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deblocks.org/downloads/binari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772400" cy="1470025"/>
          </a:xfrm>
        </p:spPr>
        <p:txBody>
          <a:bodyPr>
            <a:noAutofit/>
          </a:bodyPr>
          <a:lstStyle/>
          <a:p>
            <a:r>
              <a:rPr lang="ar-IQ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محاضرة تعريفية عن تشغيل برامج </a:t>
            </a:r>
            <a:br>
              <a:rPr lang="ar-IQ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C++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ضمن بيئة التطوير المتكاملة </a:t>
            </a:r>
            <a:br>
              <a:rPr lang="ar-IQ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Code::Blocks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34121" r="29263" b="32939"/>
          <a:stretch/>
        </p:blipFill>
        <p:spPr bwMode="auto">
          <a:xfrm>
            <a:off x="0" y="3729404"/>
            <a:ext cx="5810250" cy="282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9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4037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نلاحظ 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أن النافذة مقسمة 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إلى اربعة 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أجزاء كما هو موضح في الصورة :</a:t>
            </a:r>
            <a:br>
              <a:rPr lang="ar-IQ" sz="3200" b="1" dirty="0">
                <a:latin typeface="Adobe Arabic" pitchFamily="18" charset="-78"/>
                <a:cs typeface="Adobe Arabic" pitchFamily="18" charset="-78"/>
              </a:rPr>
            </a:b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(1) 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المنطقة 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الرئيسية : مكان كتابة كود 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البرمجة.</a:t>
            </a:r>
          </a:p>
          <a:p>
            <a:pPr algn="r" rtl="1">
              <a:lnSpc>
                <a:spcPct val="150000"/>
              </a:lnSpc>
            </a:pP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(2) 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شريط 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الأدوات : يحتوي مجموعة من الأزرار لكن قليل منها سيفيدنا في 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عملنا.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ar-IQ" sz="3200" b="1" dirty="0">
                <a:latin typeface="Adobe Arabic" pitchFamily="18" charset="-78"/>
                <a:cs typeface="Adobe Arabic" pitchFamily="18" charset="-78"/>
              </a:rPr>
            </a:b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(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3) 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منطقة 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الإعلام : و فيها يتم الإعلام عن كل ما يدور في البرنامج بما في ذلك الأخطاء المرتكبة إن 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وُجِدَت.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ar-IQ" sz="3200" b="1" dirty="0">
                <a:latin typeface="Adobe Arabic" pitchFamily="18" charset="-78"/>
                <a:cs typeface="Adobe Arabic" pitchFamily="18" charset="-78"/>
              </a:rPr>
            </a:b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(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4) قائمة </a:t>
            </a:r>
            <a:r>
              <a:rPr lang="ar-IQ" sz="3200" b="1" dirty="0">
                <a:latin typeface="Adobe Arabic" pitchFamily="18" charset="-78"/>
                <a:cs typeface="Adobe Arabic" pitchFamily="18" charset="-78"/>
              </a:rPr>
              <a:t>ملفات المشروع : تحتوي على كل مصادر الملفات (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source </a:t>
            </a: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files</a:t>
            </a:r>
            <a:r>
              <a:rPr lang="ar-IQ" sz="3200" b="1" dirty="0" smtClean="0">
                <a:latin typeface="Adobe Arabic" pitchFamily="18" charset="-78"/>
                <a:cs typeface="Adobe Arabic" pitchFamily="18" charset="-78"/>
              </a:rPr>
              <a:t>) الخاصة بالمشروع.</a:t>
            </a:r>
          </a:p>
        </p:txBody>
      </p:sp>
    </p:spTree>
    <p:extLst>
      <p:ext uri="{BB962C8B-B14F-4D97-AF65-F5344CB8AC3E}">
        <p14:creationId xmlns:p14="http://schemas.microsoft.com/office/powerpoint/2010/main" val="4006708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6865" r="57726" b="89794"/>
          <a:stretch/>
        </p:blipFill>
        <p:spPr bwMode="auto">
          <a:xfrm>
            <a:off x="533400" y="1133472"/>
            <a:ext cx="2857500" cy="6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بناء وتنفيذ برنامجك في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5902" y="25908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60974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691825"/>
            <a:ext cx="8867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1+</a:t>
            </a:r>
            <a:r>
              <a:rPr lang="ar-IQ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066800" y="1752600"/>
            <a:ext cx="152400" cy="98416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35" y="1144902"/>
            <a:ext cx="47720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 Arrow 13"/>
          <p:cNvSpPr/>
          <p:nvPr/>
        </p:nvSpPr>
        <p:spPr>
          <a:xfrm>
            <a:off x="1600200" y="1752599"/>
            <a:ext cx="152400" cy="98416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209800" y="1689896"/>
            <a:ext cx="152400" cy="98416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9" y="4343400"/>
            <a:ext cx="2438401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1-Build</a:t>
            </a:r>
          </a:p>
          <a:p>
            <a:r>
              <a:rPr lang="en-US" sz="2400" dirty="0" smtClean="0"/>
              <a:t>2-Run</a:t>
            </a:r>
          </a:p>
          <a:p>
            <a:r>
              <a:rPr lang="en-US" sz="2400" dirty="0" smtClean="0"/>
              <a:t>3-Build and Run</a:t>
            </a:r>
          </a:p>
          <a:p>
            <a:r>
              <a:rPr lang="en-US" sz="2400" dirty="0" smtClean="0"/>
              <a:t>4-ReBuild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58" y="4495800"/>
            <a:ext cx="552910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541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663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Build  (1)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بناء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أو ترجمة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 ترسل كل مصادر الملفات إلى الـ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compiler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المترجم ) حتى يقوم بقراءتها على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شكل.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 ملف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تنفيذي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(exe)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إذا كانت هنالك أخطاء في البرمجة فستظهر في المنطقة رقم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(3).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/>
            </a:r>
            <a:br>
              <a:rPr lang="ar-IQ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Run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تنفيذ: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 يتم فيه فتح الملف التنفيذي الذي تم إنشاؤه من طرف الـ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compiler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في المرة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الأخيرة.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/>
            </a:r>
            <a:br>
              <a:rPr lang="ar-IQ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Build and run (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بناء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و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تنفيذ: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 هو الجمع بين الزرين السابقين . هذا الزر هو الذي سنستعمله في عملنا !</a:t>
            </a:r>
            <a:br>
              <a:rPr lang="ar-IQ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Rebuild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إعادة بناء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الكل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: في حقيقة الأمر الزر الأول يقوم بقراءة مصادر الملفات التي تم تعديلها مؤخرا فقط ،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أما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 هذا الزر فيقوم بقراءة كل مصادر الملفات ، سواء المعدلة أو غير المعدلة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 هذا الزر لن يهمنا كثيرا !</a:t>
            </a:r>
            <a:br>
              <a:rPr lang="ar-IQ" sz="2200" dirty="0">
                <a:latin typeface="Arial" pitchFamily="34" charset="0"/>
                <a:cs typeface="Arial" pitchFamily="34" charset="0"/>
              </a:rPr>
            </a:br>
            <a:r>
              <a:rPr lang="ar-IQ" sz="2200" dirty="0" smtClean="0">
                <a:latin typeface="Arial" pitchFamily="34" charset="0"/>
                <a:cs typeface="Arial" pitchFamily="34" charset="0"/>
              </a:rPr>
              <a:t>ملاحظة:- انصحكم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باستعمال اختصارات لوحة المفاتيح للقيام بالعمليات المشروحة أعلاه ، لأنها عمليات تكرر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غالبا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. فقط تذكروا هذا الزر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:(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F9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للقيام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بعملية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Build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run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sz="2200" dirty="0">
                <a:latin typeface="Arial" pitchFamily="34" charset="0"/>
                <a:cs typeface="Arial" pitchFamily="34" charset="0"/>
              </a:rPr>
              <a:t>الأهم ) </a:t>
            </a:r>
            <a:r>
              <a:rPr lang="ar-IQ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45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6865" r="57726" b="89794"/>
          <a:stretch/>
        </p:blipFill>
        <p:spPr bwMode="auto">
          <a:xfrm>
            <a:off x="533400" y="1133472"/>
            <a:ext cx="2857500" cy="6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التعامل مع برنامجك التنفيذي في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5902" y="25908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066800" y="1752600"/>
            <a:ext cx="152400" cy="98416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28" y="871130"/>
            <a:ext cx="552910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5902" y="3283297"/>
            <a:ext cx="243840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2400" dirty="0" smtClean="0"/>
              <a:t>البرنامج التنفيذي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05" y="3105695"/>
            <a:ext cx="5408057" cy="215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876800" y="1765527"/>
            <a:ext cx="952500" cy="411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399" y="3283297"/>
            <a:ext cx="2025133" cy="411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810000"/>
            <a:ext cx="27813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dirty="0" smtClean="0"/>
              <a:t>عند النقر على البرنامج التنفيذي ستظهر شاشة المخرجات ثم تختفي بسرعة ولايقاف تلك الشاشة بانتظار ضغط اي مفتاح من قبل المستخدم يمكننا كتابة الامر.</a:t>
            </a:r>
          </a:p>
          <a:p>
            <a:pPr algn="ctr" rtl="1"/>
            <a:r>
              <a:rPr lang="en-US" sz="2800" dirty="0">
                <a:solidFill>
                  <a:schemeClr val="accent2"/>
                </a:solidFill>
              </a:rPr>
              <a:t>cin.get();</a:t>
            </a:r>
          </a:p>
        </p:txBody>
      </p:sp>
    </p:spTree>
    <p:extLst>
      <p:ext uri="{BB962C8B-B14F-4D97-AF65-F5344CB8AC3E}">
        <p14:creationId xmlns:p14="http://schemas.microsoft.com/office/powerpoint/2010/main" val="489570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304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مثال : حساب مساحة </a:t>
            </a:r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المستطيل </a:t>
            </a:r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باستخدام الـ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685801"/>
            <a:ext cx="5257800" cy="8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6"/>
          <a:stretch/>
        </p:blipFill>
        <p:spPr bwMode="auto">
          <a:xfrm>
            <a:off x="1" y="1114425"/>
            <a:ext cx="9061938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24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تحديد الاخطاء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Debug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0978"/>
            <a:ext cx="64103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6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66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dirty="0" smtClean="0"/>
              <a:t> </a:t>
            </a:r>
            <a:r>
              <a:rPr lang="en-US" sz="2000" dirty="0" smtClean="0"/>
              <a:t>Code</a:t>
            </a:r>
            <a:r>
              <a:rPr lang="en-US" sz="2000" dirty="0"/>
              <a:t>::Blocks </a:t>
            </a:r>
            <a:r>
              <a:rPr lang="en-US" sz="2000" dirty="0" smtClean="0"/>
              <a:t>-1</a:t>
            </a:r>
            <a:r>
              <a:rPr lang="ar-IQ" sz="2000" dirty="0" smtClean="0"/>
              <a:t> برنامج مجاني </a:t>
            </a:r>
            <a:r>
              <a:rPr lang="ar-IQ" sz="2000" dirty="0"/>
              <a:t>ومفتوح </a:t>
            </a:r>
            <a:r>
              <a:rPr lang="ar-IQ" sz="2000" dirty="0" smtClean="0"/>
              <a:t>المصدر ، بخلاف برامج </a:t>
            </a:r>
            <a:r>
              <a:rPr lang="en-US" sz="2000" dirty="0" smtClean="0"/>
              <a:t>Visual C++</a:t>
            </a:r>
            <a:r>
              <a:rPr lang="ar-IQ" sz="2000" dirty="0" smtClean="0"/>
              <a:t> من </a:t>
            </a:r>
            <a:r>
              <a:rPr lang="ar-IQ" sz="2000" dirty="0"/>
              <a:t>شركة ميكروسوفت وھو غير مجاني، </a:t>
            </a:r>
            <a:r>
              <a:rPr lang="ar-IQ" sz="2000" dirty="0" smtClean="0"/>
              <a:t>على الرغم من ان الشركة </a:t>
            </a:r>
            <a:r>
              <a:rPr lang="ar-IQ" sz="2000" dirty="0"/>
              <a:t>أصدرت نسخة مجانية منه </a:t>
            </a:r>
            <a:r>
              <a:rPr lang="ar-IQ" sz="2000" dirty="0" smtClean="0"/>
              <a:t>اسمھا </a:t>
            </a:r>
            <a:r>
              <a:rPr lang="en-US" sz="2000" dirty="0"/>
              <a:t>Visual C++ Express</a:t>
            </a:r>
          </a:p>
          <a:p>
            <a:pPr algn="r" rtl="1"/>
            <a:endParaRPr lang="ar-IQ" sz="2000" dirty="0" smtClean="0"/>
          </a:p>
          <a:p>
            <a:pPr algn="r" rtl="1"/>
            <a:r>
              <a:rPr lang="ar-IQ" sz="2000" dirty="0" smtClean="0"/>
              <a:t>2-التنصيب السهل للبرنامج وحجم صغير نسبيا مع مصحح اخطاء ومساعد لكتابة الاوامر.</a:t>
            </a:r>
          </a:p>
          <a:p>
            <a:pPr algn="r" rtl="1"/>
            <a:endParaRPr lang="ar-IQ" sz="2000" dirty="0"/>
          </a:p>
          <a:p>
            <a:pPr algn="r" rtl="1"/>
            <a:r>
              <a:rPr lang="ar-IQ" sz="2000" dirty="0" smtClean="0"/>
              <a:t>3-التوافق مع النظمة التشغيل المختلفة مثل (</a:t>
            </a:r>
            <a:r>
              <a:rPr lang="en-US" sz="2000" dirty="0" smtClean="0"/>
              <a:t>Windows , </a:t>
            </a:r>
            <a:r>
              <a:rPr lang="en-US" sz="2000" dirty="0" err="1" smtClean="0"/>
              <a:t>MaxOS</a:t>
            </a:r>
            <a:r>
              <a:rPr lang="en-US" sz="2000" dirty="0" smtClean="0"/>
              <a:t>, Linux</a:t>
            </a:r>
            <a:r>
              <a:rPr lang="ar-IQ" sz="2000" dirty="0" smtClean="0"/>
              <a:t>).</a:t>
            </a:r>
          </a:p>
          <a:p>
            <a:pPr algn="r" rtl="1"/>
            <a:endParaRPr lang="ar-IQ" sz="2000" dirty="0"/>
          </a:p>
          <a:p>
            <a:pPr algn="r" rtl="1"/>
            <a:r>
              <a:rPr lang="ar-IQ" sz="2000" dirty="0" smtClean="0"/>
              <a:t>4-التوافق مع نظامي </a:t>
            </a:r>
            <a:r>
              <a:rPr lang="en-US" sz="2000" dirty="0" smtClean="0"/>
              <a:t>32bit</a:t>
            </a:r>
            <a:r>
              <a:rPr lang="ar-IQ" sz="2000" dirty="0" smtClean="0"/>
              <a:t> و </a:t>
            </a:r>
            <a:r>
              <a:rPr lang="en-US" sz="2000" dirty="0" smtClean="0"/>
              <a:t>64bit</a:t>
            </a:r>
            <a:r>
              <a:rPr lang="ar-IQ" sz="2000" dirty="0"/>
              <a:t> </a:t>
            </a:r>
            <a:r>
              <a:rPr lang="ar-IQ" sz="2000" dirty="0" smtClean="0"/>
              <a:t>لنظام التشغيل وندوز.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لماذا نستخدم بيئة التطوير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4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668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b="1" dirty="0">
                <a:solidFill>
                  <a:schemeClr val="accent2"/>
                </a:solidFill>
              </a:rPr>
              <a:t>1. تحميل ملف التنصيب:</a:t>
            </a:r>
          </a:p>
          <a:p>
            <a:pPr algn="r" rtl="1"/>
            <a:r>
              <a:rPr lang="ar-IQ" sz="2000" dirty="0"/>
              <a:t>يمكنك تحميل ملف تنصيب البرنامج إلى جھازك من خلال النقر على الرابط التالي:</a:t>
            </a:r>
          </a:p>
          <a:p>
            <a:pPr algn="r" rt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www.codeblocks.org/downloads/binaries</a:t>
            </a:r>
            <a:endParaRPr lang="ar-IQ" sz="2000" dirty="0" smtClean="0"/>
          </a:p>
          <a:p>
            <a:pPr algn="r" rtl="1"/>
            <a:r>
              <a:rPr lang="en-US" sz="2000" dirty="0" smtClean="0"/>
              <a:t>codeblocks-17.12mingw-setup.exe</a:t>
            </a:r>
            <a:endParaRPr lang="ar-IQ" sz="2000" dirty="0" smtClean="0"/>
          </a:p>
          <a:p>
            <a:pPr algn="r" rtl="1"/>
            <a:r>
              <a:rPr lang="ar-IQ" sz="2000" dirty="0" smtClean="0"/>
              <a:t>تنصيب البرنامج السابق حصرا</a:t>
            </a:r>
          </a:p>
          <a:p>
            <a:pPr algn="r" rtl="1"/>
            <a:r>
              <a:rPr lang="ar-IQ" sz="2000" dirty="0" smtClean="0"/>
              <a:t>لأحتواءه على مصحح الاخطاء</a:t>
            </a:r>
            <a:endParaRPr lang="ar-IQ" sz="2000" dirty="0"/>
          </a:p>
          <a:p>
            <a:pPr algn="r" rtl="1"/>
            <a:endParaRPr lang="en-US" sz="2000" dirty="0"/>
          </a:p>
          <a:p>
            <a:pPr algn="r" rtl="1"/>
            <a:r>
              <a:rPr lang="ar-IQ" sz="2000" b="1" dirty="0">
                <a:solidFill>
                  <a:schemeClr val="accent2"/>
                </a:solidFill>
              </a:rPr>
              <a:t>2. شرح عملية التنصيب:</a:t>
            </a:r>
          </a:p>
          <a:p>
            <a:pPr algn="r" rtl="1"/>
            <a:r>
              <a:rPr lang="ar-IQ" sz="2000" dirty="0"/>
              <a:t>بعد تحميل ملف التنصيب، انقر عليه </a:t>
            </a:r>
            <a:r>
              <a:rPr lang="ar-IQ" sz="2000" dirty="0" smtClean="0"/>
              <a:t>لتشغيله، واتبع الواجهات للنهاية </a:t>
            </a:r>
          </a:p>
          <a:p>
            <a:pPr algn="r" rtl="1"/>
            <a:r>
              <a:rPr lang="ar-IQ" sz="2000" dirty="0" smtClean="0"/>
              <a:t>سيتم في الاخير تنفيذ البرنامج ووضع الايقونة الخاصة بالبرنامج على </a:t>
            </a:r>
          </a:p>
          <a:p>
            <a:pPr algn="r" rtl="1"/>
            <a:r>
              <a:rPr lang="ar-IQ" sz="2000" dirty="0" smtClean="0"/>
              <a:t>سطح المكتب.</a:t>
            </a:r>
            <a:endParaRPr lang="ar-IQ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تحميل وتنصيب برنامج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1457325" cy="147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" y="4038601"/>
            <a:ext cx="1646872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64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واجهة برنامج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4923" r="15897" b="17949"/>
          <a:stretch/>
        </p:blipFill>
        <p:spPr bwMode="auto">
          <a:xfrm>
            <a:off x="169985" y="859958"/>
            <a:ext cx="8305800" cy="59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1017" y="4267200"/>
            <a:ext cx="1720983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0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واجهة برنامج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42664"/>
            <a:ext cx="733138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514600"/>
            <a:ext cx="8382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 rot="3565202">
            <a:off x="1547083" y="3064127"/>
            <a:ext cx="304800" cy="148199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1295400"/>
            <a:ext cx="8382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054032">
            <a:off x="8394025" y="1452074"/>
            <a:ext cx="304800" cy="75252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94" y="380512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6425" y="218601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931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82" y="1012889"/>
            <a:ext cx="5826670" cy="477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واجهة برنامج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86200" y="2171700"/>
            <a:ext cx="1752600" cy="495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 rot="17892391">
            <a:off x="5829301" y="2307667"/>
            <a:ext cx="304800" cy="148199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311140"/>
            <a:ext cx="8382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4636569">
            <a:off x="6606527" y="4654383"/>
            <a:ext cx="304800" cy="75252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9693" y="307153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9243" y="412255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592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019800" cy="493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اختيار اللغة في برنامج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8600" y="2174852"/>
            <a:ext cx="1218063" cy="193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 rot="17892391">
            <a:off x="5755910" y="2013539"/>
            <a:ext cx="304800" cy="183166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364480"/>
            <a:ext cx="8382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4636569">
            <a:off x="6606527" y="4654383"/>
            <a:ext cx="304800" cy="75252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3267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9243" y="412255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255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66920"/>
            <a:ext cx="6172200" cy="506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04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تحديد اسم البرنامج وموقع الخزن في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766465"/>
            <a:ext cx="5562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02380" y="2091690"/>
            <a:ext cx="1218063" cy="193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 rot="16200000">
            <a:off x="6170767" y="1293967"/>
            <a:ext cx="304800" cy="183166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433060"/>
            <a:ext cx="8382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4636569">
            <a:off x="6606527" y="4654383"/>
            <a:ext cx="304800" cy="75252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17526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9243" y="412255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27342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Up Arrow 12"/>
          <p:cNvSpPr/>
          <p:nvPr/>
        </p:nvSpPr>
        <p:spPr>
          <a:xfrm rot="17049446">
            <a:off x="6458014" y="2469082"/>
            <a:ext cx="304800" cy="98416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94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2184"/>
            <a:ext cx="7660796" cy="59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هيكل البرنامج في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Code::Blocks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766465"/>
            <a:ext cx="487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57400" y="2007735"/>
            <a:ext cx="2971800" cy="2030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 rot="15278206">
            <a:off x="5943600" y="1655741"/>
            <a:ext cx="304800" cy="183166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5608320"/>
            <a:ext cx="2057400" cy="563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5757104">
            <a:off x="5398476" y="5513997"/>
            <a:ext cx="304800" cy="75252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19722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1302" y="542859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12192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Up Arrow 12"/>
          <p:cNvSpPr/>
          <p:nvPr/>
        </p:nvSpPr>
        <p:spPr>
          <a:xfrm rot="17049446">
            <a:off x="3657600" y="1071444"/>
            <a:ext cx="304800" cy="98416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743" y="2659435"/>
            <a:ext cx="1066800" cy="16077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Up Arrow 16"/>
          <p:cNvSpPr/>
          <p:nvPr/>
        </p:nvSpPr>
        <p:spPr>
          <a:xfrm>
            <a:off x="1041399" y="4289476"/>
            <a:ext cx="161472" cy="106680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8" name="TextBox 17"/>
          <p:cNvSpPr txBox="1"/>
          <p:nvPr/>
        </p:nvSpPr>
        <p:spPr>
          <a:xfrm>
            <a:off x="627743" y="5428595"/>
            <a:ext cx="1066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6000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2141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289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محاضرة تعريفية عن تشغيل برامج  C++ ضمن بيئة التطوير المتكاملة  Code::Blocks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تعريفية عن تشغيل برامج  C++ ضمن بيئة التطوير المتكاملة  Code::Blocks</dc:title>
  <dc:creator>waleed</dc:creator>
  <cp:lastModifiedBy>DR.Ahmed Saker</cp:lastModifiedBy>
  <cp:revision>20</cp:revision>
  <dcterms:created xsi:type="dcterms:W3CDTF">2006-08-16T00:00:00Z</dcterms:created>
  <dcterms:modified xsi:type="dcterms:W3CDTF">2020-02-04T16:46:10Z</dcterms:modified>
</cp:coreProperties>
</file>