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33"/>
  </p:notesMasterIdLst>
  <p:sldIdLst>
    <p:sldId id="256" r:id="rId2"/>
    <p:sldId id="260" r:id="rId3"/>
    <p:sldId id="261" r:id="rId4"/>
    <p:sldId id="293" r:id="rId5"/>
    <p:sldId id="294" r:id="rId6"/>
    <p:sldId id="297" r:id="rId7"/>
    <p:sldId id="295" r:id="rId8"/>
    <p:sldId id="298" r:id="rId9"/>
    <p:sldId id="299" r:id="rId10"/>
    <p:sldId id="300" r:id="rId11"/>
    <p:sldId id="308" r:id="rId12"/>
    <p:sldId id="311" r:id="rId13"/>
    <p:sldId id="267" r:id="rId14"/>
    <p:sldId id="269" r:id="rId15"/>
    <p:sldId id="268" r:id="rId16"/>
    <p:sldId id="270" r:id="rId17"/>
    <p:sldId id="271" r:id="rId18"/>
    <p:sldId id="272" r:id="rId19"/>
    <p:sldId id="273" r:id="rId20"/>
    <p:sldId id="309" r:id="rId21"/>
    <p:sldId id="302" r:id="rId22"/>
    <p:sldId id="303" r:id="rId23"/>
    <p:sldId id="304" r:id="rId24"/>
    <p:sldId id="274" r:id="rId25"/>
    <p:sldId id="275" r:id="rId26"/>
    <p:sldId id="276" r:id="rId27"/>
    <p:sldId id="277" r:id="rId28"/>
    <p:sldId id="278" r:id="rId29"/>
    <p:sldId id="292" r:id="rId30"/>
    <p:sldId id="310" r:id="rId31"/>
    <p:sldId id="30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pitchFamily="34" charset="0"/>
      </a:defRPr>
    </a:lvl1pPr>
    <a:lvl2pPr marL="457200" algn="l" rtl="0" fontAlgn="base">
      <a:spcBef>
        <a:spcPct val="0"/>
      </a:spcBef>
      <a:spcAft>
        <a:spcPct val="0"/>
      </a:spcAft>
      <a:defRPr kern="1200">
        <a:solidFill>
          <a:schemeClr val="tx1"/>
        </a:solidFill>
        <a:latin typeface="Garamond" pitchFamily="18" charset="0"/>
        <a:ea typeface="+mn-ea"/>
        <a:cs typeface="Arial" pitchFamily="34" charset="0"/>
      </a:defRPr>
    </a:lvl2pPr>
    <a:lvl3pPr marL="914400" algn="l" rtl="0" fontAlgn="base">
      <a:spcBef>
        <a:spcPct val="0"/>
      </a:spcBef>
      <a:spcAft>
        <a:spcPct val="0"/>
      </a:spcAft>
      <a:defRPr kern="1200">
        <a:solidFill>
          <a:schemeClr val="tx1"/>
        </a:solidFill>
        <a:latin typeface="Garamond" pitchFamily="18" charset="0"/>
        <a:ea typeface="+mn-ea"/>
        <a:cs typeface="Arial" pitchFamily="34" charset="0"/>
      </a:defRPr>
    </a:lvl3pPr>
    <a:lvl4pPr marL="1371600" algn="l" rtl="0" fontAlgn="base">
      <a:spcBef>
        <a:spcPct val="0"/>
      </a:spcBef>
      <a:spcAft>
        <a:spcPct val="0"/>
      </a:spcAft>
      <a:defRPr kern="1200">
        <a:solidFill>
          <a:schemeClr val="tx1"/>
        </a:solidFill>
        <a:latin typeface="Garamond" pitchFamily="18" charset="0"/>
        <a:ea typeface="+mn-ea"/>
        <a:cs typeface="Arial" pitchFamily="34" charset="0"/>
      </a:defRPr>
    </a:lvl4pPr>
    <a:lvl5pPr marL="1828800" algn="l" rtl="0"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CC00"/>
    <a:srgbClr val="99FF33"/>
    <a:srgbClr val="FF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32" autoAdjust="0"/>
    <p:restoredTop sz="53020" autoAdjust="0"/>
  </p:normalViewPr>
  <p:slideViewPr>
    <p:cSldViewPr>
      <p:cViewPr>
        <p:scale>
          <a:sx n="41" d="100"/>
          <a:sy n="41" d="100"/>
        </p:scale>
        <p:origin x="-1536" y="-72"/>
      </p:cViewPr>
      <p:guideLst>
        <p:guide orient="horz" pos="2160"/>
        <p:guide pos="2880"/>
      </p:guideLst>
    </p:cSldViewPr>
  </p:slideViewPr>
  <p:notesTextViewPr>
    <p:cViewPr>
      <p:scale>
        <a:sx n="125" d="100"/>
        <a:sy n="125" d="100"/>
      </p:scale>
      <p:origin x="0" y="0"/>
    </p:cViewPr>
  </p:notesTextViewPr>
  <p:notesViewPr>
    <p:cSldViewPr>
      <p:cViewPr varScale="1">
        <p:scale>
          <a:sx n="58" d="100"/>
          <a:sy n="58" d="100"/>
        </p:scale>
        <p:origin x="-181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198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348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98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198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A2DA9167-1D4C-4B3F-9C52-2C0B96882312}" type="slidenum">
              <a:rPr lang="en-US"/>
              <a:pPr>
                <a:defRPr/>
              </a:pPr>
              <a:t>‹#›</a:t>
            </a:fld>
            <a:endParaRPr lang="en-US"/>
          </a:p>
        </p:txBody>
      </p:sp>
    </p:spTree>
    <p:extLst>
      <p:ext uri="{BB962C8B-B14F-4D97-AF65-F5344CB8AC3E}">
        <p14:creationId xmlns:p14="http://schemas.microsoft.com/office/powerpoint/2010/main" val="474122669"/>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8C119C4A-7455-4ED8-8340-0F0908115695}" type="slidenum">
              <a:rPr lang="en-US" altLang="ar-SA" smtClean="0">
                <a:latin typeface="Arial" pitchFamily="34" charset="0"/>
              </a:rPr>
              <a:pPr eaLnBrk="1" hangingPunct="1"/>
              <a:t>1</a:t>
            </a:fld>
            <a:endParaRPr lang="en-US" altLang="ar-SA" smtClean="0">
              <a:latin typeface="Arial" pitchFamily="34" charset="0"/>
            </a:endParaRPr>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latin typeface="Arial" pitchFamily="34" charset="0"/>
                <a:cs typeface="Arial" pitchFamily="34" charset="0"/>
              </a:rPr>
              <a:t>جلسة أولى غير تزامنية </a:t>
            </a:r>
            <a:r>
              <a:rPr lang="en-GB" altLang="ar-SA" smtClean="0">
                <a:latin typeface="Arial" pitchFamily="34" charset="0"/>
                <a:cs typeface="Arial" pitchFamily="34" charset="0"/>
              </a:rPr>
              <a:t>(Asynchronous or offline</a:t>
            </a:r>
            <a:r>
              <a:rPr lang="en-US" altLang="ar-SA" smtClean="0">
                <a:latin typeface="Arial" pitchFamily="34" charset="0"/>
                <a:cs typeface="Arial" pitchFamily="34" charset="0"/>
              </a:rPr>
              <a:t> session</a:t>
            </a:r>
            <a:r>
              <a:rPr lang="en-GB" altLang="ar-SA" smtClean="0">
                <a:latin typeface="Arial" pitchFamily="34" charset="0"/>
                <a:cs typeface="Arial" pitchFamily="34" charset="0"/>
              </a:rPr>
              <a:t>)</a:t>
            </a:r>
            <a:r>
              <a:rPr lang="ar-SY" altLang="ar-SA" smtClean="0">
                <a:latin typeface="Arial" pitchFamily="34" charset="0"/>
                <a:cs typeface="Arial" pitchFamily="34" charset="0"/>
              </a:rPr>
              <a:t> من مادة أمن الحواسيب </a:t>
            </a:r>
            <a:r>
              <a:rPr lang="en-GB" altLang="ar-SA" smtClean="0">
                <a:latin typeface="Arial" pitchFamily="34" charset="0"/>
                <a:cs typeface="Arial" pitchFamily="34" charset="0"/>
              </a:rPr>
              <a:t>(</a:t>
            </a:r>
            <a:r>
              <a:rPr lang="en-US" altLang="ar-SA" smtClean="0">
                <a:latin typeface="Arial" pitchFamily="34" charset="0"/>
                <a:cs typeface="Arial" pitchFamily="34" charset="0"/>
              </a:rPr>
              <a:t>Computer Security</a:t>
            </a:r>
            <a:r>
              <a:rPr lang="en-GB" altLang="ar-SA" smtClean="0">
                <a:latin typeface="Arial" pitchFamily="34" charset="0"/>
                <a:cs typeface="Arial" pitchFamily="34" charset="0"/>
              </a:rPr>
              <a:t>)</a:t>
            </a:r>
            <a:r>
              <a:rPr lang="ar-SY" altLang="ar-SA" smtClean="0">
                <a:latin typeface="Arial" pitchFamily="34" charset="0"/>
                <a:cs typeface="Arial" pitchFamily="34" charset="0"/>
              </a:rPr>
              <a:t> لطلاب هندسة نظم المعلوماتية.</a:t>
            </a:r>
          </a:p>
          <a:p>
            <a:pPr eaLnBrk="1" hangingPunct="1"/>
            <a:r>
              <a:rPr lang="ar-SY" altLang="ar-SA" smtClean="0">
                <a:latin typeface="Arial" pitchFamily="34" charset="0"/>
                <a:cs typeface="Arial" pitchFamily="34" charset="0"/>
              </a:rPr>
              <a:t>الهدف من مادة أمن الحواسيب هو:</a:t>
            </a:r>
          </a:p>
          <a:p>
            <a:pPr lvl="1" eaLnBrk="1" hangingPunct="1">
              <a:buFontTx/>
              <a:buChar char="•"/>
            </a:pPr>
            <a:r>
              <a:rPr lang="ar-SY" altLang="ar-SA" smtClean="0">
                <a:solidFill>
                  <a:schemeClr val="hlink"/>
                </a:solidFill>
                <a:latin typeface="Tahoma" pitchFamily="34" charset="0"/>
                <a:cs typeface="Tahoma" pitchFamily="34" charset="0"/>
              </a:rPr>
              <a:t>التعرف على </a:t>
            </a:r>
            <a:r>
              <a:rPr lang="ar-SY" altLang="ar-SA" b="1" smtClean="0">
                <a:solidFill>
                  <a:schemeClr val="hlink"/>
                </a:solidFill>
                <a:latin typeface="Tahoma" pitchFamily="34" charset="0"/>
                <a:cs typeface="Tahoma" pitchFamily="34" charset="0"/>
              </a:rPr>
              <a:t>الثغرات </a:t>
            </a:r>
            <a:r>
              <a:rPr lang="ar-SY" altLang="ar-SA" smtClean="0">
                <a:solidFill>
                  <a:schemeClr val="hlink"/>
                </a:solidFill>
                <a:latin typeface="Tahoma" pitchFamily="34" charset="0"/>
                <a:cs typeface="Tahoma" pitchFamily="34" charset="0"/>
              </a:rPr>
              <a:t>و</a:t>
            </a:r>
            <a:r>
              <a:rPr lang="ar-SY" altLang="ar-SA" b="1" smtClean="0">
                <a:solidFill>
                  <a:schemeClr val="hlink"/>
                </a:solidFill>
                <a:latin typeface="Tahoma" pitchFamily="34" charset="0"/>
                <a:cs typeface="Tahoma" pitchFamily="34" charset="0"/>
              </a:rPr>
              <a:t>التهديدات الأمنية</a:t>
            </a:r>
            <a:r>
              <a:rPr lang="ar-SY" altLang="ar-SA" smtClean="0">
                <a:solidFill>
                  <a:schemeClr val="hlink"/>
                </a:solidFill>
                <a:latin typeface="Tahoma" pitchFamily="34" charset="0"/>
                <a:cs typeface="Tahoma" pitchFamily="34" charset="0"/>
              </a:rPr>
              <a:t> التي تواجهها </a:t>
            </a:r>
            <a:r>
              <a:rPr lang="ar-SY" altLang="ar-SA" b="1" smtClean="0">
                <a:solidFill>
                  <a:schemeClr val="hlink"/>
                </a:solidFill>
                <a:latin typeface="Tahoma" pitchFamily="34" charset="0"/>
                <a:cs typeface="Tahoma" pitchFamily="34" charset="0"/>
              </a:rPr>
              <a:t>نظم الحواسيب</a:t>
            </a:r>
            <a:r>
              <a:rPr lang="ar-SY" altLang="ar-SA" smtClean="0">
                <a:solidFill>
                  <a:schemeClr val="hlink"/>
                </a:solidFill>
                <a:latin typeface="Tahoma" pitchFamily="34" charset="0"/>
                <a:cs typeface="Tahoma" pitchFamily="34" charset="0"/>
              </a:rPr>
              <a:t>، </a:t>
            </a:r>
          </a:p>
          <a:p>
            <a:pPr lvl="1" eaLnBrk="1" hangingPunct="1">
              <a:buFontTx/>
              <a:buChar char="•"/>
            </a:pPr>
            <a:r>
              <a:rPr lang="ar-SY" altLang="ar-SA" smtClean="0">
                <a:solidFill>
                  <a:schemeClr val="hlink"/>
                </a:solidFill>
                <a:latin typeface="Tahoma" pitchFamily="34" charset="0"/>
                <a:cs typeface="Tahoma" pitchFamily="34" charset="0"/>
              </a:rPr>
              <a:t>وشرح طرق </a:t>
            </a:r>
            <a:r>
              <a:rPr lang="ar-SY" altLang="ar-SA" b="1" smtClean="0">
                <a:solidFill>
                  <a:schemeClr val="hlink"/>
                </a:solidFill>
                <a:latin typeface="Tahoma" pitchFamily="34" charset="0"/>
                <a:cs typeface="Tahoma" pitchFamily="34" charset="0"/>
              </a:rPr>
              <a:t>حماية المعطيات</a:t>
            </a:r>
            <a:r>
              <a:rPr lang="ar-SY" altLang="ar-SA" smtClean="0">
                <a:solidFill>
                  <a:schemeClr val="hlink"/>
                </a:solidFill>
                <a:latin typeface="Tahoma" pitchFamily="34" charset="0"/>
                <a:cs typeface="Tahoma" pitchFamily="34" charset="0"/>
              </a:rPr>
              <a:t> المخزنة والمنقولة، </a:t>
            </a:r>
          </a:p>
          <a:p>
            <a:pPr lvl="1" eaLnBrk="1" hangingPunct="1">
              <a:buFontTx/>
              <a:buChar char="•"/>
            </a:pPr>
            <a:r>
              <a:rPr lang="ar-SY" altLang="ar-SA" smtClean="0">
                <a:solidFill>
                  <a:schemeClr val="hlink"/>
                </a:solidFill>
                <a:latin typeface="Tahoma" pitchFamily="34" charset="0"/>
                <a:cs typeface="Tahoma" pitchFamily="34" charset="0"/>
              </a:rPr>
              <a:t>واستخدام </a:t>
            </a:r>
            <a:r>
              <a:rPr lang="ar-SY" altLang="ar-SA" b="1" smtClean="0">
                <a:solidFill>
                  <a:schemeClr val="hlink"/>
                </a:solidFill>
                <a:latin typeface="Tahoma" pitchFamily="34" charset="0"/>
                <a:cs typeface="Tahoma" pitchFamily="34" charset="0"/>
              </a:rPr>
              <a:t>الأدوات الأمنية</a:t>
            </a:r>
            <a:r>
              <a:rPr lang="ar-SY" altLang="ar-SA" smtClean="0">
                <a:solidFill>
                  <a:schemeClr val="hlink"/>
                </a:solidFill>
                <a:latin typeface="Tahoma" pitchFamily="34" charset="0"/>
                <a:cs typeface="Tahoma" pitchFamily="34" charset="0"/>
              </a:rPr>
              <a:t> في الكشف عن </a:t>
            </a:r>
            <a:r>
              <a:rPr lang="ar-SY" altLang="ar-SA" b="1" smtClean="0">
                <a:solidFill>
                  <a:schemeClr val="hlink"/>
                </a:solidFill>
                <a:latin typeface="Tahoma" pitchFamily="34" charset="0"/>
                <a:cs typeface="Tahoma" pitchFamily="34" charset="0"/>
              </a:rPr>
              <a:t>المشاكل الأمنية ومواجهتها</a:t>
            </a:r>
            <a:r>
              <a:rPr lang="ar-SY" altLang="ar-SA" smtClean="0">
                <a:solidFill>
                  <a:schemeClr val="hlink"/>
                </a:solidFill>
                <a:latin typeface="Tahoma" pitchFamily="34" charset="0"/>
                <a:cs typeface="Tahoma" pitchFamily="34" charset="0"/>
              </a:rPr>
              <a:t>.</a:t>
            </a:r>
          </a:p>
          <a:p>
            <a:pPr eaLnBrk="1" hangingPunct="1"/>
            <a:r>
              <a:rPr lang="ar-SY" altLang="ar-SA" smtClean="0">
                <a:latin typeface="Arial" pitchFamily="34" charset="0"/>
                <a:cs typeface="Arial" pitchFamily="34" charset="0"/>
              </a:rPr>
              <a:t>سنبدأ هذه المادة بأساسيات أمن الحواسيب، حيث نتناول في هذه الجلسة المصطلحات الأساسية التي سنستخدمها في هذه المادة.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90BD775-8B39-4BD5-8767-C8C84CB9B4BA}" type="slidenum">
              <a:rPr lang="en-US" altLang="ar-SA" smtClean="0">
                <a:latin typeface="Arial" pitchFamily="34" charset="0"/>
              </a:rPr>
              <a:pPr eaLnBrk="1" hangingPunct="1"/>
              <a:t>10</a:t>
            </a:fld>
            <a:endParaRPr lang="en-US" altLang="ar-SA" smtClean="0">
              <a:latin typeface="Arial" pitchFamily="34" charset="0"/>
            </a:endParaRP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ar-SY" altLang="ko-KR" smtClean="0">
                <a:latin typeface="Arial" pitchFamily="34" charset="0"/>
                <a:cs typeface="Arial" pitchFamily="34" charset="0"/>
              </a:rPr>
              <a:t>المتسلل </a:t>
            </a:r>
            <a:r>
              <a:rPr lang="en-US" altLang="ko-KR" smtClean="0">
                <a:latin typeface="Arial" pitchFamily="34" charset="0"/>
                <a:ea typeface="Gulim" pitchFamily="34" charset="-127"/>
                <a:cs typeface="Arial" pitchFamily="34" charset="0"/>
              </a:rPr>
              <a:t>(Hacker)</a:t>
            </a:r>
            <a:r>
              <a:rPr lang="ar-SY" altLang="ko-KR" smtClean="0">
                <a:latin typeface="Arial" pitchFamily="34" charset="0"/>
                <a:cs typeface="Arial" pitchFamily="34" charset="0"/>
              </a:rPr>
              <a:t>: هو شخص لديه خبرة معمقة في أنظمة التشغيل والبرمجيات ولغات البرمجة ويبذل جهد كبير لاكتشاف نقاط الضعف في الأنظمة المعلوماتية (أي في التطبيقات وفي أنظمة التشغيل) ويشارك معلوماته مع الآخرين ولكن لايلحق الأذى بشكلٍ مباشر أو عن قصد.</a:t>
            </a:r>
          </a:p>
          <a:p>
            <a:pPr marL="228600" indent="-228600" eaLnBrk="1" hangingPunct="1"/>
            <a:r>
              <a:rPr lang="ar-SY" altLang="ko-KR" smtClean="0">
                <a:latin typeface="Arial" pitchFamily="34" charset="0"/>
                <a:cs typeface="Arial" pitchFamily="34" charset="0"/>
              </a:rPr>
              <a:t>المخرب </a:t>
            </a:r>
            <a:r>
              <a:rPr lang="en-US" altLang="ko-KR" smtClean="0">
                <a:latin typeface="Arial" pitchFamily="34" charset="0"/>
                <a:ea typeface="Gulim" pitchFamily="34" charset="-127"/>
                <a:cs typeface="Arial" pitchFamily="34" charset="0"/>
              </a:rPr>
              <a:t>(Cracker)</a:t>
            </a:r>
            <a:r>
              <a:rPr lang="ar-SY" altLang="ko-KR" smtClean="0">
                <a:latin typeface="Arial" pitchFamily="34" charset="0"/>
                <a:cs typeface="Arial" pitchFamily="34" charset="0"/>
              </a:rPr>
              <a:t>: هو الشخص الذي يقوم بانتهاك الأنظمة بسوء نية، أي ينفذ إلى الأنظمة بشكلٍ غير قانوني من أجل تحقيق أهداف مختلقة مثل محو المعلومات أو تعديلها أو سرقتها. </a:t>
            </a:r>
          </a:p>
          <a:p>
            <a:pPr marL="228600" indent="-228600" eaLnBrk="1" hangingPunct="1"/>
            <a:r>
              <a:rPr lang="ar-SY" altLang="ko-KR" smtClean="0">
                <a:latin typeface="Arial" pitchFamily="34" charset="0"/>
                <a:cs typeface="Arial" pitchFamily="34" charset="0"/>
              </a:rPr>
              <a:t>قد يكون المخرب خبير بأنظمة المعلوماتية أو يعتمد على معلومات المتسلل في أعماله التخريبية، أي أن المتسلل يشارك في التخريب وأصبح الآن يستخدم مفهوم المتسلل أي الهاكر بدلاً من كلمة المخرب. </a:t>
            </a:r>
            <a:endParaRPr lang="en-US" altLang="ar-SA"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75F7FFB-770A-4122-A0C3-4E861C67C62D}" type="slidenum">
              <a:rPr lang="en-US" altLang="ar-SA" smtClean="0">
                <a:latin typeface="Arial" pitchFamily="34" charset="0"/>
              </a:rPr>
              <a:pPr eaLnBrk="1" hangingPunct="1"/>
              <a:t>11</a:t>
            </a:fld>
            <a:endParaRPr lang="en-US" altLang="ar-SA" smtClean="0">
              <a:latin typeface="Arial" pitchFamily="34" charset="0"/>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ar-SY" altLang="ko-KR" smtClean="0">
                <a:latin typeface="Arial" pitchFamily="34" charset="0"/>
                <a:cs typeface="Arial" pitchFamily="34" charset="0"/>
              </a:rPr>
              <a:t>يمكن تصنيف الهجوم بحسب الهدف المراد تحقيقه وطرق تنفيذها:</a:t>
            </a:r>
          </a:p>
          <a:p>
            <a:pPr marL="228600" indent="-228600" eaLnBrk="1" hangingPunct="1">
              <a:buFontTx/>
              <a:buChar char="•"/>
            </a:pPr>
            <a:r>
              <a:rPr lang="ar-SY" altLang="ko-KR" b="1" smtClean="0">
                <a:latin typeface="Arial" pitchFamily="34" charset="0"/>
                <a:cs typeface="Arial" pitchFamily="34" charset="0"/>
              </a:rPr>
              <a:t>المقاطعة </a:t>
            </a:r>
            <a:r>
              <a:rPr lang="en-US" altLang="ko-KR" smtClean="0">
                <a:latin typeface="Arial" pitchFamily="34" charset="0"/>
                <a:ea typeface="Gulim" pitchFamily="34" charset="-127"/>
                <a:cs typeface="Arial" pitchFamily="34" charset="0"/>
              </a:rPr>
              <a:t>(interruption)</a:t>
            </a:r>
            <a:r>
              <a:rPr lang="ar-SY" altLang="ko-KR" smtClean="0">
                <a:latin typeface="Arial" pitchFamily="34" charset="0"/>
                <a:cs typeface="Arial" pitchFamily="34" charset="0"/>
              </a:rPr>
              <a:t>: تأخير أو رفض أو حجب خدمة ليصبح النظام خارج الاستخدام. مثلاً عندما يشن هجوم رفض خدمة (أي مقاطعة) على مخدم وب، لن يستطيع زبائن المخدم الوصول إلى صفحات المخدم أو سيكون المخدم بطئ جداً.</a:t>
            </a:r>
          </a:p>
          <a:p>
            <a:pPr marL="228600" indent="-228600" eaLnBrk="1" hangingPunct="1">
              <a:buFontTx/>
              <a:buChar char="•"/>
            </a:pPr>
            <a:r>
              <a:rPr lang="ar-SY" altLang="ko-KR" b="1" smtClean="0">
                <a:latin typeface="Arial" pitchFamily="34" charset="0"/>
                <a:cs typeface="Arial" pitchFamily="34" charset="0"/>
              </a:rPr>
              <a:t>الاعتراض</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(interception)</a:t>
            </a:r>
            <a:r>
              <a:rPr lang="ar-SY" altLang="ko-KR" smtClean="0">
                <a:latin typeface="Arial" pitchFamily="34" charset="0"/>
                <a:cs typeface="Arial" pitchFamily="34" charset="0"/>
              </a:rPr>
              <a:t>: قراءة معلومات بطريقة غير شرعية. مثل قراءة المعطيات المرسلة عبر الشبكة عن طريق مراقبة المرور الشبكي.</a:t>
            </a:r>
          </a:p>
          <a:p>
            <a:pPr marL="228600" indent="-228600" eaLnBrk="1" hangingPunct="1">
              <a:buFontTx/>
              <a:buChar char="•"/>
            </a:pPr>
            <a:r>
              <a:rPr lang="ar-SY" altLang="ko-KR" b="1" smtClean="0">
                <a:latin typeface="Arial" pitchFamily="34" charset="0"/>
                <a:cs typeface="Arial" pitchFamily="34" charset="0"/>
              </a:rPr>
              <a:t>التعديل</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(modification)</a:t>
            </a:r>
            <a:r>
              <a:rPr lang="ar-SY" altLang="ko-KR" smtClean="0">
                <a:latin typeface="Arial" pitchFamily="34" charset="0"/>
                <a:cs typeface="Arial" pitchFamily="34" charset="0"/>
              </a:rPr>
              <a:t>: تعديل المعلومات بطريقة غير شرعية. مثل شخص يعدل على ملف مخزن على الحاسب دون علم صاحب الملف. </a:t>
            </a:r>
          </a:p>
          <a:p>
            <a:pPr marL="228600" indent="-228600" eaLnBrk="1" hangingPunct="1">
              <a:buFontTx/>
              <a:buChar char="•"/>
            </a:pPr>
            <a:r>
              <a:rPr lang="ar-SY" altLang="ko-KR" b="1" smtClean="0">
                <a:latin typeface="Arial" pitchFamily="34" charset="0"/>
                <a:cs typeface="Arial" pitchFamily="34" charset="0"/>
              </a:rPr>
              <a:t>انتحال الشخصية </a:t>
            </a:r>
            <a:r>
              <a:rPr lang="en-US" altLang="ko-KR" smtClean="0">
                <a:latin typeface="Arial" pitchFamily="34" charset="0"/>
                <a:ea typeface="Gulim" pitchFamily="34" charset="-127"/>
                <a:cs typeface="Arial" pitchFamily="34" charset="0"/>
              </a:rPr>
              <a:t>(masquerade or spoofing)</a:t>
            </a:r>
            <a:r>
              <a:rPr lang="ar-SY" altLang="ko-KR" smtClean="0">
                <a:latin typeface="Arial" pitchFamily="34" charset="0"/>
                <a:cs typeface="Arial" pitchFamily="34" charset="0"/>
              </a:rPr>
              <a:t>: إدخال أو تخزين معلومات إلى النظام أو الشبكة لتظهر كأنها قادمة من مستخدم مخول </a:t>
            </a:r>
            <a:r>
              <a:rPr lang="en-US" altLang="ko-KR" smtClean="0">
                <a:latin typeface="Arial" pitchFamily="34" charset="0"/>
                <a:ea typeface="Gulim" pitchFamily="34" charset="-127"/>
                <a:cs typeface="Arial" pitchFamily="34" charset="0"/>
              </a:rPr>
              <a:t>(Authorized user)</a:t>
            </a:r>
            <a:r>
              <a:rPr lang="ar-SY" altLang="ko-KR" smtClean="0">
                <a:latin typeface="Arial" pitchFamily="34" charset="0"/>
                <a:cs typeface="Arial" pitchFamily="34" charset="0"/>
              </a:rPr>
              <a:t>. مثل وضع عنوان </a:t>
            </a:r>
            <a:r>
              <a:rPr lang="en-US" altLang="ko-KR" smtClean="0">
                <a:latin typeface="Arial" pitchFamily="34" charset="0"/>
                <a:ea typeface="Gulim" pitchFamily="34" charset="-127"/>
                <a:cs typeface="Arial" pitchFamily="34" charset="0"/>
              </a:rPr>
              <a:t>IP</a:t>
            </a:r>
            <a:r>
              <a:rPr lang="ar-SY" altLang="ko-KR" smtClean="0">
                <a:latin typeface="Arial" pitchFamily="34" charset="0"/>
                <a:cs typeface="Arial" pitchFamily="34" charset="0"/>
              </a:rPr>
              <a:t> (عنوان انترنت) مصدر في حقل عنوان المصدر في طرد </a:t>
            </a:r>
            <a:r>
              <a:rPr lang="en-US" altLang="ko-KR" smtClean="0">
                <a:latin typeface="Arial" pitchFamily="34" charset="0"/>
                <a:ea typeface="Gulim" pitchFamily="34" charset="-127"/>
                <a:cs typeface="Arial" pitchFamily="34" charset="0"/>
              </a:rPr>
              <a:t>IP</a:t>
            </a:r>
            <a:r>
              <a:rPr lang="ar-SY" altLang="ko-KR" smtClean="0">
                <a:latin typeface="Arial" pitchFamily="34" charset="0"/>
                <a:cs typeface="Arial" pitchFamily="34" charset="0"/>
              </a:rPr>
              <a:t> مختلف عن عنوان الجهاز الذي يرسل منه الطرد. تدعى هذه العملية بـ </a:t>
            </a:r>
            <a:r>
              <a:rPr lang="en-US" altLang="ko-KR" smtClean="0">
                <a:latin typeface="Arial" pitchFamily="34" charset="0"/>
                <a:ea typeface="Gulim" pitchFamily="34" charset="-127"/>
                <a:cs typeface="Arial" pitchFamily="34" charset="0"/>
              </a:rPr>
              <a:t>IP spoofing</a:t>
            </a:r>
            <a:r>
              <a:rPr lang="ar-SY" altLang="ko-KR" smtClean="0">
                <a:latin typeface="Arial" pitchFamily="34" charset="0"/>
                <a:cs typeface="Arial" pitchFamily="34" charset="0"/>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9F956566-BA37-4FCE-B1C4-A9E986A57C97}" type="slidenum">
              <a:rPr lang="en-US" altLang="ar-SA" smtClean="0">
                <a:latin typeface="Arial" pitchFamily="34" charset="0"/>
              </a:rPr>
              <a:pPr eaLnBrk="1" hangingPunct="1"/>
              <a:t>12</a:t>
            </a:fld>
            <a:endParaRPr lang="en-US" altLang="ar-SA" smtClean="0">
              <a:latin typeface="Arial" pitchFamily="34" charset="0"/>
            </a:endParaRP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Char char="•"/>
            </a:pPr>
            <a:r>
              <a:rPr lang="ar-SY" altLang="ko-KR" b="1" smtClean="0">
                <a:latin typeface="Arial" pitchFamily="34" charset="0"/>
                <a:cs typeface="Arial" pitchFamily="34" charset="0"/>
              </a:rPr>
              <a:t>نكران المصدر</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(repudiation of origin)</a:t>
            </a:r>
            <a:r>
              <a:rPr lang="ar-SY" altLang="ko-KR" smtClean="0">
                <a:latin typeface="Arial" pitchFamily="34" charset="0"/>
                <a:cs typeface="Arial" pitchFamily="34" charset="0"/>
              </a:rPr>
              <a:t>: إدعاء عدم القيام بإرسال شيء، كأن ترسل رسالة إلى زميلك ثم تقول لاحقاً بأنك لم ترسل هذه الرسالة.</a:t>
            </a:r>
          </a:p>
          <a:p>
            <a:pPr marL="228600" indent="-228600" eaLnBrk="1" hangingPunct="1">
              <a:buFontTx/>
              <a:buChar char="•"/>
            </a:pPr>
            <a:r>
              <a:rPr lang="ar-SY" altLang="ko-KR" b="1" smtClean="0">
                <a:latin typeface="Arial" pitchFamily="34" charset="0"/>
                <a:cs typeface="Arial" pitchFamily="34" charset="0"/>
              </a:rPr>
              <a:t>تحليل المرور</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(Traffic analysis)</a:t>
            </a:r>
            <a:r>
              <a:rPr lang="ar-SY" altLang="ko-KR" smtClean="0">
                <a:latin typeface="Arial" pitchFamily="34" charset="0"/>
                <a:cs typeface="Arial" pitchFamily="34" charset="0"/>
              </a:rPr>
              <a:t>: مراقبة الاتصال الشبكي بهدف استخلاص معلومات حول الاتصال بغض النظر عن المحتوى مثل مكان وعنوان أطراف الاتصال وحجم الاتصال وتكراره. </a:t>
            </a:r>
          </a:p>
          <a:p>
            <a:pPr marL="228600" indent="-228600" eaLnBrk="1" hangingPunct="1">
              <a:buFontTx/>
              <a:buChar char="•"/>
            </a:pPr>
            <a:r>
              <a:rPr lang="ar-SY" altLang="ko-KR" b="1" smtClean="0">
                <a:latin typeface="Arial" pitchFamily="34" charset="0"/>
                <a:cs typeface="Arial" pitchFamily="34" charset="0"/>
              </a:rPr>
              <a:t>إعادة الإرسال</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(replay)</a:t>
            </a:r>
            <a:r>
              <a:rPr lang="ar-SY" altLang="ko-KR" smtClean="0">
                <a:latin typeface="Arial" pitchFamily="34" charset="0"/>
                <a:cs typeface="Arial" pitchFamily="34" charset="0"/>
              </a:rPr>
              <a:t>: إعتراض رسالة منقولة عبر الشبكة ثم إرسالها لاحقاً لإنتاج تأثير غير مخول.</a:t>
            </a:r>
            <a:endParaRPr lang="en-US" altLang="ar-SA" smtClean="0">
              <a:latin typeface="Arial" pitchFamily="34"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2AD124F-9660-41B9-9E68-D600EAE7EDB6}" type="slidenum">
              <a:rPr lang="en-US" altLang="ar-SA" smtClean="0">
                <a:latin typeface="Arial" pitchFamily="34" charset="0"/>
              </a:rPr>
              <a:pPr eaLnBrk="1" hangingPunct="1"/>
              <a:t>13</a:t>
            </a:fld>
            <a:endParaRPr lang="en-US" altLang="ar-SA" smtClean="0">
              <a:latin typeface="Arial" pitchFamily="34" charset="0"/>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latin typeface="Arial" pitchFamily="34" charset="0"/>
                <a:cs typeface="Arial" pitchFamily="34" charset="0"/>
              </a:rPr>
              <a:t>تعريف آخر لأمن الحواسيب. يمكن تعريف أمن الحواسيب من خلال الأهداف الأمنية، وهي:</a:t>
            </a:r>
          </a:p>
          <a:p>
            <a:pPr lvl="1" eaLnBrk="1" hangingPunct="1">
              <a:buFontTx/>
              <a:buChar char="•"/>
            </a:pPr>
            <a:r>
              <a:rPr lang="ar-SY" altLang="ar-SA" smtClean="0">
                <a:solidFill>
                  <a:schemeClr val="hlink"/>
                </a:solidFill>
                <a:latin typeface="Tahoma" pitchFamily="34" charset="0"/>
                <a:cs typeface="Tahoma" pitchFamily="34" charset="0"/>
              </a:rPr>
              <a:t>السرية </a:t>
            </a:r>
            <a:r>
              <a:rPr lang="en-GB" altLang="ar-SA" smtClean="0">
                <a:solidFill>
                  <a:schemeClr val="hlink"/>
                </a:solidFill>
                <a:latin typeface="Tahoma" pitchFamily="34" charset="0"/>
                <a:cs typeface="Tahoma" pitchFamily="34" charset="0"/>
              </a:rPr>
              <a:t>(Confidentiality)</a:t>
            </a:r>
            <a:r>
              <a:rPr lang="ar-SY" altLang="ar-SA" smtClean="0">
                <a:solidFill>
                  <a:schemeClr val="hlink"/>
                </a:solidFill>
                <a:latin typeface="Tahoma" pitchFamily="34" charset="0"/>
                <a:cs typeface="Tahoma" pitchFamily="34" charset="0"/>
              </a:rPr>
              <a:t> أو الخصوصية </a:t>
            </a:r>
            <a:r>
              <a:rPr lang="en-GB" altLang="ar-SA" smtClean="0">
                <a:solidFill>
                  <a:schemeClr val="hlink"/>
                </a:solidFill>
                <a:latin typeface="Tahoma" pitchFamily="34" charset="0"/>
                <a:cs typeface="Tahoma" pitchFamily="34" charset="0"/>
              </a:rPr>
              <a:t>(Privacy)</a:t>
            </a:r>
            <a:endParaRPr lang="ar-SY" altLang="ar-SA" smtClean="0">
              <a:solidFill>
                <a:schemeClr val="hlink"/>
              </a:solidFill>
              <a:latin typeface="Tahoma" pitchFamily="34" charset="0"/>
              <a:cs typeface="Tahoma" pitchFamily="34" charset="0"/>
            </a:endParaRPr>
          </a:p>
          <a:p>
            <a:pPr lvl="1" eaLnBrk="1" hangingPunct="1">
              <a:buFontTx/>
              <a:buChar char="•"/>
            </a:pPr>
            <a:r>
              <a:rPr lang="ar-SY" altLang="ar-SA" smtClean="0">
                <a:solidFill>
                  <a:schemeClr val="hlink"/>
                </a:solidFill>
                <a:latin typeface="Tahoma" pitchFamily="34" charset="0"/>
                <a:cs typeface="Tahoma" pitchFamily="34" charset="0"/>
              </a:rPr>
              <a:t>السلامة أو التكاملية </a:t>
            </a:r>
            <a:r>
              <a:rPr lang="en-GB" altLang="ar-SA" smtClean="0">
                <a:solidFill>
                  <a:schemeClr val="hlink"/>
                </a:solidFill>
                <a:latin typeface="Tahoma" pitchFamily="34" charset="0"/>
                <a:cs typeface="Tahoma" pitchFamily="34" charset="0"/>
              </a:rPr>
              <a:t>(Integrity)</a:t>
            </a:r>
            <a:endParaRPr lang="ar-SY" altLang="ar-SA" smtClean="0">
              <a:solidFill>
                <a:schemeClr val="hlink"/>
              </a:solidFill>
              <a:latin typeface="Tahoma" pitchFamily="34" charset="0"/>
              <a:cs typeface="Tahoma" pitchFamily="34" charset="0"/>
            </a:endParaRPr>
          </a:p>
          <a:p>
            <a:pPr lvl="1" eaLnBrk="1" hangingPunct="1">
              <a:buFontTx/>
              <a:buChar char="•"/>
            </a:pPr>
            <a:r>
              <a:rPr lang="ar-SY" altLang="ar-SA" smtClean="0">
                <a:solidFill>
                  <a:schemeClr val="hlink"/>
                </a:solidFill>
                <a:latin typeface="Tahoma" pitchFamily="34" charset="0"/>
                <a:cs typeface="Tahoma" pitchFamily="34" charset="0"/>
              </a:rPr>
              <a:t>الإتاحية أو التوافرية </a:t>
            </a:r>
            <a:r>
              <a:rPr lang="en-GB" altLang="ar-SA" smtClean="0">
                <a:solidFill>
                  <a:schemeClr val="hlink"/>
                </a:solidFill>
                <a:latin typeface="Tahoma" pitchFamily="34" charset="0"/>
                <a:cs typeface="Tahoma" pitchFamily="34" charset="0"/>
              </a:rPr>
              <a:t>(Availability)</a:t>
            </a:r>
            <a:endParaRPr lang="ar-SY" altLang="ar-SA" smtClean="0">
              <a:solidFill>
                <a:schemeClr val="hlink"/>
              </a:solidFill>
              <a:latin typeface="Tahoma" pitchFamily="34" charset="0"/>
              <a:cs typeface="Tahoma" pitchFamily="34" charset="0"/>
            </a:endParaRPr>
          </a:p>
          <a:p>
            <a:pPr lvl="1" eaLnBrk="1" hangingPunct="1">
              <a:buFontTx/>
              <a:buChar char="•"/>
            </a:pPr>
            <a:r>
              <a:rPr lang="ar-SY" altLang="ar-SA" smtClean="0">
                <a:solidFill>
                  <a:schemeClr val="hlink"/>
                </a:solidFill>
                <a:latin typeface="Tahoma" pitchFamily="34" charset="0"/>
                <a:cs typeface="Tahoma" pitchFamily="34" charset="0"/>
              </a:rPr>
              <a:t>إضافةً إلى أهداف أخرى مثل الوثوقية </a:t>
            </a:r>
            <a:r>
              <a:rPr lang="en-GB" altLang="ar-SA" smtClean="0">
                <a:solidFill>
                  <a:schemeClr val="hlink"/>
                </a:solidFill>
                <a:latin typeface="Tahoma" pitchFamily="34" charset="0"/>
                <a:cs typeface="Tahoma" pitchFamily="34" charset="0"/>
              </a:rPr>
              <a:t>(Authentication)</a:t>
            </a:r>
            <a:r>
              <a:rPr lang="ar-SY" altLang="ar-SA" smtClean="0">
                <a:solidFill>
                  <a:schemeClr val="hlink"/>
                </a:solidFill>
                <a:latin typeface="Tahoma" pitchFamily="34" charset="0"/>
                <a:cs typeface="Tahoma" pitchFamily="34" charset="0"/>
              </a:rPr>
              <a:t> وعدم النكران </a:t>
            </a:r>
            <a:r>
              <a:rPr lang="en-GB" altLang="ar-SA" smtClean="0">
                <a:solidFill>
                  <a:schemeClr val="hlink"/>
                </a:solidFill>
                <a:latin typeface="Tahoma" pitchFamily="34" charset="0"/>
                <a:cs typeface="Tahoma" pitchFamily="34" charset="0"/>
              </a:rPr>
              <a:t>(Non-repudiation)</a:t>
            </a:r>
            <a:r>
              <a:rPr lang="ar-SY" altLang="ar-SA" smtClean="0">
                <a:solidFill>
                  <a:schemeClr val="hlink"/>
                </a:solidFill>
                <a:latin typeface="Tahoma" pitchFamily="34" charset="0"/>
                <a:cs typeface="Tahoma" pitchFamily="34" charset="0"/>
              </a:rPr>
              <a:t>.</a:t>
            </a:r>
          </a:p>
          <a:p>
            <a:pPr eaLnBrk="1" hangingPunct="1"/>
            <a:r>
              <a:rPr lang="ar-SY" altLang="ar-SA" smtClean="0">
                <a:latin typeface="Arial" pitchFamily="34" charset="0"/>
                <a:cs typeface="Arial" pitchFamily="34" charset="0"/>
              </a:rPr>
              <a:t>أيضاً تدعى بالمتطلبات الأمنية أو الاحتياجات الأمنية </a:t>
            </a:r>
          </a:p>
          <a:p>
            <a:pPr eaLnBrk="1" hangingPunct="1"/>
            <a:r>
              <a:rPr lang="ar-SY" altLang="ar-SA" smtClean="0">
                <a:latin typeface="Arial" pitchFamily="34" charset="0"/>
                <a:cs typeface="Arial" pitchFamily="34" charset="0"/>
              </a:rPr>
              <a:t>سنتعرف على هذه الأهداف في الشرائح التالية: </a:t>
            </a:r>
            <a:endParaRPr lang="en-US" altLang="ar-SA" smtClean="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7C955D6-64BF-4A8D-8C9E-22C33A210DBB}" type="slidenum">
              <a:rPr lang="en-US" altLang="ar-SA" smtClean="0">
                <a:latin typeface="Arial" pitchFamily="34" charset="0"/>
              </a:rPr>
              <a:pPr eaLnBrk="1" hangingPunct="1"/>
              <a:t>14</a:t>
            </a:fld>
            <a:endParaRPr lang="en-US" altLang="ar-SA" smtClean="0">
              <a:latin typeface="Arial" pitchFamily="34" charset="0"/>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itchFamily="2" charset="2"/>
              <a:buChar char="n"/>
            </a:pPr>
            <a:r>
              <a:rPr lang="ar-SY" altLang="ar-SA" smtClean="0">
                <a:solidFill>
                  <a:schemeClr val="hlink"/>
                </a:solidFill>
                <a:latin typeface="Tahoma" pitchFamily="34" charset="0"/>
                <a:cs typeface="Tahoma" pitchFamily="34" charset="0"/>
              </a:rPr>
              <a:t>أولاً </a:t>
            </a:r>
            <a:r>
              <a:rPr lang="ar-SY" altLang="ar-SA" b="1" smtClean="0">
                <a:solidFill>
                  <a:schemeClr val="hlink"/>
                </a:solidFill>
                <a:latin typeface="Tahoma" pitchFamily="34" charset="0"/>
                <a:cs typeface="Tahoma" pitchFamily="34" charset="0"/>
              </a:rPr>
              <a:t>السرية</a:t>
            </a:r>
            <a:r>
              <a:rPr lang="ar-SY" altLang="ar-SA" smtClean="0">
                <a:solidFill>
                  <a:schemeClr val="hlink"/>
                </a:solidFill>
                <a:latin typeface="Tahoma" pitchFamily="34" charset="0"/>
                <a:cs typeface="Tahoma" pitchFamily="34" charset="0"/>
              </a:rPr>
              <a:t>: هي السماح للأشخاص المخولين فقط بالإطلاع على المعطيات أو الأغراض. تقدم السرية مستوى عالٍ من الثقة بأن البيانات أو الأغراض أو الموارد ليست معرضة للاختراق من أي مصدر غير مصرح له. </a:t>
            </a:r>
          </a:p>
          <a:p>
            <a:pPr eaLnBrk="1" hangingPunct="1">
              <a:buFont typeface="Wingdings" pitchFamily="2" charset="2"/>
              <a:buChar char="n"/>
            </a:pPr>
            <a:r>
              <a:rPr lang="ar-SY" altLang="ar-SA" smtClean="0">
                <a:solidFill>
                  <a:schemeClr val="hlink"/>
                </a:solidFill>
                <a:latin typeface="Tahoma" pitchFamily="34" charset="0"/>
                <a:cs typeface="Tahoma" pitchFamily="34" charset="0"/>
              </a:rPr>
              <a:t>أنواع تهديدات أو اختراقات السرية:</a:t>
            </a:r>
          </a:p>
          <a:p>
            <a:pPr lvl="2" eaLnBrk="1" hangingPunct="1">
              <a:buFontTx/>
              <a:buChar char="•"/>
            </a:pPr>
            <a:r>
              <a:rPr lang="ar-SA" altLang="ar-SA" smtClean="0">
                <a:solidFill>
                  <a:schemeClr val="hlink"/>
                </a:solidFill>
                <a:latin typeface="Tahoma" pitchFamily="34" charset="0"/>
                <a:cs typeface="Tahoma" pitchFamily="34" charset="0"/>
              </a:rPr>
              <a:t>اختراقات تعتمد على هجوم مباشر متعمد</a:t>
            </a:r>
            <a:r>
              <a:rPr lang="ar-SY" altLang="ar-SA" smtClean="0">
                <a:solidFill>
                  <a:schemeClr val="hlink"/>
                </a:solidFill>
                <a:latin typeface="Tahoma" pitchFamily="34" charset="0"/>
                <a:cs typeface="Tahoma" pitchFamily="34" charset="0"/>
              </a:rPr>
              <a:t>، مثل الاعتراض: </a:t>
            </a:r>
          </a:p>
          <a:p>
            <a:pPr lvl="3" eaLnBrk="1" hangingPunct="1">
              <a:buFontTx/>
              <a:buChar char="•"/>
            </a:pPr>
            <a:r>
              <a:rPr lang="ar-SY" altLang="ar-SA" smtClean="0">
                <a:solidFill>
                  <a:schemeClr val="hlink"/>
                </a:solidFill>
                <a:latin typeface="Tahoma" pitchFamily="34" charset="0"/>
                <a:cs typeface="Tahoma" pitchFamily="34" charset="0"/>
              </a:rPr>
              <a:t>كإ</a:t>
            </a:r>
            <a:r>
              <a:rPr lang="ar-SA" altLang="ar-SA" smtClean="0">
                <a:solidFill>
                  <a:schemeClr val="hlink"/>
                </a:solidFill>
                <a:latin typeface="Tahoma" pitchFamily="34" charset="0"/>
                <a:cs typeface="Tahoma" pitchFamily="34" charset="0"/>
              </a:rPr>
              <a:t>لتقاط حركة </a:t>
            </a:r>
            <a:r>
              <a:rPr lang="ar-SY" altLang="ar-SA" smtClean="0">
                <a:solidFill>
                  <a:schemeClr val="hlink"/>
                </a:solidFill>
                <a:latin typeface="Tahoma" pitchFamily="34" charset="0"/>
                <a:cs typeface="Tahoma" pitchFamily="34" charset="0"/>
              </a:rPr>
              <a:t>ال</a:t>
            </a:r>
            <a:r>
              <a:rPr lang="ar-SA" altLang="ar-SA" smtClean="0">
                <a:solidFill>
                  <a:schemeClr val="hlink"/>
                </a:solidFill>
                <a:latin typeface="Tahoma" pitchFamily="34" charset="0"/>
                <a:cs typeface="Tahoma" pitchFamily="34" charset="0"/>
              </a:rPr>
              <a:t>مرور على الشبكة</a:t>
            </a:r>
            <a:r>
              <a:rPr lang="ar-SY" altLang="ar-SA" smtClean="0">
                <a:solidFill>
                  <a:schemeClr val="hlink"/>
                </a:solidFill>
                <a:latin typeface="Tahoma" pitchFamily="34" charset="0"/>
                <a:cs typeface="Tahoma" pitchFamily="34" charset="0"/>
              </a:rPr>
              <a:t> و</a:t>
            </a:r>
            <a:r>
              <a:rPr lang="ar-SA" altLang="ar-SA" smtClean="0">
                <a:solidFill>
                  <a:schemeClr val="hlink"/>
                </a:solidFill>
                <a:latin typeface="Tahoma" pitchFamily="34" charset="0"/>
                <a:cs typeface="Tahoma" pitchFamily="34" charset="0"/>
              </a:rPr>
              <a:t>سرقة ملف كلمات المرور</a:t>
            </a:r>
            <a:r>
              <a:rPr lang="ar-SY" altLang="ar-SA" smtClean="0">
                <a:solidFill>
                  <a:schemeClr val="hlink"/>
                </a:solidFill>
                <a:latin typeface="Tahoma" pitchFamily="34" charset="0"/>
                <a:cs typeface="Tahoma" pitchFamily="34" charset="0"/>
              </a:rPr>
              <a:t>،</a:t>
            </a:r>
          </a:p>
          <a:p>
            <a:pPr lvl="3" eaLnBrk="1" hangingPunct="1">
              <a:buFontTx/>
              <a:buChar char="•"/>
            </a:pPr>
            <a:r>
              <a:rPr lang="ar-SY" altLang="ar-SA" smtClean="0">
                <a:solidFill>
                  <a:schemeClr val="hlink"/>
                </a:solidFill>
                <a:latin typeface="Tahoma" pitchFamily="34" charset="0"/>
                <a:cs typeface="Tahoma" pitchFamily="34" charset="0"/>
              </a:rPr>
              <a:t>ومسح بوابات </a:t>
            </a:r>
            <a:r>
              <a:rPr lang="en-US" altLang="ar-SA" smtClean="0">
                <a:solidFill>
                  <a:schemeClr val="hlink"/>
                </a:solidFill>
                <a:latin typeface="Tahoma" pitchFamily="34" charset="0"/>
                <a:cs typeface="Tahoma" pitchFamily="34" charset="0"/>
              </a:rPr>
              <a:t>(port scanning)</a:t>
            </a:r>
            <a:r>
              <a:rPr lang="ar-SY" altLang="ar-SA" smtClean="0">
                <a:solidFill>
                  <a:schemeClr val="hlink"/>
                </a:solidFill>
                <a:latin typeface="Tahoma" pitchFamily="34" charset="0"/>
                <a:cs typeface="Tahoma" pitchFamily="34" charset="0"/>
              </a:rPr>
              <a:t> لمعرفة البوابات المفتوحة أي الخدمات المشغلة على الحاسب وذلك كمقدمة لشن هجوم على الحاسب عن طريق البوابات المفتوحة.</a:t>
            </a:r>
          </a:p>
          <a:p>
            <a:pPr lvl="3" eaLnBrk="1" hangingPunct="1">
              <a:buFontTx/>
              <a:buChar char="•"/>
            </a:pPr>
            <a:r>
              <a:rPr lang="ar-SY" altLang="ar-SA" smtClean="0">
                <a:solidFill>
                  <a:schemeClr val="hlink"/>
                </a:solidFill>
                <a:latin typeface="Tahoma" pitchFamily="34" charset="0"/>
                <a:cs typeface="Tahoma" pitchFamily="34" charset="0"/>
              </a:rPr>
              <a:t>والهندسة الاجتماعية </a:t>
            </a:r>
            <a:r>
              <a:rPr lang="en-US" altLang="ar-SA" smtClean="0">
                <a:solidFill>
                  <a:schemeClr val="hlink"/>
                </a:solidFill>
                <a:latin typeface="Tahoma" pitchFamily="34" charset="0"/>
                <a:cs typeface="Tahoma" pitchFamily="34" charset="0"/>
              </a:rPr>
              <a:t>(social engineering)</a:t>
            </a:r>
            <a:r>
              <a:rPr lang="ar-SY" altLang="ar-SA" smtClean="0">
                <a:solidFill>
                  <a:schemeClr val="hlink"/>
                </a:solidFill>
                <a:latin typeface="Tahoma" pitchFamily="34" charset="0"/>
                <a:cs typeface="Tahoma" pitchFamily="34" charset="0"/>
              </a:rPr>
              <a:t> أي الحصول على معلومات من شخص ما دون علمه. مثلاً عندما نريد أن نحصل على كلمة مرور من شخص ما قد نسأله عن هوايته أو اسم ابنه أو اسم مطربه المفضل أو تاريخ ميلاده لأنه يوجد احتمال كبير أن يختار هذا الشخص كلمة مروره بالاعتماد على هذه المعلومات.</a:t>
            </a:r>
            <a:endParaRPr lang="en-US" altLang="ar-SA" smtClean="0">
              <a:solidFill>
                <a:schemeClr val="hlink"/>
              </a:solidFill>
              <a:latin typeface="Tahoma" pitchFamily="34" charset="0"/>
              <a:cs typeface="Tahoma" pitchFamily="34" charset="0"/>
            </a:endParaRP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C13A59EC-31A2-4FFE-8A27-64927B96E346}" type="slidenum">
              <a:rPr lang="en-US" altLang="ar-SA" smtClean="0">
                <a:latin typeface="Arial" pitchFamily="34" charset="0"/>
              </a:rPr>
              <a:pPr eaLnBrk="1" hangingPunct="1"/>
              <a:t>15</a:t>
            </a:fld>
            <a:endParaRPr lang="en-US" altLang="ar-SA" smtClean="0">
              <a:latin typeface="Arial" pitchFamily="34" charset="0"/>
            </a:endParaRP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ar-SA" altLang="ar-SA" smtClean="0">
                <a:solidFill>
                  <a:schemeClr val="hlink"/>
                </a:solidFill>
                <a:latin typeface="Tahoma" pitchFamily="34" charset="0"/>
                <a:cs typeface="Tahoma" pitchFamily="34" charset="0"/>
              </a:rPr>
              <a:t>اختراقات بسبب أخطاء بشرية ، أو إهمال ، أو سوء تصرف</a:t>
            </a:r>
            <a:r>
              <a:rPr lang="ar-SY" altLang="ar-SA" smtClean="0">
                <a:solidFill>
                  <a:schemeClr val="hlink"/>
                </a:solidFill>
                <a:latin typeface="Tahoma" pitchFamily="34" charset="0"/>
                <a:cs typeface="Tahoma" pitchFamily="34" charset="0"/>
              </a:rPr>
              <a:t>، مثل:</a:t>
            </a:r>
          </a:p>
          <a:p>
            <a:pPr lvl="2" eaLnBrk="1" hangingPunct="1">
              <a:buFontTx/>
              <a:buChar char="•"/>
            </a:pPr>
            <a:r>
              <a:rPr lang="ar-SA" altLang="ar-SA" smtClean="0">
                <a:solidFill>
                  <a:schemeClr val="hlink"/>
                </a:solidFill>
                <a:latin typeface="Tahoma" pitchFamily="34" charset="0"/>
                <a:cs typeface="Tahoma" pitchFamily="34" charset="0"/>
              </a:rPr>
              <a:t>عدم تعمية البيانات</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المتبادلة بشكل تام و صحيح</a:t>
            </a:r>
            <a:r>
              <a:rPr lang="ar-SY" altLang="ar-SA" smtClean="0">
                <a:solidFill>
                  <a:schemeClr val="hlink"/>
                </a:solidFill>
                <a:latin typeface="Tahoma" pitchFamily="34" charset="0"/>
                <a:cs typeface="Tahoma" pitchFamily="34" charset="0"/>
              </a:rPr>
              <a:t> </a:t>
            </a:r>
          </a:p>
          <a:p>
            <a:pPr lvl="2" eaLnBrk="1" hangingPunct="1">
              <a:buFontTx/>
              <a:buChar char="•"/>
            </a:pPr>
            <a:r>
              <a:rPr lang="ar-SY" altLang="ar-SA" smtClean="0">
                <a:solidFill>
                  <a:schemeClr val="hlink"/>
                </a:solidFill>
                <a:latin typeface="Tahoma" pitchFamily="34" charset="0"/>
                <a:cs typeface="Tahoma" pitchFamily="34" charset="0"/>
              </a:rPr>
              <a:t>و</a:t>
            </a:r>
            <a:r>
              <a:rPr lang="ar-SA" altLang="ar-SA" smtClean="0">
                <a:solidFill>
                  <a:schemeClr val="hlink"/>
                </a:solidFill>
                <a:latin typeface="Tahoma" pitchFamily="34" charset="0"/>
                <a:cs typeface="Tahoma" pitchFamily="34" charset="0"/>
              </a:rPr>
              <a:t>ترك نقاط دخول أمنية مفتوحة</a:t>
            </a:r>
            <a:r>
              <a:rPr lang="ar-SY" altLang="ar-SA" smtClean="0">
                <a:solidFill>
                  <a:schemeClr val="hlink"/>
                </a:solidFill>
                <a:latin typeface="Tahoma" pitchFamily="34" charset="0"/>
                <a:cs typeface="Tahoma" pitchFamily="34" charset="0"/>
              </a:rPr>
              <a:t> و</a:t>
            </a:r>
            <a:r>
              <a:rPr lang="ar-SA" altLang="ar-SA" smtClean="0">
                <a:solidFill>
                  <a:schemeClr val="hlink"/>
                </a:solidFill>
                <a:latin typeface="Tahoma" pitchFamily="34" charset="0"/>
                <a:cs typeface="Tahoma" pitchFamily="34" charset="0"/>
              </a:rPr>
              <a:t>تمكين برامج خبيثة تؤمن</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أبواب خلفية</a:t>
            </a:r>
            <a:r>
              <a:rPr lang="ar-SY" altLang="ar-SA" smtClean="0">
                <a:solidFill>
                  <a:schemeClr val="hlink"/>
                </a:solidFill>
                <a:latin typeface="Tahoma" pitchFamily="34" charset="0"/>
                <a:cs typeface="Tahoma" pitchFamily="34" charset="0"/>
              </a:rPr>
              <a:t> </a:t>
            </a:r>
          </a:p>
          <a:p>
            <a:pPr lvl="2" eaLnBrk="1" hangingPunct="1">
              <a:buFontTx/>
              <a:buChar char="•"/>
            </a:pPr>
            <a:r>
              <a:rPr lang="ar-SY" altLang="ar-SA" smtClean="0">
                <a:solidFill>
                  <a:schemeClr val="hlink"/>
                </a:solidFill>
                <a:latin typeface="Tahoma" pitchFamily="34" charset="0"/>
                <a:cs typeface="Tahoma" pitchFamily="34" charset="0"/>
              </a:rPr>
              <a:t>و</a:t>
            </a:r>
            <a:r>
              <a:rPr lang="ar-SA" altLang="ar-SA" smtClean="0">
                <a:solidFill>
                  <a:schemeClr val="hlink"/>
                </a:solidFill>
                <a:latin typeface="Tahoma" pitchFamily="34" charset="0"/>
                <a:cs typeface="Tahoma" pitchFamily="34" charset="0"/>
              </a:rPr>
              <a:t>الابتعاد عن طرفية حاسوبية أثناء عرض بيانات على شاشتها</a:t>
            </a:r>
            <a:endParaRPr lang="ar-SY" altLang="ar-SA" smtClean="0">
              <a:solidFill>
                <a:schemeClr val="hlink"/>
              </a:solidFill>
              <a:latin typeface="Tahoma" pitchFamily="34" charset="0"/>
              <a:cs typeface="Tahoma" pitchFamily="34" charset="0"/>
            </a:endParaRPr>
          </a:p>
          <a:p>
            <a:pPr lvl="2" eaLnBrk="1" hangingPunct="1">
              <a:buFontTx/>
              <a:buChar char="•"/>
            </a:pPr>
            <a:r>
              <a:rPr lang="ar-SY" altLang="ar-SA" smtClean="0">
                <a:solidFill>
                  <a:schemeClr val="hlink"/>
                </a:solidFill>
                <a:latin typeface="Tahoma" pitchFamily="34" charset="0"/>
                <a:cs typeface="Tahoma" pitchFamily="34" charset="0"/>
              </a:rPr>
              <a:t>وإرسال ملف ملحق برسالة إلى الجهة الخطأ.</a:t>
            </a:r>
          </a:p>
          <a:p>
            <a:pPr eaLnBrk="1" hangingPunct="1">
              <a:buFontTx/>
              <a:buChar char="•"/>
            </a:pPr>
            <a:r>
              <a:rPr lang="ar-SA" altLang="ar-SA" smtClean="0">
                <a:solidFill>
                  <a:schemeClr val="hlink"/>
                </a:solidFill>
                <a:latin typeface="Tahoma" pitchFamily="34" charset="0"/>
                <a:cs typeface="Tahoma" pitchFamily="34" charset="0"/>
              </a:rPr>
              <a:t>وبشكل عام يمكن أن تحدث اختراقات السرية بسبب </a:t>
            </a:r>
            <a:r>
              <a:rPr lang="ar-SY" altLang="ar-SA" smtClean="0">
                <a:solidFill>
                  <a:schemeClr val="hlink"/>
                </a:solidFill>
                <a:latin typeface="Tahoma" pitchFamily="34" charset="0"/>
                <a:cs typeface="Tahoma" pitchFamily="34" charset="0"/>
              </a:rPr>
              <a:t>أنشطة </a:t>
            </a:r>
            <a:r>
              <a:rPr lang="ar-SA" altLang="ar-SA" smtClean="0">
                <a:solidFill>
                  <a:schemeClr val="hlink"/>
                </a:solidFill>
                <a:latin typeface="Tahoma" pitchFamily="34" charset="0"/>
                <a:cs typeface="Tahoma" pitchFamily="34" charset="0"/>
              </a:rPr>
              <a:t>المستخدمين، أو مدير النظام ، كما</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يمكن أن تحدث بسبب عدم تطبيق السياسة الأمنية، أو عدم تنفيذ إجرائياتها بشكل جيد.</a:t>
            </a:r>
            <a:endParaRPr lang="ar-SY" altLang="ar-SA" smtClean="0">
              <a:solidFill>
                <a:schemeClr val="hlink"/>
              </a:solidFill>
              <a:latin typeface="Tahoma" pitchFamily="34" charset="0"/>
              <a:cs typeface="Tahoma" pitchFamily="34" charset="0"/>
            </a:endParaRPr>
          </a:p>
          <a:p>
            <a:pPr eaLnBrk="1" hangingPunct="1">
              <a:buFontTx/>
              <a:buChar char="•"/>
            </a:pPr>
            <a:r>
              <a:rPr lang="ar-SY" altLang="ar-SA" u="sng" smtClean="0">
                <a:solidFill>
                  <a:schemeClr val="hlink"/>
                </a:solidFill>
                <a:latin typeface="Tahoma" pitchFamily="34" charset="0"/>
                <a:cs typeface="Tahoma" pitchFamily="34" charset="0"/>
              </a:rPr>
              <a:t>حماية السرية</a:t>
            </a:r>
            <a:r>
              <a:rPr lang="ar-SY" altLang="ar-SA" smtClean="0">
                <a:solidFill>
                  <a:schemeClr val="hlink"/>
                </a:solidFill>
                <a:latin typeface="Tahoma" pitchFamily="34" charset="0"/>
                <a:cs typeface="Tahoma" pitchFamily="34" charset="0"/>
              </a:rPr>
              <a:t> (أي كيف نمنع الأشخاص غير المخولين من الإطلاع على المعلومات التي نريد أن نؤمن لها السرية): </a:t>
            </a:r>
            <a:r>
              <a:rPr lang="ar-SA" altLang="ar-SA" smtClean="0">
                <a:solidFill>
                  <a:schemeClr val="hlink"/>
                </a:solidFill>
                <a:latin typeface="Tahoma" pitchFamily="34" charset="0"/>
                <a:cs typeface="Tahoma" pitchFamily="34" charset="0"/>
              </a:rPr>
              <a:t>يوجد العديد من الاحتياطات الممكن اتخاذها لتقوية السرية ضد التهديدات الممكنة</a:t>
            </a:r>
            <a:r>
              <a:rPr lang="ar-SY" altLang="ar-SA" smtClean="0">
                <a:solidFill>
                  <a:schemeClr val="hlink"/>
                </a:solidFill>
                <a:latin typeface="Tahoma" pitchFamily="34" charset="0"/>
                <a:cs typeface="Tahoma" pitchFamily="34" charset="0"/>
              </a:rPr>
              <a:t>،</a:t>
            </a:r>
            <a:r>
              <a:rPr lang="ar-SA" altLang="ar-SA" smtClean="0">
                <a:solidFill>
                  <a:schemeClr val="hlink"/>
                </a:solidFill>
                <a:latin typeface="Tahoma" pitchFamily="34" charset="0"/>
                <a:cs typeface="Tahoma" pitchFamily="34" charset="0"/>
              </a:rPr>
              <a:t> مثل</a:t>
            </a:r>
            <a:endParaRPr lang="ar-SY" altLang="ar-SA" smtClean="0">
              <a:solidFill>
                <a:schemeClr val="hlink"/>
              </a:solidFill>
              <a:latin typeface="Tahoma" pitchFamily="34" charset="0"/>
              <a:cs typeface="Tahoma" pitchFamily="34" charset="0"/>
            </a:endParaRPr>
          </a:p>
          <a:p>
            <a:pPr lvl="1" eaLnBrk="1" hangingPunct="1">
              <a:buFontTx/>
              <a:buChar char="•"/>
            </a:pPr>
            <a:r>
              <a:rPr lang="ar-SA" altLang="ar-SA" smtClean="0">
                <a:solidFill>
                  <a:schemeClr val="hlink"/>
                </a:solidFill>
                <a:latin typeface="Tahoma" pitchFamily="34" charset="0"/>
                <a:cs typeface="Tahoma" pitchFamily="34" charset="0"/>
              </a:rPr>
              <a:t>التعمية</a:t>
            </a:r>
            <a:r>
              <a:rPr lang="ar-SY" altLang="ar-SA" smtClean="0">
                <a:solidFill>
                  <a:schemeClr val="hlink"/>
                </a:solidFill>
                <a:latin typeface="Tahoma" pitchFamily="34" charset="0"/>
                <a:cs typeface="Tahoma" pitchFamily="34" charset="0"/>
              </a:rPr>
              <a:t> التي تجعل المعلومات غير واضحة أو غير قابلة للقراءة</a:t>
            </a:r>
            <a:r>
              <a:rPr lang="ar-SA" altLang="ar-SA" smtClean="0">
                <a:solidFill>
                  <a:schemeClr val="hlink"/>
                </a:solidFill>
                <a:latin typeface="Tahoma" pitchFamily="34" charset="0"/>
                <a:cs typeface="Tahoma" pitchFamily="34" charset="0"/>
              </a:rPr>
              <a:t>،</a:t>
            </a:r>
            <a:endParaRPr lang="ar-SY" altLang="ar-SA" smtClean="0">
              <a:solidFill>
                <a:schemeClr val="hlink"/>
              </a:solidFill>
              <a:latin typeface="Tahoma" pitchFamily="34" charset="0"/>
              <a:cs typeface="Tahoma" pitchFamily="34" charset="0"/>
            </a:endParaRPr>
          </a:p>
          <a:p>
            <a:pPr lvl="1" eaLnBrk="1" hangingPunct="1">
              <a:buFontTx/>
              <a:buChar char="•"/>
            </a:pPr>
            <a:r>
              <a:rPr lang="ar-SY" altLang="ar-SA" smtClean="0">
                <a:solidFill>
                  <a:schemeClr val="hlink"/>
                </a:solidFill>
                <a:latin typeface="Tahoma" pitchFamily="34" charset="0"/>
                <a:cs typeface="Tahoma" pitchFamily="34" charset="0"/>
              </a:rPr>
              <a:t>و</a:t>
            </a:r>
            <a:r>
              <a:rPr lang="ar-SA" altLang="ar-SA" smtClean="0">
                <a:solidFill>
                  <a:schemeClr val="hlink"/>
                </a:solidFill>
                <a:latin typeface="Tahoma" pitchFamily="34" charset="0"/>
                <a:cs typeface="Tahoma" pitchFamily="34" charset="0"/>
              </a:rPr>
              <a:t>استخدام الحشو في حركة المرور على الشبكة</a:t>
            </a:r>
            <a:r>
              <a:rPr lang="ar-SY" altLang="ar-SA" smtClean="0">
                <a:solidFill>
                  <a:schemeClr val="hlink"/>
                </a:solidFill>
                <a:latin typeface="Tahoma" pitchFamily="34" charset="0"/>
                <a:cs typeface="Tahoma" pitchFamily="34" charset="0"/>
              </a:rPr>
              <a:t> (أي إضافة معطيات الطرد الشبكي بشكل عشوائي)</a:t>
            </a:r>
            <a:r>
              <a:rPr lang="ar-SA" altLang="ar-SA" smtClean="0">
                <a:solidFill>
                  <a:schemeClr val="hlink"/>
                </a:solidFill>
                <a:latin typeface="Tahoma" pitchFamily="34" charset="0"/>
                <a:cs typeface="Tahoma" pitchFamily="34" charset="0"/>
              </a:rPr>
              <a:t>، </a:t>
            </a:r>
            <a:endParaRPr lang="ar-SY" altLang="ar-SA" smtClean="0">
              <a:solidFill>
                <a:schemeClr val="hlink"/>
              </a:solidFill>
              <a:latin typeface="Tahoma" pitchFamily="34" charset="0"/>
              <a:cs typeface="Tahoma" pitchFamily="34" charset="0"/>
            </a:endParaRPr>
          </a:p>
          <a:p>
            <a:pPr lvl="1" eaLnBrk="1" hangingPunct="1">
              <a:buFontTx/>
              <a:buChar char="•"/>
            </a:pPr>
            <a:r>
              <a:rPr lang="ar-SY" altLang="ar-SA" smtClean="0">
                <a:solidFill>
                  <a:schemeClr val="hlink"/>
                </a:solidFill>
                <a:latin typeface="Tahoma" pitchFamily="34" charset="0"/>
                <a:cs typeface="Tahoma" pitchFamily="34" charset="0"/>
              </a:rPr>
              <a:t>ال</a:t>
            </a:r>
            <a:r>
              <a:rPr lang="ar-SA" altLang="ar-SA" smtClean="0">
                <a:solidFill>
                  <a:schemeClr val="hlink"/>
                </a:solidFill>
                <a:latin typeface="Tahoma" pitchFamily="34" charset="0"/>
                <a:cs typeface="Tahoma" pitchFamily="34" charset="0"/>
              </a:rPr>
              <a:t>تحكم با</a:t>
            </a:r>
            <a:r>
              <a:rPr lang="ar-SY" altLang="ar-SA" smtClean="0">
                <a:solidFill>
                  <a:schemeClr val="hlink"/>
                </a:solidFill>
                <a:latin typeface="Tahoma" pitchFamily="34" charset="0"/>
                <a:cs typeface="Tahoma" pitchFamily="34" charset="0"/>
              </a:rPr>
              <a:t>لنفاذ إلى المعطيات كأن نستخدم كلمات مرور</a:t>
            </a:r>
            <a:r>
              <a:rPr lang="ar-SA" altLang="ar-SA" smtClean="0">
                <a:solidFill>
                  <a:schemeClr val="hlink"/>
                </a:solidFill>
                <a:latin typeface="Tahoma" pitchFamily="34" charset="0"/>
                <a:cs typeface="Tahoma" pitchFamily="34" charset="0"/>
              </a:rPr>
              <a:t>،</a:t>
            </a:r>
            <a:endParaRPr lang="ar-SY" altLang="ar-SA" smtClean="0">
              <a:solidFill>
                <a:schemeClr val="hlink"/>
              </a:solidFill>
              <a:latin typeface="Tahoma" pitchFamily="34" charset="0"/>
              <a:cs typeface="Tahoma" pitchFamily="34" charset="0"/>
            </a:endParaRPr>
          </a:p>
          <a:p>
            <a:pPr lvl="1" eaLnBrk="1" hangingPunct="1">
              <a:buFontTx/>
              <a:buChar char="•"/>
            </a:pPr>
            <a:r>
              <a:rPr lang="ar-SY" altLang="ar-SA" smtClean="0">
                <a:solidFill>
                  <a:schemeClr val="hlink"/>
                </a:solidFill>
                <a:latin typeface="Tahoma" pitchFamily="34" charset="0"/>
                <a:cs typeface="Tahoma" pitchFamily="34" charset="0"/>
              </a:rPr>
              <a:t>توعية وتدريب المستخدمين على أهمية الأمن والانتباه إلى الأخطاء</a:t>
            </a:r>
            <a:r>
              <a:rPr lang="ar-SA" altLang="ar-SA" smtClean="0">
                <a:solidFill>
                  <a:schemeClr val="hlink"/>
                </a:solidFill>
                <a:latin typeface="Tahoma" pitchFamily="34" charset="0"/>
                <a:cs typeface="Tahoma" pitchFamily="34" charset="0"/>
              </a:rPr>
              <a:t>.</a:t>
            </a:r>
            <a:endParaRPr lang="en-US" altLang="ar-SA" smtClean="0">
              <a:solidFill>
                <a:schemeClr val="hlink"/>
              </a:solidFill>
              <a:latin typeface="Tahoma" pitchFamily="34" charset="0"/>
              <a:cs typeface="Tahoma" pitchFamily="34" charset="0"/>
            </a:endParaRP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858A8702-60CD-4D1F-9C93-DB058ECDB03A}" type="slidenum">
              <a:rPr lang="en-US" altLang="ar-SA" smtClean="0">
                <a:latin typeface="Arial" pitchFamily="34" charset="0"/>
              </a:rPr>
              <a:pPr eaLnBrk="1" hangingPunct="1"/>
              <a:t>16</a:t>
            </a:fld>
            <a:endParaRPr lang="en-US" altLang="ar-SA" smtClean="0">
              <a:latin typeface="Arial" pitchFamily="34" charset="0"/>
            </a:endParaRP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itchFamily="2" charset="2"/>
              <a:buNone/>
            </a:pPr>
            <a:r>
              <a:rPr lang="ar-SY" altLang="ar-SA" smtClean="0">
                <a:solidFill>
                  <a:schemeClr val="hlink"/>
                </a:solidFill>
                <a:latin typeface="Tahoma" pitchFamily="34" charset="0"/>
                <a:cs typeface="Tahoma" pitchFamily="34" charset="0"/>
              </a:rPr>
              <a:t>التكاملية أو السلامة :</a:t>
            </a:r>
          </a:p>
          <a:p>
            <a:pPr lvl="1" eaLnBrk="1" hangingPunct="1"/>
            <a:r>
              <a:rPr lang="ar-SY" altLang="ar-SA" smtClean="0">
                <a:solidFill>
                  <a:schemeClr val="hlink"/>
                </a:solidFill>
                <a:latin typeface="Tahoma" pitchFamily="34" charset="0"/>
                <a:cs typeface="Tahoma" pitchFamily="34" charset="0"/>
              </a:rPr>
              <a:t>السماح للأشخاص المخولين فقط بتعديل أو تغيير المعطيات أو الأغراض</a:t>
            </a:r>
          </a:p>
          <a:p>
            <a:pPr lvl="1" eaLnBrk="1" hangingPunct="1"/>
            <a:r>
              <a:rPr lang="ar-SY" altLang="ar-SA" smtClean="0">
                <a:solidFill>
                  <a:schemeClr val="hlink"/>
                </a:solidFill>
                <a:latin typeface="Tahoma" pitchFamily="34" charset="0"/>
                <a:cs typeface="Tahoma" pitchFamily="34" charset="0"/>
              </a:rPr>
              <a:t>تقدم مستوى عالٍ من الثقة أن البيانات ، الأغراض ، و الموارد لم تعدل عن حالتها الأصلية المحمية. بمعنى آخر عندما ننشئ ملف ونخزنه على الحاسب ونريد أن نأمن له التكاملية أي نريد أن لا يجرى عليه أي تعديل من شخص ليس له الحق بذلك أو نريد أن نكشف إذا تم التعديل على الملف المخزن.</a:t>
            </a:r>
          </a:p>
          <a:p>
            <a:pPr lvl="1" eaLnBrk="1" hangingPunct="1"/>
            <a:r>
              <a:rPr lang="ar-SY" altLang="ar-SA" smtClean="0">
                <a:solidFill>
                  <a:schemeClr val="hlink"/>
                </a:solidFill>
                <a:latin typeface="Tahoma" pitchFamily="34" charset="0"/>
                <a:cs typeface="Tahoma" pitchFamily="34" charset="0"/>
              </a:rPr>
              <a:t>يمكنك أن نختبر التكاملية من وجهات نظر ثلاث:</a:t>
            </a:r>
          </a:p>
          <a:p>
            <a:pPr lvl="2" eaLnBrk="1" hangingPunct="1">
              <a:buFontTx/>
              <a:buChar char="•"/>
            </a:pPr>
            <a:r>
              <a:rPr lang="ar-SY" altLang="ar-SA" smtClean="0">
                <a:solidFill>
                  <a:schemeClr val="hlink"/>
                </a:solidFill>
                <a:latin typeface="Tahoma" pitchFamily="34" charset="0"/>
                <a:cs typeface="Tahoma" pitchFamily="34" charset="0"/>
              </a:rPr>
              <a:t>يجب أن تمنع غير المخولين (مستخدمين، خدمات) من إجراء التعديلات.</a:t>
            </a:r>
          </a:p>
          <a:p>
            <a:pPr lvl="2" eaLnBrk="1" hangingPunct="1">
              <a:buFontTx/>
              <a:buChar char="•"/>
            </a:pPr>
            <a:r>
              <a:rPr lang="ar-SY" altLang="ar-SA" smtClean="0">
                <a:solidFill>
                  <a:schemeClr val="hlink"/>
                </a:solidFill>
                <a:latin typeface="Tahoma" pitchFamily="34" charset="0"/>
                <a:cs typeface="Tahoma" pitchFamily="34" charset="0"/>
              </a:rPr>
              <a:t>يجب أن تمنع المخولين (مستخدمين، خدمات) من إجراء تعديلات غير مرخص لهم إجراءها. كأن نسمح لشخص ما أن يعدل على جدول في قاعدة المعطيات ولكن ليس جميع الجداول.</a:t>
            </a:r>
          </a:p>
          <a:p>
            <a:pPr lvl="2" eaLnBrk="1" hangingPunct="1">
              <a:buFontTx/>
              <a:buChar char="•"/>
            </a:pPr>
            <a:r>
              <a:rPr lang="ar-SY" altLang="ar-SA" smtClean="0">
                <a:solidFill>
                  <a:schemeClr val="hlink"/>
                </a:solidFill>
                <a:latin typeface="Tahoma" pitchFamily="34" charset="0"/>
                <a:cs typeface="Tahoma" pitchFamily="34" charset="0"/>
              </a:rPr>
              <a:t>يجب أن تكون الأغراض مترابطة داخلياً وخارجياً بحيث تكون بياناتها صحيحة و تعطي انعكاس صحيح للعامل الحقيقي وأن تكون أي علاقة مع أغر اض أبناء أو آباء أو نظراء هي علاقة صحيحة ومترابطة ومحققة.</a:t>
            </a:r>
            <a:endParaRPr lang="en-US" altLang="ar-SA" smtClean="0">
              <a:solidFill>
                <a:schemeClr val="hlink"/>
              </a:solidFill>
              <a:latin typeface="Tahoma" pitchFamily="34" charset="0"/>
              <a:cs typeface="Tahoma"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96EE15CF-28C6-471C-9AD2-8686EC565034}" type="slidenum">
              <a:rPr lang="en-US" altLang="ar-SA" smtClean="0">
                <a:latin typeface="Arial" pitchFamily="34" charset="0"/>
              </a:rPr>
              <a:pPr eaLnBrk="1" hangingPunct="1"/>
              <a:t>17</a:t>
            </a:fld>
            <a:endParaRPr lang="en-US" altLang="ar-SA" smtClean="0">
              <a:latin typeface="Arial" pitchFamily="34" charset="0"/>
            </a:endParaRP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ar-SY" altLang="ar-SA" smtClean="0">
                <a:solidFill>
                  <a:schemeClr val="hlink"/>
                </a:solidFill>
                <a:latin typeface="Arial" pitchFamily="34" charset="0"/>
                <a:cs typeface="Tahoma" pitchFamily="34" charset="0"/>
              </a:rPr>
              <a:t>اختراقات أو تهديدات التكاملية:</a:t>
            </a:r>
          </a:p>
          <a:p>
            <a:pPr lvl="2" eaLnBrk="1" hangingPunct="1"/>
            <a:r>
              <a:rPr lang="ar-SY" altLang="ar-SA" smtClean="0">
                <a:solidFill>
                  <a:schemeClr val="hlink"/>
                </a:solidFill>
                <a:latin typeface="Arial" pitchFamily="34" charset="0"/>
                <a:cs typeface="Tahoma" pitchFamily="34" charset="0"/>
              </a:rPr>
              <a:t>اختراقات مقصودة (تعتمد على هجوم مباشر متعمد)، مثل التعديل:</a:t>
            </a:r>
          </a:p>
          <a:p>
            <a:pPr lvl="3" eaLnBrk="1" hangingPunct="1"/>
            <a:r>
              <a:rPr lang="ar-SY" altLang="ar-SA" smtClean="0">
                <a:solidFill>
                  <a:srgbClr val="00CC00"/>
                </a:solidFill>
                <a:latin typeface="Arial" pitchFamily="34" charset="0"/>
                <a:cs typeface="Tahoma" pitchFamily="34" charset="0"/>
              </a:rPr>
              <a:t>الذي يمكن أن تقوم به الفيروسات والنفاذ غير المرخص بهدف الكتابة أو المحو والثغرات في البرامج والتطبيقات، إلخ </a:t>
            </a:r>
          </a:p>
          <a:p>
            <a:pPr lvl="2" eaLnBrk="1" hangingPunct="1"/>
            <a:r>
              <a:rPr lang="ar-SY" altLang="ar-SA" smtClean="0">
                <a:solidFill>
                  <a:schemeClr val="hlink"/>
                </a:solidFill>
                <a:latin typeface="Arial" pitchFamily="34" charset="0"/>
                <a:cs typeface="Tahoma" pitchFamily="34" charset="0"/>
              </a:rPr>
              <a:t>اختراقات غير مقصودة (أخطاء بشرية، إهمال، سوء تصرف)</a:t>
            </a:r>
          </a:p>
          <a:p>
            <a:pPr lvl="3" eaLnBrk="1" hangingPunct="1"/>
            <a:r>
              <a:rPr lang="ar-SY" altLang="ar-SA" smtClean="0">
                <a:solidFill>
                  <a:srgbClr val="00CC00"/>
                </a:solidFill>
                <a:latin typeface="Arial" pitchFamily="34" charset="0"/>
                <a:cs typeface="Tahoma" pitchFamily="34" charset="0"/>
              </a:rPr>
              <a:t>مثل: حذف ملفات خطأ و إدخال بيانات غير صحيحة وتعديل وأخطاء في الأوامر، إلخ.</a:t>
            </a:r>
          </a:p>
          <a:p>
            <a:pPr eaLnBrk="1" hangingPunct="1"/>
            <a:r>
              <a:rPr lang="ar-SY" altLang="ar-SA" smtClean="0">
                <a:solidFill>
                  <a:schemeClr val="hlink"/>
                </a:solidFill>
                <a:latin typeface="Arial" pitchFamily="34" charset="0"/>
                <a:cs typeface="Tahoma" pitchFamily="34" charset="0"/>
              </a:rPr>
              <a:t>يوجد العديد من الإجراءات الاحتياطية التي يمكنك أن تتخذها لتأكيد قو ة السلامة أمام المهددات الممكنة، مثل: </a:t>
            </a:r>
          </a:p>
          <a:p>
            <a:pPr lvl="1" eaLnBrk="1" hangingPunct="1"/>
            <a:r>
              <a:rPr lang="ar-SY" altLang="ar-SA" smtClean="0">
                <a:solidFill>
                  <a:schemeClr val="hlink"/>
                </a:solidFill>
                <a:latin typeface="Arial" pitchFamily="34" charset="0"/>
                <a:cs typeface="Tahoma" pitchFamily="34" charset="0"/>
              </a:rPr>
              <a:t>تحكم قوي بالدخول ، إجراءات تصريح صارمة ، نظم كشف الاقتحام ، اختبار وظائف الإدخال وتدريب مكثف للمستخدمين</a:t>
            </a: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8B794483-5C89-41E4-9577-69E79865144E}" type="slidenum">
              <a:rPr lang="en-US" altLang="ar-SA" smtClean="0">
                <a:latin typeface="Arial" pitchFamily="34" charset="0"/>
              </a:rPr>
              <a:pPr eaLnBrk="1" hangingPunct="1"/>
              <a:t>18</a:t>
            </a:fld>
            <a:endParaRPr lang="en-US" altLang="ar-SA" smtClean="0">
              <a:latin typeface="Arial" pitchFamily="34" charset="0"/>
            </a:endParaRP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itchFamily="2" charset="2"/>
              <a:buNone/>
            </a:pPr>
            <a:r>
              <a:rPr lang="ar-SY" altLang="ar-SA" b="1" smtClean="0">
                <a:solidFill>
                  <a:schemeClr val="accent1"/>
                </a:solidFill>
                <a:latin typeface="Tahoma" pitchFamily="34" charset="0"/>
                <a:cs typeface="Tahoma" pitchFamily="34" charset="0"/>
              </a:rPr>
              <a:t>التوافرية</a:t>
            </a:r>
            <a:r>
              <a:rPr lang="ar-SY" altLang="ar-SA" smtClean="0">
                <a:solidFill>
                  <a:schemeClr val="hlink"/>
                </a:solidFill>
                <a:latin typeface="Tahoma" pitchFamily="34" charset="0"/>
                <a:cs typeface="Tahoma" pitchFamily="34" charset="0"/>
              </a:rPr>
              <a:t> </a:t>
            </a:r>
            <a:r>
              <a:rPr lang="en-GB" altLang="ar-SA" smtClean="0">
                <a:solidFill>
                  <a:schemeClr val="hlink"/>
                </a:solidFill>
                <a:latin typeface="Tahoma" pitchFamily="34" charset="0"/>
                <a:cs typeface="Tahoma" pitchFamily="34" charset="0"/>
              </a:rPr>
              <a:t>(Availability)</a:t>
            </a:r>
            <a:r>
              <a:rPr lang="ar-SY" altLang="ar-SA" smtClean="0">
                <a:solidFill>
                  <a:schemeClr val="hlink"/>
                </a:solidFill>
                <a:latin typeface="Tahoma" pitchFamily="34" charset="0"/>
                <a:cs typeface="Tahoma" pitchFamily="34" charset="0"/>
              </a:rPr>
              <a:t>:</a:t>
            </a:r>
          </a:p>
          <a:p>
            <a:pPr lvl="1" eaLnBrk="1" hangingPunct="1"/>
            <a:r>
              <a:rPr lang="ar-SY" altLang="ar-SA" smtClean="0">
                <a:solidFill>
                  <a:schemeClr val="hlink"/>
                </a:solidFill>
                <a:latin typeface="Tahoma" pitchFamily="34" charset="0"/>
                <a:cs typeface="Tahoma" pitchFamily="34" charset="0"/>
              </a:rPr>
              <a:t>أن </a:t>
            </a:r>
            <a:r>
              <a:rPr lang="ar-SA" altLang="ar-SA" smtClean="0">
                <a:solidFill>
                  <a:schemeClr val="hlink"/>
                </a:solidFill>
                <a:latin typeface="Tahoma" pitchFamily="34" charset="0"/>
                <a:cs typeface="Tahoma" pitchFamily="34" charset="0"/>
              </a:rPr>
              <a:t>يتمكن المخولون من الوصول إلى الأغراض المرخص لهم الوصول لها بدون</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أي مقاطعة و في الأوقات المرخصة لهم . </a:t>
            </a:r>
            <a:endParaRPr lang="ar-SY" altLang="ar-SA" smtClean="0">
              <a:solidFill>
                <a:schemeClr val="hlink"/>
              </a:solidFill>
              <a:latin typeface="Tahoma" pitchFamily="34" charset="0"/>
              <a:cs typeface="Tahoma" pitchFamily="34" charset="0"/>
            </a:endParaRPr>
          </a:p>
          <a:p>
            <a:pPr lvl="1" eaLnBrk="1" hangingPunct="1"/>
            <a:r>
              <a:rPr lang="ar-SY" altLang="ar-SA" smtClean="0">
                <a:solidFill>
                  <a:schemeClr val="hlink"/>
                </a:solidFill>
                <a:latin typeface="Tahoma" pitchFamily="34" charset="0"/>
                <a:cs typeface="Tahoma" pitchFamily="34" charset="0"/>
              </a:rPr>
              <a:t>ت</a:t>
            </a:r>
            <a:r>
              <a:rPr lang="ar-SA" altLang="ar-SA" smtClean="0">
                <a:solidFill>
                  <a:schemeClr val="hlink"/>
                </a:solidFill>
                <a:latin typeface="Tahoma" pitchFamily="34" charset="0"/>
                <a:cs typeface="Tahoma" pitchFamily="34" charset="0"/>
              </a:rPr>
              <a:t>قدم</a:t>
            </a:r>
            <a:r>
              <a:rPr lang="ar-SY" altLang="ar-SA" smtClean="0">
                <a:solidFill>
                  <a:schemeClr val="hlink"/>
                </a:solidFill>
                <a:latin typeface="Tahoma" pitchFamily="34" charset="0"/>
                <a:cs typeface="Tahoma" pitchFamily="34" charset="0"/>
              </a:rPr>
              <a:t> التوافرية </a:t>
            </a:r>
            <a:r>
              <a:rPr lang="ar-SA" altLang="ar-SA" smtClean="0">
                <a:solidFill>
                  <a:schemeClr val="hlink"/>
                </a:solidFill>
                <a:latin typeface="Tahoma" pitchFamily="34" charset="0"/>
                <a:cs typeface="Tahoma" pitchFamily="34" charset="0"/>
              </a:rPr>
              <a:t>مستوى عال</a:t>
            </a:r>
            <a:r>
              <a:rPr lang="ar-SY" altLang="ar-SA" smtClean="0">
                <a:solidFill>
                  <a:schemeClr val="hlink"/>
                </a:solidFill>
                <a:latin typeface="Tahoma" pitchFamily="34" charset="0"/>
                <a:cs typeface="Tahoma" pitchFamily="34" charset="0"/>
              </a:rPr>
              <a:t>ٍ</a:t>
            </a:r>
            <a:r>
              <a:rPr lang="ar-SA" altLang="ar-SA" smtClean="0">
                <a:solidFill>
                  <a:schemeClr val="hlink"/>
                </a:solidFill>
                <a:latin typeface="Tahoma" pitchFamily="34" charset="0"/>
                <a:cs typeface="Tahoma" pitchFamily="34" charset="0"/>
              </a:rPr>
              <a:t> من الثقة بأنه يمكن للمخولين الدخول إلى البيانات، الأغراض ، و الموارد المرخص</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دخولهم إليها وفي الأوقات المرخصة لهم.</a:t>
            </a:r>
            <a:endParaRPr lang="ar-SY" altLang="ar-SA" smtClean="0">
              <a:solidFill>
                <a:schemeClr val="hlink"/>
              </a:solidFill>
              <a:latin typeface="Tahoma" pitchFamily="34" charset="0"/>
              <a:cs typeface="Tahoma" pitchFamily="34" charset="0"/>
            </a:endParaRPr>
          </a:p>
          <a:p>
            <a:pPr eaLnBrk="1" hangingPunct="1"/>
            <a:r>
              <a:rPr lang="ar-SY" altLang="ar-SA" smtClean="0">
                <a:solidFill>
                  <a:schemeClr val="hlink"/>
                </a:solidFill>
                <a:latin typeface="Tahoma" pitchFamily="34" charset="0"/>
                <a:cs typeface="Tahoma" pitchFamily="34" charset="0"/>
              </a:rPr>
              <a:t>أنواع اختراقات اتوافرية:</a:t>
            </a:r>
          </a:p>
          <a:p>
            <a:pPr lvl="1" eaLnBrk="1" hangingPunct="1"/>
            <a:r>
              <a:rPr lang="ar-SA" altLang="ar-SA" smtClean="0">
                <a:solidFill>
                  <a:schemeClr val="hlink"/>
                </a:solidFill>
                <a:latin typeface="Tahoma" pitchFamily="34" charset="0"/>
                <a:cs typeface="Tahoma" pitchFamily="34" charset="0"/>
              </a:rPr>
              <a:t>اختراقات تعتمد على هجوم مباشر متعمد</a:t>
            </a:r>
            <a:r>
              <a:rPr lang="ar-SY" altLang="ar-SA" smtClean="0">
                <a:solidFill>
                  <a:schemeClr val="hlink"/>
                </a:solidFill>
                <a:latin typeface="Tahoma" pitchFamily="34" charset="0"/>
                <a:cs typeface="Tahoma" pitchFamily="34" charset="0"/>
              </a:rPr>
              <a:t>،</a:t>
            </a:r>
            <a:r>
              <a:rPr lang="ar-SA" altLang="ar-SA" smtClean="0">
                <a:solidFill>
                  <a:schemeClr val="hlink"/>
                </a:solidFill>
                <a:latin typeface="Tahoma" pitchFamily="34" charset="0"/>
                <a:cs typeface="Tahoma" pitchFamily="34" charset="0"/>
              </a:rPr>
              <a:t> مثل:</a:t>
            </a:r>
            <a:endParaRPr lang="ar-SY" altLang="ar-SA" smtClean="0">
              <a:solidFill>
                <a:schemeClr val="hlink"/>
              </a:solidFill>
              <a:latin typeface="Tahoma" pitchFamily="34" charset="0"/>
              <a:cs typeface="Tahoma" pitchFamily="34" charset="0"/>
            </a:endParaRPr>
          </a:p>
          <a:p>
            <a:pPr lvl="2" eaLnBrk="1" hangingPunct="1"/>
            <a:r>
              <a:rPr lang="ar-SA" altLang="ar-SA" smtClean="0">
                <a:solidFill>
                  <a:schemeClr val="hlink"/>
                </a:solidFill>
                <a:latin typeface="Tahoma" pitchFamily="34" charset="0"/>
                <a:cs typeface="Tahoma" pitchFamily="34" charset="0"/>
              </a:rPr>
              <a:t>هجمات </a:t>
            </a:r>
            <a:r>
              <a:rPr lang="ar-SY" altLang="ar-SA" smtClean="0">
                <a:solidFill>
                  <a:schemeClr val="hlink"/>
                </a:solidFill>
                <a:latin typeface="Tahoma" pitchFamily="34" charset="0"/>
                <a:cs typeface="Tahoma" pitchFamily="34" charset="0"/>
              </a:rPr>
              <a:t>المقاطعة مثل رفض </a:t>
            </a:r>
            <a:r>
              <a:rPr lang="ar-SA" altLang="ar-SA" smtClean="0">
                <a:solidFill>
                  <a:schemeClr val="hlink"/>
                </a:solidFill>
                <a:latin typeface="Tahoma" pitchFamily="34" charset="0"/>
                <a:cs typeface="Tahoma" pitchFamily="34" charset="0"/>
              </a:rPr>
              <a:t>الخدمة</a:t>
            </a:r>
            <a:r>
              <a:rPr lang="ar-SY" altLang="ar-SA" smtClean="0">
                <a:solidFill>
                  <a:schemeClr val="hlink"/>
                </a:solidFill>
                <a:latin typeface="Tahoma" pitchFamily="34" charset="0"/>
                <a:cs typeface="Tahoma" pitchFamily="34" charset="0"/>
              </a:rPr>
              <a:t> و</a:t>
            </a:r>
            <a:r>
              <a:rPr lang="ar-SA" altLang="ar-SA" smtClean="0">
                <a:solidFill>
                  <a:schemeClr val="hlink"/>
                </a:solidFill>
                <a:latin typeface="Tahoma" pitchFamily="34" charset="0"/>
                <a:cs typeface="Tahoma" pitchFamily="34" charset="0"/>
              </a:rPr>
              <a:t>تدمير </a:t>
            </a:r>
            <a:r>
              <a:rPr lang="ar-SY" altLang="ar-SA" smtClean="0">
                <a:solidFill>
                  <a:schemeClr val="hlink"/>
                </a:solidFill>
                <a:latin typeface="Tahoma" pitchFamily="34" charset="0"/>
                <a:cs typeface="Tahoma" pitchFamily="34" charset="0"/>
              </a:rPr>
              <a:t>المعطيات و</a:t>
            </a:r>
            <a:r>
              <a:rPr lang="ar-SA" altLang="ar-SA" smtClean="0">
                <a:solidFill>
                  <a:schemeClr val="hlink"/>
                </a:solidFill>
                <a:latin typeface="Tahoma" pitchFamily="34" charset="0"/>
                <a:cs typeface="Tahoma" pitchFamily="34" charset="0"/>
              </a:rPr>
              <a:t>مقاطعات الاتصالات.</a:t>
            </a:r>
            <a:endParaRPr lang="ar-SY" altLang="ar-SA" smtClean="0">
              <a:solidFill>
                <a:schemeClr val="hlink"/>
              </a:solidFill>
              <a:latin typeface="Tahoma" pitchFamily="34" charset="0"/>
              <a:cs typeface="Tahoma" pitchFamily="34" charset="0"/>
            </a:endParaRPr>
          </a:p>
          <a:p>
            <a:pPr lvl="2" eaLnBrk="1" hangingPunct="1"/>
            <a:r>
              <a:rPr lang="ar-SA" altLang="ar-SA" smtClean="0">
                <a:latin typeface="Arial" pitchFamily="34" charset="0"/>
                <a:cs typeface="Arial" pitchFamily="34" charset="0"/>
              </a:rPr>
              <a:t>اختراقات إتاحة بسبب أخطاء بشرية ، إهمال ، أو سوء تصرف. مثل: حذف ملفات خطأً،</a:t>
            </a:r>
            <a:r>
              <a:rPr lang="ar-SY" altLang="ar-SA" smtClean="0">
                <a:latin typeface="Arial" pitchFamily="34" charset="0"/>
                <a:cs typeface="Arial" pitchFamily="34" charset="0"/>
              </a:rPr>
              <a:t> </a:t>
            </a:r>
            <a:r>
              <a:rPr lang="ar-SA" altLang="ar-SA" smtClean="0">
                <a:latin typeface="Arial" pitchFamily="34" charset="0"/>
                <a:cs typeface="Arial" pitchFamily="34" charset="0"/>
              </a:rPr>
              <a:t>استخدام أجزاء العتاد أو البرامج بشكل مبالغ فيه</a:t>
            </a:r>
            <a:r>
              <a:rPr lang="ar-SY" altLang="ar-SA" smtClean="0">
                <a:latin typeface="Arial" pitchFamily="34" charset="0"/>
                <a:cs typeface="Arial" pitchFamily="34" charset="0"/>
              </a:rPr>
              <a:t> و </a:t>
            </a:r>
            <a:r>
              <a:rPr lang="ar-SA" altLang="ar-SA" smtClean="0">
                <a:latin typeface="Arial" pitchFamily="34" charset="0"/>
                <a:cs typeface="Arial" pitchFamily="34" charset="0"/>
              </a:rPr>
              <a:t>عدم توزيع أو تصنيف</a:t>
            </a:r>
            <a:r>
              <a:rPr lang="ar-SY" altLang="ar-SA" smtClean="0">
                <a:latin typeface="Arial" pitchFamily="34" charset="0"/>
                <a:cs typeface="Arial" pitchFamily="34" charset="0"/>
              </a:rPr>
              <a:t> الأغراض بالشكل المطلوب</a:t>
            </a:r>
          </a:p>
          <a:p>
            <a:pPr lvl="2" eaLnBrk="1" hangingPunct="1"/>
            <a:endParaRPr lang="en-US" altLang="ar-SA" smtClean="0">
              <a:latin typeface="Arial" pitchFamily="34" charset="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E8D4D717-6E23-4A98-B24D-8C33926CA4F7}" type="slidenum">
              <a:rPr lang="en-US" altLang="ar-SA" smtClean="0">
                <a:latin typeface="Arial" pitchFamily="34" charset="0"/>
              </a:rPr>
              <a:pPr eaLnBrk="1" hangingPunct="1"/>
              <a:t>19</a:t>
            </a:fld>
            <a:endParaRPr lang="en-US" altLang="ar-SA" smtClean="0">
              <a:latin typeface="Arial" pitchFamily="34" charset="0"/>
            </a:endParaRP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ar-SY" altLang="ar-SA" smtClean="0">
                <a:solidFill>
                  <a:schemeClr val="hlink"/>
                </a:solidFill>
                <a:latin typeface="Arial" pitchFamily="34" charset="0"/>
                <a:cs typeface="Arial" pitchFamily="34" charset="0"/>
              </a:rPr>
              <a:t>حماية التوافرية</a:t>
            </a:r>
          </a:p>
          <a:p>
            <a:pPr lvl="2" eaLnBrk="1" hangingPunct="1"/>
            <a:r>
              <a:rPr lang="ar-SA" altLang="ar-SA" smtClean="0">
                <a:solidFill>
                  <a:schemeClr val="hlink"/>
                </a:solidFill>
                <a:latin typeface="Arial" pitchFamily="34" charset="0"/>
                <a:cs typeface="Arial" pitchFamily="34" charset="0"/>
              </a:rPr>
              <a:t>يوجد العديد من الاحتياطات التي من </a:t>
            </a:r>
            <a:r>
              <a:rPr lang="ar-SY" altLang="ar-SA" smtClean="0">
                <a:solidFill>
                  <a:schemeClr val="hlink"/>
                </a:solidFill>
                <a:latin typeface="Arial" pitchFamily="34" charset="0"/>
                <a:cs typeface="Arial" pitchFamily="34" charset="0"/>
              </a:rPr>
              <a:t>يمكن أن تتخذ </a:t>
            </a:r>
            <a:r>
              <a:rPr lang="ar-SA" altLang="ar-SA" smtClean="0">
                <a:solidFill>
                  <a:schemeClr val="hlink"/>
                </a:solidFill>
                <a:latin typeface="Arial" pitchFamily="34" charset="0"/>
                <a:cs typeface="Arial" pitchFamily="34" charset="0"/>
              </a:rPr>
              <a:t>لتأكيد قوة ال</a:t>
            </a:r>
            <a:r>
              <a:rPr lang="ar-SY" altLang="ar-SA" smtClean="0">
                <a:solidFill>
                  <a:schemeClr val="hlink"/>
                </a:solidFill>
                <a:latin typeface="Arial" pitchFamily="34" charset="0"/>
                <a:cs typeface="Arial" pitchFamily="34" charset="0"/>
              </a:rPr>
              <a:t>توافرية</a:t>
            </a:r>
            <a:r>
              <a:rPr lang="ar-SA" altLang="ar-SA" smtClean="0">
                <a:solidFill>
                  <a:schemeClr val="hlink"/>
                </a:solidFill>
                <a:latin typeface="Arial" pitchFamily="34" charset="0"/>
                <a:cs typeface="Arial" pitchFamily="34" charset="0"/>
              </a:rPr>
              <a:t> أمام المهددات</a:t>
            </a:r>
            <a:r>
              <a:rPr lang="ar-SY" altLang="ar-SA" smtClean="0">
                <a:solidFill>
                  <a:schemeClr val="hlink"/>
                </a:solidFill>
                <a:latin typeface="Arial" pitchFamily="34" charset="0"/>
                <a:cs typeface="Arial" pitchFamily="34" charset="0"/>
              </a:rPr>
              <a:t> </a:t>
            </a:r>
            <a:r>
              <a:rPr lang="ar-SA" altLang="ar-SA" smtClean="0">
                <a:solidFill>
                  <a:schemeClr val="hlink"/>
                </a:solidFill>
                <a:latin typeface="Arial" pitchFamily="34" charset="0"/>
                <a:cs typeface="Arial" pitchFamily="34" charset="0"/>
              </a:rPr>
              <a:t>المحتملة</a:t>
            </a:r>
            <a:r>
              <a:rPr lang="ar-SY" altLang="ar-SA" smtClean="0">
                <a:solidFill>
                  <a:schemeClr val="hlink"/>
                </a:solidFill>
                <a:latin typeface="Arial" pitchFamily="34" charset="0"/>
                <a:cs typeface="Arial" pitchFamily="34" charset="0"/>
              </a:rPr>
              <a:t>،</a:t>
            </a:r>
            <a:r>
              <a:rPr lang="ar-SA" altLang="ar-SA" smtClean="0">
                <a:solidFill>
                  <a:schemeClr val="hlink"/>
                </a:solidFill>
                <a:latin typeface="Arial" pitchFamily="34" charset="0"/>
                <a:cs typeface="Arial" pitchFamily="34" charset="0"/>
              </a:rPr>
              <a:t> مثل:</a:t>
            </a:r>
            <a:endParaRPr lang="ar-SY" altLang="ar-SA" smtClean="0">
              <a:solidFill>
                <a:schemeClr val="hlink"/>
              </a:solidFill>
              <a:latin typeface="Arial" pitchFamily="34" charset="0"/>
              <a:cs typeface="Arial" pitchFamily="34" charset="0"/>
            </a:endParaRPr>
          </a:p>
          <a:p>
            <a:pPr lvl="2" eaLnBrk="1" hangingPunct="1">
              <a:buFontTx/>
              <a:buChar char="•"/>
            </a:pPr>
            <a:r>
              <a:rPr lang="ar-SA" altLang="ar-SA" smtClean="0">
                <a:solidFill>
                  <a:schemeClr val="hlink"/>
                </a:solidFill>
                <a:latin typeface="Arial" pitchFamily="34" charset="0"/>
                <a:cs typeface="Arial" pitchFamily="34" charset="0"/>
              </a:rPr>
              <a:t>تصميم أنظمة تسليم وسيطة ملائمة،</a:t>
            </a:r>
            <a:endParaRPr lang="ar-SY" altLang="ar-SA" smtClean="0">
              <a:solidFill>
                <a:schemeClr val="hlink"/>
              </a:solidFill>
              <a:latin typeface="Arial" pitchFamily="34" charset="0"/>
              <a:cs typeface="Arial" pitchFamily="34" charset="0"/>
            </a:endParaRPr>
          </a:p>
          <a:p>
            <a:pPr lvl="2" eaLnBrk="1" hangingPunct="1">
              <a:buFontTx/>
              <a:buChar char="•"/>
            </a:pPr>
            <a:r>
              <a:rPr lang="ar-SA" altLang="ar-SA" smtClean="0">
                <a:solidFill>
                  <a:schemeClr val="hlink"/>
                </a:solidFill>
                <a:latin typeface="Arial" pitchFamily="34" charset="0"/>
                <a:cs typeface="Arial" pitchFamily="34" charset="0"/>
              </a:rPr>
              <a:t>استخدام </a:t>
            </a:r>
            <a:r>
              <a:rPr lang="ar-SY" altLang="ar-SA" smtClean="0">
                <a:solidFill>
                  <a:schemeClr val="hlink"/>
                </a:solidFill>
                <a:latin typeface="Arial" pitchFamily="34" charset="0"/>
                <a:cs typeface="Arial" pitchFamily="34" charset="0"/>
              </a:rPr>
              <a:t>تقنيات ضبط نفاذ فعالة</a:t>
            </a:r>
            <a:r>
              <a:rPr lang="ar-SA" altLang="ar-SA" smtClean="0">
                <a:solidFill>
                  <a:schemeClr val="hlink"/>
                </a:solidFill>
                <a:latin typeface="Arial" pitchFamily="34" charset="0"/>
                <a:cs typeface="Arial" pitchFamily="34" charset="0"/>
              </a:rPr>
              <a:t>،</a:t>
            </a:r>
            <a:endParaRPr lang="ar-SY" altLang="ar-SA" smtClean="0">
              <a:solidFill>
                <a:schemeClr val="hlink"/>
              </a:solidFill>
              <a:latin typeface="Arial" pitchFamily="34" charset="0"/>
              <a:cs typeface="Arial" pitchFamily="34" charset="0"/>
            </a:endParaRPr>
          </a:p>
          <a:p>
            <a:pPr lvl="2" eaLnBrk="1" hangingPunct="1">
              <a:buFontTx/>
              <a:buChar char="•"/>
            </a:pPr>
            <a:r>
              <a:rPr lang="ar-SA" altLang="ar-SA" smtClean="0">
                <a:solidFill>
                  <a:schemeClr val="hlink"/>
                </a:solidFill>
                <a:latin typeface="Arial" pitchFamily="34" charset="0"/>
                <a:cs typeface="Arial" pitchFamily="34" charset="0"/>
              </a:rPr>
              <a:t>مراقبة</a:t>
            </a:r>
            <a:r>
              <a:rPr lang="ar-SY" altLang="ar-SA" smtClean="0">
                <a:solidFill>
                  <a:schemeClr val="hlink"/>
                </a:solidFill>
                <a:latin typeface="Arial" pitchFamily="34" charset="0"/>
                <a:cs typeface="Arial" pitchFamily="34" charset="0"/>
              </a:rPr>
              <a:t> </a:t>
            </a:r>
            <a:r>
              <a:rPr lang="ar-SA" altLang="ar-SA" smtClean="0">
                <a:solidFill>
                  <a:schemeClr val="hlink"/>
                </a:solidFill>
                <a:latin typeface="Arial" pitchFamily="34" charset="0"/>
                <a:cs typeface="Arial" pitchFamily="34" charset="0"/>
              </a:rPr>
              <a:t>الأداء و حركة مرور الشبكة</a:t>
            </a:r>
            <a:r>
              <a:rPr lang="ar-SY" altLang="ar-SA" smtClean="0">
                <a:solidFill>
                  <a:schemeClr val="hlink"/>
                </a:solidFill>
                <a:latin typeface="Arial" pitchFamily="34" charset="0"/>
                <a:cs typeface="Arial" pitchFamily="34" charset="0"/>
              </a:rPr>
              <a:t> لكشف هجمات رفض الخدمة الممكن تنفيذه عن طريق استخدام ال</a:t>
            </a:r>
            <a:r>
              <a:rPr lang="ar-SA" altLang="ar-SA" smtClean="0">
                <a:solidFill>
                  <a:schemeClr val="hlink"/>
                </a:solidFill>
                <a:latin typeface="Arial" pitchFamily="34" charset="0"/>
                <a:cs typeface="Arial" pitchFamily="34" charset="0"/>
              </a:rPr>
              <a:t>جد</a:t>
            </a:r>
            <a:r>
              <a:rPr lang="ar-SY" altLang="ar-SA" smtClean="0">
                <a:solidFill>
                  <a:schemeClr val="hlink"/>
                </a:solidFill>
                <a:latin typeface="Arial" pitchFamily="34" charset="0"/>
                <a:cs typeface="Arial" pitchFamily="34" charset="0"/>
              </a:rPr>
              <a:t>ران </a:t>
            </a:r>
            <a:r>
              <a:rPr lang="ar-SA" altLang="ar-SA" smtClean="0">
                <a:solidFill>
                  <a:schemeClr val="hlink"/>
                </a:solidFill>
                <a:latin typeface="Arial" pitchFamily="34" charset="0"/>
                <a:cs typeface="Arial" pitchFamily="34" charset="0"/>
              </a:rPr>
              <a:t>النار</a:t>
            </a:r>
            <a:r>
              <a:rPr lang="ar-SY" altLang="ar-SA" smtClean="0">
                <a:solidFill>
                  <a:schemeClr val="hlink"/>
                </a:solidFill>
                <a:latin typeface="Arial" pitchFamily="34" charset="0"/>
                <a:cs typeface="Arial" pitchFamily="34" charset="0"/>
              </a:rPr>
              <a:t>ية مثلاً </a:t>
            </a:r>
          </a:p>
          <a:p>
            <a:pPr lvl="2" eaLnBrk="1" hangingPunct="1">
              <a:buFontTx/>
              <a:buChar char="•"/>
            </a:pPr>
            <a:r>
              <a:rPr lang="ar-SY" altLang="ar-SA" smtClean="0">
                <a:solidFill>
                  <a:schemeClr val="hlink"/>
                </a:solidFill>
                <a:latin typeface="Arial" pitchFamily="34" charset="0"/>
                <a:cs typeface="Arial" pitchFamily="34" charset="0"/>
              </a:rPr>
              <a:t>ت</a:t>
            </a:r>
            <a:r>
              <a:rPr lang="ar-SA" altLang="ar-SA" smtClean="0">
                <a:solidFill>
                  <a:schemeClr val="hlink"/>
                </a:solidFill>
                <a:latin typeface="Arial" pitchFamily="34" charset="0"/>
                <a:cs typeface="Arial" pitchFamily="34" charset="0"/>
              </a:rPr>
              <a:t>وظيف</a:t>
            </a:r>
            <a:r>
              <a:rPr lang="ar-SY" altLang="ar-SA" smtClean="0">
                <a:solidFill>
                  <a:schemeClr val="hlink"/>
                </a:solidFill>
                <a:latin typeface="Arial" pitchFamily="34" charset="0"/>
                <a:cs typeface="Arial" pitchFamily="34" charset="0"/>
              </a:rPr>
              <a:t> مبدأ الوفرة </a:t>
            </a:r>
            <a:r>
              <a:rPr lang="en-US" altLang="ar-SA" smtClean="0">
                <a:solidFill>
                  <a:schemeClr val="hlink"/>
                </a:solidFill>
                <a:latin typeface="Arial" pitchFamily="34" charset="0"/>
                <a:cs typeface="Arial" pitchFamily="34" charset="0"/>
              </a:rPr>
              <a:t>(redundancy)</a:t>
            </a:r>
            <a:r>
              <a:rPr lang="ar-SY" altLang="ar-SA" smtClean="0">
                <a:solidFill>
                  <a:schemeClr val="hlink"/>
                </a:solidFill>
                <a:latin typeface="Arial" pitchFamily="34" charset="0"/>
                <a:cs typeface="Arial" pitchFamily="34" charset="0"/>
              </a:rPr>
              <a:t> في ا</a:t>
            </a:r>
            <a:r>
              <a:rPr lang="ar-SA" altLang="ar-SA" smtClean="0">
                <a:solidFill>
                  <a:schemeClr val="hlink"/>
                </a:solidFill>
                <a:latin typeface="Arial" pitchFamily="34" charset="0"/>
                <a:cs typeface="Arial" pitchFamily="34" charset="0"/>
              </a:rPr>
              <a:t>لأنظمة الحساسة</a:t>
            </a:r>
            <a:r>
              <a:rPr lang="en-US" altLang="ar-SA" smtClean="0">
                <a:solidFill>
                  <a:schemeClr val="hlink"/>
                </a:solidFill>
                <a:latin typeface="Arial" pitchFamily="34" charset="0"/>
                <a:cs typeface="Arial" pitchFamily="34" charset="0"/>
              </a:rPr>
              <a:t> </a:t>
            </a:r>
            <a:r>
              <a:rPr lang="ar-SY" altLang="ar-SA" smtClean="0">
                <a:solidFill>
                  <a:schemeClr val="hlink"/>
                </a:solidFill>
                <a:latin typeface="Arial" pitchFamily="34" charset="0"/>
                <a:cs typeface="Arial" pitchFamily="34" charset="0"/>
              </a:rPr>
              <a:t> كأن نستخدم مخدم إضافي احتياطي ليعمل محل المخدم الأساسي في حال تعطل هذا الأخير</a:t>
            </a:r>
            <a:r>
              <a:rPr lang="ar-SA" altLang="ar-SA" smtClean="0">
                <a:solidFill>
                  <a:schemeClr val="hlink"/>
                </a:solidFill>
                <a:latin typeface="Arial" pitchFamily="34" charset="0"/>
                <a:cs typeface="Arial" pitchFamily="34" charset="0"/>
              </a:rPr>
              <a:t>،</a:t>
            </a:r>
            <a:endParaRPr lang="ar-SY" altLang="ar-SA" smtClean="0">
              <a:solidFill>
                <a:schemeClr val="hlink"/>
              </a:solidFill>
              <a:latin typeface="Arial" pitchFamily="34" charset="0"/>
              <a:cs typeface="Arial" pitchFamily="34" charset="0"/>
            </a:endParaRPr>
          </a:p>
          <a:p>
            <a:pPr lvl="2" eaLnBrk="1" hangingPunct="1">
              <a:buFontTx/>
              <a:buChar char="•"/>
            </a:pPr>
            <a:r>
              <a:rPr lang="ar-SY" altLang="ar-SA" smtClean="0">
                <a:solidFill>
                  <a:schemeClr val="hlink"/>
                </a:solidFill>
                <a:latin typeface="Arial" pitchFamily="34" charset="0"/>
                <a:cs typeface="Arial" pitchFamily="34" charset="0"/>
              </a:rPr>
              <a:t>والاعتماد على </a:t>
            </a:r>
            <a:r>
              <a:rPr lang="ar-SA" altLang="ar-SA" smtClean="0">
                <a:solidFill>
                  <a:schemeClr val="hlink"/>
                </a:solidFill>
                <a:latin typeface="Arial" pitchFamily="34" charset="0"/>
                <a:cs typeface="Arial" pitchFamily="34" charset="0"/>
              </a:rPr>
              <a:t>التخزين الاحتياطي</a:t>
            </a:r>
            <a:r>
              <a:rPr lang="ar-SY" altLang="ar-SA" smtClean="0">
                <a:solidFill>
                  <a:schemeClr val="hlink"/>
                </a:solidFill>
                <a:latin typeface="Arial" pitchFamily="34" charset="0"/>
                <a:cs typeface="Arial" pitchFamily="34" charset="0"/>
              </a:rPr>
              <a:t> مع مراعاة احتياجاته للصيانة والاختبار.</a:t>
            </a:r>
          </a:p>
          <a:p>
            <a:pPr lvl="2" eaLnBrk="1" hangingPunct="1"/>
            <a:endParaRPr lang="en-US" altLang="ar-SA" smtClean="0">
              <a:solidFill>
                <a:schemeClr val="hlink"/>
              </a:solidFill>
              <a:latin typeface="Arial" pitchFamily="34" charset="0"/>
              <a:cs typeface="Arial" pitchFamily="34" charset="0"/>
            </a:endParaRP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932B009-04BD-47C6-9E9F-A1FC4234FF52}" type="slidenum">
              <a:rPr lang="en-US" altLang="ar-SA" smtClean="0">
                <a:latin typeface="Arial" pitchFamily="34" charset="0"/>
              </a:rPr>
              <a:pPr eaLnBrk="1" hangingPunct="1"/>
              <a:t>2</a:t>
            </a:fld>
            <a:endParaRPr lang="en-US" altLang="ar-SA" smtClean="0">
              <a:latin typeface="Arial" pitchFamily="34" charset="0"/>
            </a:endParaRP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latin typeface="Arial" pitchFamily="34" charset="0"/>
                <a:cs typeface="Arial" pitchFamily="34" charset="0"/>
              </a:rPr>
              <a:t>النتائج التعليمية المرجوة من هذه الجلسة.</a:t>
            </a:r>
          </a:p>
          <a:p>
            <a:pPr eaLnBrk="1" hangingPunct="1"/>
            <a:r>
              <a:rPr lang="ar-SY" altLang="ar-SA" smtClean="0">
                <a:solidFill>
                  <a:schemeClr val="hlink"/>
                </a:solidFill>
                <a:latin typeface="Tahoma" pitchFamily="34" charset="0"/>
                <a:cs typeface="Tahoma" pitchFamily="34" charset="0"/>
              </a:rPr>
              <a:t>بعد ال</a:t>
            </a:r>
            <a:r>
              <a:rPr lang="ar-SY" altLang="ko-KR" smtClean="0">
                <a:solidFill>
                  <a:schemeClr val="hlink"/>
                </a:solidFill>
                <a:latin typeface="Tahoma" pitchFamily="34" charset="0"/>
                <a:cs typeface="Tahoma" pitchFamily="34" charset="0"/>
              </a:rPr>
              <a:t>انتهاء من هذه الجلسة يتوجب على الطالب:</a:t>
            </a:r>
          </a:p>
          <a:p>
            <a:pPr lvl="1" eaLnBrk="1" hangingPunct="1">
              <a:buFontTx/>
              <a:buChar char="•"/>
            </a:pPr>
            <a:r>
              <a:rPr lang="ar-SY" altLang="ar-SA" smtClean="0">
                <a:solidFill>
                  <a:schemeClr val="hlink"/>
                </a:solidFill>
                <a:latin typeface="Tahoma" pitchFamily="34" charset="0"/>
                <a:cs typeface="Tahoma" pitchFamily="34" charset="0"/>
              </a:rPr>
              <a:t>أن يفهم</a:t>
            </a:r>
            <a:r>
              <a:rPr lang="ar-SY" altLang="ko-KR" smtClean="0">
                <a:solidFill>
                  <a:schemeClr val="hlink"/>
                </a:solidFill>
                <a:latin typeface="Tahoma" pitchFamily="34" charset="0"/>
                <a:cs typeface="Tahoma" pitchFamily="34" charset="0"/>
              </a:rPr>
              <a:t> التعاريف الأساسية في </a:t>
            </a:r>
            <a:r>
              <a:rPr lang="ar-SY" altLang="ar-SA" smtClean="0">
                <a:solidFill>
                  <a:schemeClr val="hlink"/>
                </a:solidFill>
                <a:latin typeface="Tahoma" pitchFamily="34" charset="0"/>
                <a:cs typeface="Tahoma" pitchFamily="34" charset="0"/>
              </a:rPr>
              <a:t>أمن الحواسيب</a:t>
            </a:r>
          </a:p>
          <a:p>
            <a:pPr lvl="1" eaLnBrk="1" hangingPunct="1">
              <a:buFontTx/>
              <a:buChar char="•"/>
            </a:pPr>
            <a:r>
              <a:rPr lang="ar-SY" altLang="ar-SA" smtClean="0">
                <a:solidFill>
                  <a:schemeClr val="hlink"/>
                </a:solidFill>
                <a:latin typeface="Tahoma" pitchFamily="34" charset="0"/>
                <a:cs typeface="Tahoma" pitchFamily="34" charset="0"/>
              </a:rPr>
              <a:t>وأن يتعرف على الأهداف الرئيسية لأمن الحواسيب</a:t>
            </a:r>
          </a:p>
          <a:p>
            <a:pPr lvl="1" eaLnBrk="1" hangingPunct="1">
              <a:buFontTx/>
              <a:buChar char="•"/>
            </a:pPr>
            <a:r>
              <a:rPr lang="ar-SY" altLang="ar-SA" smtClean="0">
                <a:solidFill>
                  <a:schemeClr val="hlink"/>
                </a:solidFill>
                <a:latin typeface="Tahoma" pitchFamily="34" charset="0"/>
                <a:cs typeface="Tahoma" pitchFamily="34" charset="0"/>
              </a:rPr>
              <a:t>وأن يعرف آليات حماية المعطيات وأدوات ووسائل الوصول إلى أهداف أمن الحواسيب.</a:t>
            </a: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0F7CFD20-4E87-43F3-905F-C7C4A4B45458}" type="slidenum">
              <a:rPr lang="en-US" altLang="ar-SA" smtClean="0">
                <a:latin typeface="Arial" pitchFamily="34" charset="0"/>
              </a:rPr>
              <a:pPr eaLnBrk="1" hangingPunct="1"/>
              <a:t>20</a:t>
            </a:fld>
            <a:endParaRPr lang="en-US" altLang="ar-SA" smtClean="0">
              <a:latin typeface="Arial" pitchFamily="34" charset="0"/>
            </a:endParaRPr>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ar-SY" altLang="ko-KR" b="1" smtClean="0">
                <a:latin typeface="Arial" pitchFamily="34" charset="0"/>
                <a:cs typeface="Arial" pitchFamily="34" charset="0"/>
              </a:rPr>
              <a:t>الوثوقية</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(Authentication)</a:t>
            </a:r>
            <a:r>
              <a:rPr lang="ar-SY" altLang="ko-KR" smtClean="0">
                <a:latin typeface="Arial" pitchFamily="34" charset="0"/>
                <a:cs typeface="Arial" pitchFamily="34" charset="0"/>
              </a:rPr>
              <a:t> أو الاستيقان: ضمان أن الكيان المشارك بالاتصال هو فعلاً الكيان الذي يدعي ذلك. بمعنى آخر هي التحقق من هوية الجهة المرسلة لرسالة. يوجد نوعان من الوثوقية:  </a:t>
            </a:r>
          </a:p>
          <a:p>
            <a:pPr marL="685800" lvl="1" indent="-228600" eaLnBrk="1" hangingPunct="1">
              <a:buFontTx/>
              <a:buChar char="•"/>
            </a:pPr>
            <a:r>
              <a:rPr lang="ar-SY" altLang="ko-KR" smtClean="0">
                <a:latin typeface="Arial" pitchFamily="34" charset="0"/>
                <a:cs typeface="Arial" pitchFamily="34" charset="0"/>
              </a:rPr>
              <a:t>وثوقية الكيان </a:t>
            </a:r>
            <a:r>
              <a:rPr lang="en-US" altLang="ko-KR" smtClean="0">
                <a:latin typeface="Arial" pitchFamily="34" charset="0"/>
                <a:ea typeface="Gulim" pitchFamily="34" charset="-127"/>
                <a:cs typeface="Arial" pitchFamily="34" charset="0"/>
              </a:rPr>
              <a:t>(Entity authentication)</a:t>
            </a:r>
            <a:r>
              <a:rPr lang="ar-SY" altLang="ko-KR" smtClean="0">
                <a:latin typeface="Arial" pitchFamily="34" charset="0"/>
                <a:cs typeface="Arial" pitchFamily="34" charset="0"/>
              </a:rPr>
              <a:t>: التأكد من هوية الكيان وترتبط بوصلة منطقية </a:t>
            </a:r>
            <a:r>
              <a:rPr lang="en-US" altLang="ko-KR" smtClean="0">
                <a:latin typeface="Arial" pitchFamily="34" charset="0"/>
                <a:ea typeface="Gulim" pitchFamily="34" charset="-127"/>
                <a:cs typeface="Arial" pitchFamily="34" charset="0"/>
              </a:rPr>
              <a:t>(Logical connection)</a:t>
            </a:r>
            <a:r>
              <a:rPr lang="ar-SY" altLang="ko-KR" smtClean="0">
                <a:latin typeface="Arial" pitchFamily="34" charset="0"/>
                <a:cs typeface="Arial" pitchFamily="34" charset="0"/>
              </a:rPr>
              <a:t>، يجب أن يكون طرفي الاتصال </a:t>
            </a:r>
            <a:r>
              <a:rPr lang="en-US" altLang="ko-KR" smtClean="0">
                <a:latin typeface="Arial" pitchFamily="34" charset="0"/>
                <a:ea typeface="Gulim" pitchFamily="34" charset="-127"/>
                <a:cs typeface="Arial" pitchFamily="34" charset="0"/>
              </a:rPr>
              <a:t>Online</a:t>
            </a:r>
            <a:r>
              <a:rPr lang="ar-SY" altLang="ko-KR" smtClean="0">
                <a:latin typeface="Arial" pitchFamily="34" charset="0"/>
                <a:cs typeface="Arial" pitchFamily="34" charset="0"/>
              </a:rPr>
              <a:t> أي مشاركين بالاتصال في نفس الوقت. </a:t>
            </a:r>
          </a:p>
          <a:p>
            <a:pPr marL="1143000" lvl="2" indent="-228600" eaLnBrk="1" hangingPunct="1">
              <a:buFontTx/>
              <a:buChar char="•"/>
            </a:pPr>
            <a:r>
              <a:rPr lang="ar-SY" altLang="ko-KR" smtClean="0">
                <a:latin typeface="Arial" pitchFamily="34" charset="0"/>
                <a:cs typeface="Arial" pitchFamily="34" charset="0"/>
              </a:rPr>
              <a:t>تدعى أيضاً وثوقية مستخدم </a:t>
            </a:r>
            <a:r>
              <a:rPr lang="en-US" altLang="ko-KR" smtClean="0">
                <a:latin typeface="Arial" pitchFamily="34" charset="0"/>
                <a:ea typeface="Gulim" pitchFamily="34" charset="-127"/>
                <a:cs typeface="Arial" pitchFamily="34" charset="0"/>
              </a:rPr>
              <a:t>User Authentication</a:t>
            </a:r>
            <a:endParaRPr lang="ar-SY" altLang="ko-KR" smtClean="0">
              <a:latin typeface="Arial" pitchFamily="34" charset="0"/>
              <a:cs typeface="Arial" pitchFamily="34" charset="0"/>
            </a:endParaRPr>
          </a:p>
          <a:p>
            <a:pPr marL="685800" lvl="1" indent="-228600" eaLnBrk="1" hangingPunct="1">
              <a:buFontTx/>
              <a:buChar char="•"/>
            </a:pPr>
            <a:r>
              <a:rPr lang="ar-SY" altLang="ko-KR" smtClean="0">
                <a:latin typeface="Arial" pitchFamily="34" charset="0"/>
                <a:cs typeface="Arial" pitchFamily="34" charset="0"/>
              </a:rPr>
              <a:t>وثوقية الرسالة </a:t>
            </a:r>
            <a:r>
              <a:rPr lang="en-US" altLang="ko-KR" smtClean="0">
                <a:latin typeface="Arial" pitchFamily="34" charset="0"/>
                <a:ea typeface="Gulim" pitchFamily="34" charset="-127"/>
                <a:cs typeface="Arial" pitchFamily="34" charset="0"/>
              </a:rPr>
              <a:t>(Message authentication)</a:t>
            </a:r>
            <a:r>
              <a:rPr lang="ar-SY" altLang="ko-KR" smtClean="0">
                <a:latin typeface="Arial" pitchFamily="34" charset="0"/>
                <a:cs typeface="Arial" pitchFamily="34" charset="0"/>
              </a:rPr>
              <a:t>: التأكد من مصدر الرسالة.</a:t>
            </a:r>
          </a:p>
          <a:p>
            <a:pPr marL="1143000" lvl="2" indent="-228600" eaLnBrk="1" hangingPunct="1">
              <a:buFontTx/>
              <a:buChar char="•"/>
            </a:pPr>
            <a:r>
              <a:rPr lang="ar-SY" altLang="ko-KR" smtClean="0">
                <a:latin typeface="Arial" pitchFamily="34" charset="0"/>
                <a:cs typeface="Arial" pitchFamily="34" charset="0"/>
              </a:rPr>
              <a:t>تدعى أيضاً وثوقية مصدر المعطيات</a:t>
            </a:r>
            <a:r>
              <a:rPr lang="en-US" altLang="ko-KR" smtClean="0">
                <a:latin typeface="Arial" pitchFamily="34" charset="0"/>
                <a:ea typeface="Gulim" pitchFamily="34" charset="-127"/>
                <a:cs typeface="Arial" pitchFamily="34" charset="0"/>
              </a:rPr>
              <a:t> </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(data origin authentication)</a:t>
            </a:r>
            <a:endParaRPr lang="ar-SY" altLang="ko-KR" smtClean="0">
              <a:latin typeface="Arial" pitchFamily="34" charset="0"/>
              <a:cs typeface="Arial" pitchFamily="34" charset="0"/>
            </a:endParaRPr>
          </a:p>
          <a:p>
            <a:pPr marL="228600" indent="-228600" eaLnBrk="1" hangingPunct="1">
              <a:buFontTx/>
              <a:buChar char="•"/>
            </a:pPr>
            <a:r>
              <a:rPr lang="ar-SY" altLang="ko-KR" smtClean="0">
                <a:latin typeface="Arial" pitchFamily="34" charset="0"/>
                <a:cs typeface="Arial" pitchFamily="34" charset="0"/>
              </a:rPr>
              <a:t>عدم النكران </a:t>
            </a:r>
            <a:r>
              <a:rPr lang="en-US" altLang="ko-KR" smtClean="0">
                <a:latin typeface="Arial" pitchFamily="34" charset="0"/>
                <a:ea typeface="Gulim" pitchFamily="34" charset="-127"/>
                <a:cs typeface="Arial" pitchFamily="34" charset="0"/>
              </a:rPr>
              <a:t>(Non-Repudiation)</a:t>
            </a:r>
            <a:r>
              <a:rPr lang="ar-SY" altLang="ko-KR" smtClean="0">
                <a:latin typeface="Arial" pitchFamily="34" charset="0"/>
                <a:cs typeface="Arial" pitchFamily="34" charset="0"/>
              </a:rPr>
              <a:t>: هي الحماية من نكران الكيانات المشاركة في الاتصال. يمكن أن ينكر المصدر إرسال رسالة أو أن ينكر المستقبل استقبال رسالة.</a:t>
            </a:r>
            <a:endParaRPr lang="en-US" altLang="ko-KR" smtClean="0">
              <a:latin typeface="Arial" pitchFamily="34" charset="0"/>
              <a:ea typeface="Gulim" pitchFamily="34" charset="-127"/>
              <a:cs typeface="Arial" pitchFamily="34" charset="0"/>
            </a:endParaRPr>
          </a:p>
          <a:p>
            <a:pPr marL="1143000" lvl="2" indent="-228600" eaLnBrk="1" hangingPunct="1">
              <a:buFontTx/>
              <a:buChar char="•"/>
            </a:pPr>
            <a:endParaRPr lang="ar-SY" altLang="ko-KR" smtClean="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07A7672-2354-489E-98CD-733271DF6409}" type="slidenum">
              <a:rPr lang="en-US" altLang="ar-SA" smtClean="0">
                <a:latin typeface="Arial" pitchFamily="34" charset="0"/>
              </a:rPr>
              <a:pPr eaLnBrk="1" hangingPunct="1"/>
              <a:t>21</a:t>
            </a:fld>
            <a:endParaRPr lang="en-US" altLang="ar-SA" smtClean="0">
              <a:latin typeface="Arial" pitchFamily="34" charset="0"/>
            </a:endParaRP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b="1" smtClean="0">
                <a:latin typeface="Arial" pitchFamily="34" charset="0"/>
                <a:cs typeface="Arial" pitchFamily="34" charset="0"/>
              </a:rPr>
              <a:t>نتحدث الآن عن المراحل الواجب اتباعها الحل الأمني: </a:t>
            </a:r>
          </a:p>
          <a:p>
            <a:pPr eaLnBrk="1" hangingPunct="1"/>
            <a:r>
              <a:rPr lang="ar-SY" altLang="ar-SA" b="1" smtClean="0">
                <a:latin typeface="Arial" pitchFamily="34" charset="0"/>
                <a:cs typeface="Arial" pitchFamily="34" charset="0"/>
              </a:rPr>
              <a:t>1. </a:t>
            </a:r>
            <a:r>
              <a:rPr lang="en-US" altLang="ar-SA" b="1" smtClean="0">
                <a:latin typeface="Arial" pitchFamily="34" charset="0"/>
                <a:cs typeface="Arial" pitchFamily="34" charset="0"/>
              </a:rPr>
              <a:t> </a:t>
            </a:r>
            <a:r>
              <a:rPr lang="ar-SA" altLang="ar-SA" smtClean="0">
                <a:latin typeface="Arial" pitchFamily="34" charset="0"/>
                <a:cs typeface="Arial" pitchFamily="34" charset="0"/>
              </a:rPr>
              <a:t>تحديد </a:t>
            </a:r>
            <a:r>
              <a:rPr lang="ar-SA" altLang="ar-SA" b="1" smtClean="0">
                <a:latin typeface="Arial" pitchFamily="34" charset="0"/>
                <a:cs typeface="Arial" pitchFamily="34" charset="0"/>
              </a:rPr>
              <a:t>السياسة الأمنية</a:t>
            </a:r>
            <a:r>
              <a:rPr lang="ar-SA" altLang="ar-SA" smtClean="0">
                <a:latin typeface="Arial" pitchFamily="34" charset="0"/>
                <a:cs typeface="Arial" pitchFamily="34" charset="0"/>
              </a:rPr>
              <a:t> بمعنى تحديد الأهداف المطلوبة . </a:t>
            </a:r>
            <a:endParaRPr lang="ar-SY" altLang="ar-SA" smtClean="0">
              <a:latin typeface="Arial" pitchFamily="34" charset="0"/>
              <a:cs typeface="Arial" pitchFamily="34" charset="0"/>
            </a:endParaRPr>
          </a:p>
          <a:p>
            <a:pPr eaLnBrk="1" hangingPunct="1"/>
            <a:r>
              <a:rPr lang="ar-SY" altLang="ar-SA" b="1" smtClean="0">
                <a:solidFill>
                  <a:schemeClr val="accent1"/>
                </a:solidFill>
                <a:latin typeface="Tahoma" pitchFamily="34" charset="0"/>
                <a:cs typeface="Tahoma" pitchFamily="34" charset="0"/>
              </a:rPr>
              <a:t>السياسة الأمنبة</a:t>
            </a:r>
            <a:r>
              <a:rPr lang="ar-SY" altLang="ar-SA" smtClean="0">
                <a:solidFill>
                  <a:schemeClr val="hlink"/>
                </a:solidFill>
                <a:latin typeface="Tahoma" pitchFamily="34" charset="0"/>
                <a:cs typeface="Tahoma" pitchFamily="34" charset="0"/>
              </a:rPr>
              <a:t> </a:t>
            </a:r>
            <a:r>
              <a:rPr lang="en-GB" altLang="ar-SA" smtClean="0">
                <a:solidFill>
                  <a:schemeClr val="hlink"/>
                </a:solidFill>
                <a:latin typeface="Tahoma" pitchFamily="34" charset="0"/>
                <a:cs typeface="Tahoma" pitchFamily="34" charset="0"/>
              </a:rPr>
              <a:t>(Security Policy)</a:t>
            </a:r>
            <a:r>
              <a:rPr lang="ar-SY" altLang="ar-SA" smtClean="0">
                <a:solidFill>
                  <a:schemeClr val="hlink"/>
                </a:solidFill>
                <a:latin typeface="Tahoma" pitchFamily="34" charset="0"/>
                <a:cs typeface="Tahoma" pitchFamily="34" charset="0"/>
              </a:rPr>
              <a:t>: </a:t>
            </a:r>
          </a:p>
          <a:p>
            <a:pPr lvl="2" eaLnBrk="1" hangingPunct="1"/>
            <a:r>
              <a:rPr lang="ar-SY" altLang="ar-SA" smtClean="0">
                <a:solidFill>
                  <a:schemeClr val="hlink"/>
                </a:solidFill>
                <a:latin typeface="Tahoma" pitchFamily="34" charset="0"/>
                <a:cs typeface="Tahoma" pitchFamily="34" charset="0"/>
              </a:rPr>
              <a:t>أي تحديد </a:t>
            </a:r>
            <a:r>
              <a:rPr lang="ar-SY" altLang="ar-SA" i="1" smtClean="0">
                <a:solidFill>
                  <a:schemeClr val="hlink"/>
                </a:solidFill>
                <a:latin typeface="Tahoma" pitchFamily="34" charset="0"/>
                <a:cs typeface="Tahoma" pitchFamily="34" charset="0"/>
              </a:rPr>
              <a:t>الأهداف الأمنية</a:t>
            </a:r>
            <a:r>
              <a:rPr lang="ar-SY" altLang="ar-SA" smtClean="0">
                <a:solidFill>
                  <a:schemeClr val="hlink"/>
                </a:solidFill>
                <a:latin typeface="Tahoma" pitchFamily="34" charset="0"/>
                <a:cs typeface="Tahoma" pitchFamily="34" charset="0"/>
              </a:rPr>
              <a:t> المطلوبة</a:t>
            </a:r>
          </a:p>
          <a:p>
            <a:pPr lvl="2" eaLnBrk="1" hangingPunct="1"/>
            <a:r>
              <a:rPr lang="ar-SY" altLang="ar-SA" smtClean="0">
                <a:solidFill>
                  <a:schemeClr val="hlink"/>
                </a:solidFill>
                <a:latin typeface="Tahoma" pitchFamily="34" charset="0"/>
                <a:cs typeface="Tahoma" pitchFamily="34" charset="0"/>
              </a:rPr>
              <a:t> </a:t>
            </a:r>
            <a:r>
              <a:rPr lang="ar-SY" altLang="ar-SA" smtClean="0">
                <a:solidFill>
                  <a:srgbClr val="00CC00"/>
                </a:solidFill>
                <a:latin typeface="Tahoma" pitchFamily="34" charset="0"/>
                <a:cs typeface="Tahoma" pitchFamily="34" charset="0"/>
              </a:rPr>
              <a:t>مثال: في </a:t>
            </a:r>
            <a:r>
              <a:rPr lang="ar-SA" altLang="ar-SA" smtClean="0">
                <a:solidFill>
                  <a:srgbClr val="00CC00"/>
                </a:solidFill>
                <a:latin typeface="Tahoma" pitchFamily="34" charset="0"/>
                <a:cs typeface="Tahoma" pitchFamily="34" charset="0"/>
              </a:rPr>
              <a:t>النظم الم</a:t>
            </a:r>
            <a:r>
              <a:rPr lang="ar-SY" altLang="ar-SA" smtClean="0">
                <a:solidFill>
                  <a:srgbClr val="00CC00"/>
                </a:solidFill>
                <a:latin typeface="Tahoma" pitchFamily="34" charset="0"/>
                <a:cs typeface="Tahoma" pitchFamily="34" charset="0"/>
              </a:rPr>
              <a:t>ُ</a:t>
            </a:r>
            <a:r>
              <a:rPr lang="ar-SA" altLang="ar-SA" smtClean="0">
                <a:solidFill>
                  <a:srgbClr val="00CC00"/>
                </a:solidFill>
                <a:latin typeface="Tahoma" pitchFamily="34" charset="0"/>
                <a:cs typeface="Tahoma" pitchFamily="34" charset="0"/>
              </a:rPr>
              <a:t>شاركة </a:t>
            </a:r>
            <a:r>
              <a:rPr lang="ar-SY" altLang="ar-SA" smtClean="0">
                <a:solidFill>
                  <a:srgbClr val="00CC00"/>
                </a:solidFill>
                <a:latin typeface="Tahoma" pitchFamily="34" charset="0"/>
                <a:cs typeface="Tahoma" pitchFamily="34" charset="0"/>
              </a:rPr>
              <a:t>لا نسمح إلا ل</a:t>
            </a:r>
            <a:r>
              <a:rPr lang="ar-SA" altLang="ar-SA" smtClean="0">
                <a:solidFill>
                  <a:srgbClr val="00CC00"/>
                </a:solidFill>
                <a:latin typeface="Tahoma" pitchFamily="34" charset="0"/>
                <a:cs typeface="Tahoma" pitchFamily="34" charset="0"/>
              </a:rPr>
              <a:t>لأشخاص المرخص لهم</a:t>
            </a:r>
            <a:r>
              <a:rPr lang="ar-SY" altLang="ar-SA" smtClean="0">
                <a:solidFill>
                  <a:srgbClr val="00CC00"/>
                </a:solidFill>
                <a:latin typeface="Tahoma" pitchFamily="34" charset="0"/>
                <a:cs typeface="Tahoma" pitchFamily="34" charset="0"/>
              </a:rPr>
              <a:t> النفاذ إلى النظام. </a:t>
            </a:r>
          </a:p>
          <a:p>
            <a:pPr lvl="2" eaLnBrk="1" hangingPunct="1"/>
            <a:r>
              <a:rPr lang="ar-SY" altLang="ar-SA" smtClean="0">
                <a:solidFill>
                  <a:srgbClr val="00CC00"/>
                </a:solidFill>
                <a:latin typeface="Tahoma" pitchFamily="34" charset="0"/>
                <a:cs typeface="Tahoma" pitchFamily="34" charset="0"/>
              </a:rPr>
              <a:t>مثال: النفاذ إلى المخدم</a:t>
            </a:r>
            <a:r>
              <a:rPr lang="ar-SA" altLang="ar-SA" smtClean="0">
                <a:solidFill>
                  <a:srgbClr val="00CC00"/>
                </a:solidFill>
                <a:latin typeface="Tahoma" pitchFamily="34" charset="0"/>
                <a:cs typeface="Tahoma" pitchFamily="34" charset="0"/>
              </a:rPr>
              <a:t> </a:t>
            </a:r>
            <a:r>
              <a:rPr lang="ar-SY" altLang="ar-SA" smtClean="0">
                <a:solidFill>
                  <a:srgbClr val="00CC00"/>
                </a:solidFill>
                <a:latin typeface="Tahoma" pitchFamily="34" charset="0"/>
                <a:cs typeface="Tahoma" pitchFamily="34" charset="0"/>
              </a:rPr>
              <a:t>لا نسمح إلا ل</a:t>
            </a:r>
            <a:r>
              <a:rPr lang="ar-SA" altLang="ar-SA" smtClean="0">
                <a:solidFill>
                  <a:srgbClr val="00CC00"/>
                </a:solidFill>
                <a:latin typeface="Tahoma" pitchFamily="34" charset="0"/>
                <a:cs typeface="Tahoma" pitchFamily="34" charset="0"/>
              </a:rPr>
              <a:t>لأشخاص </a:t>
            </a:r>
            <a:r>
              <a:rPr lang="ar-SY" altLang="ar-SA" smtClean="0">
                <a:solidFill>
                  <a:srgbClr val="00CC00"/>
                </a:solidFill>
                <a:latin typeface="Tahoma" pitchFamily="34" charset="0"/>
                <a:cs typeface="Tahoma" pitchFamily="34" charset="0"/>
              </a:rPr>
              <a:t>المخولين.</a:t>
            </a:r>
          </a:p>
          <a:p>
            <a:pPr lvl="2" eaLnBrk="1" hangingPunct="1"/>
            <a:r>
              <a:rPr lang="ar-SY" altLang="ar-SA" smtClean="0">
                <a:solidFill>
                  <a:srgbClr val="00CC00"/>
                </a:solidFill>
                <a:latin typeface="Tahoma" pitchFamily="34" charset="0"/>
                <a:cs typeface="Tahoma" pitchFamily="34" charset="0"/>
              </a:rPr>
              <a:t>إن كان النفاذ بقصد القراءة، هذا يعني أننا نريد أن نأمن </a:t>
            </a:r>
            <a:r>
              <a:rPr lang="ar-SY" altLang="ar-SA" b="1" smtClean="0">
                <a:solidFill>
                  <a:srgbClr val="00CC00"/>
                </a:solidFill>
                <a:latin typeface="Tahoma" pitchFamily="34" charset="0"/>
                <a:cs typeface="Tahoma" pitchFamily="34" charset="0"/>
              </a:rPr>
              <a:t>سرية المعلومات</a:t>
            </a:r>
            <a:endParaRPr lang="en-US" altLang="ar-SA" b="1" smtClean="0">
              <a:solidFill>
                <a:srgbClr val="00CC00"/>
              </a:solidFill>
              <a:latin typeface="Tahoma" pitchFamily="34" charset="0"/>
              <a:cs typeface="Tahoma" pitchFamily="34" charset="0"/>
            </a:endParaRPr>
          </a:p>
          <a:p>
            <a:pPr lvl="2" eaLnBrk="1" hangingPunct="1"/>
            <a:r>
              <a:rPr lang="ar-SY" altLang="ar-SA" smtClean="0">
                <a:solidFill>
                  <a:schemeClr val="hlink"/>
                </a:solidFill>
                <a:latin typeface="Tahoma" pitchFamily="34" charset="0"/>
                <a:cs typeface="Tahoma" pitchFamily="34" charset="0"/>
              </a:rPr>
              <a:t>السياسة الأمنية: هي مجموعة القواعد التي تحدد ما هو مسموح وما هو مرفوض،</a:t>
            </a:r>
          </a:p>
          <a:p>
            <a:pPr lvl="3" eaLnBrk="1" hangingPunct="1"/>
            <a:r>
              <a:rPr lang="ar-SY" altLang="ar-SA" smtClean="0">
                <a:solidFill>
                  <a:schemeClr val="hlink"/>
                </a:solidFill>
                <a:latin typeface="Tahoma" pitchFamily="34" charset="0"/>
                <a:cs typeface="Tahoma" pitchFamily="34" charset="0"/>
              </a:rPr>
              <a:t>مثال: يسمح للأشخاص المخولين النفاذ إلى جداول الرواتب.</a:t>
            </a:r>
          </a:p>
          <a:p>
            <a:pPr lvl="3" eaLnBrk="1" hangingPunct="1"/>
            <a:r>
              <a:rPr lang="ar-SY" altLang="ar-SA" smtClean="0">
                <a:solidFill>
                  <a:schemeClr val="hlink"/>
                </a:solidFill>
                <a:latin typeface="Tahoma" pitchFamily="34" charset="0"/>
                <a:cs typeface="Tahoma" pitchFamily="34" charset="0"/>
              </a:rPr>
              <a:t>أي أننا نريد أن نؤمن </a:t>
            </a:r>
            <a:r>
              <a:rPr lang="ar-SY" altLang="ar-SA" b="1" smtClean="0">
                <a:solidFill>
                  <a:schemeClr val="hlink"/>
                </a:solidFill>
                <a:latin typeface="Tahoma" pitchFamily="34" charset="0"/>
                <a:cs typeface="Tahoma" pitchFamily="34" charset="0"/>
              </a:rPr>
              <a:t>السرية والتكاملية</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35D87E9-CF99-4845-800C-FBE2E566846F}" type="slidenum">
              <a:rPr lang="en-US" altLang="ar-SA" smtClean="0">
                <a:latin typeface="Arial" pitchFamily="34" charset="0"/>
              </a:rPr>
              <a:pPr eaLnBrk="1" hangingPunct="1"/>
              <a:t>22</a:t>
            </a:fld>
            <a:endParaRPr lang="en-US" altLang="ar-SA" smtClean="0">
              <a:latin typeface="Arial" pitchFamily="34" charset="0"/>
            </a:endParaRP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b="1" smtClean="0">
                <a:latin typeface="Arial" pitchFamily="34" charset="0"/>
                <a:cs typeface="Arial" pitchFamily="34" charset="0"/>
              </a:rPr>
              <a:t>2</a:t>
            </a:r>
            <a:r>
              <a:rPr lang="ar-SY" altLang="ar-SA" sz="1400" b="1" smtClean="0">
                <a:solidFill>
                  <a:schemeClr val="accent1"/>
                </a:solidFill>
                <a:latin typeface="Tahoma" pitchFamily="34" charset="0"/>
                <a:cs typeface="Tahoma" pitchFamily="34" charset="0"/>
              </a:rPr>
              <a:t>الآليات الأمنية</a:t>
            </a:r>
            <a:r>
              <a:rPr lang="ar-SY" altLang="ar-SA" sz="1400" smtClean="0">
                <a:solidFill>
                  <a:schemeClr val="hlink"/>
                </a:solidFill>
                <a:latin typeface="Tahoma" pitchFamily="34" charset="0"/>
                <a:cs typeface="Tahoma" pitchFamily="34" charset="0"/>
              </a:rPr>
              <a:t> </a:t>
            </a:r>
            <a:r>
              <a:rPr lang="en-GB" altLang="ar-SA" sz="1400" smtClean="0">
                <a:solidFill>
                  <a:schemeClr val="hlink"/>
                </a:solidFill>
                <a:latin typeface="Tahoma" pitchFamily="34" charset="0"/>
                <a:cs typeface="Tahoma" pitchFamily="34" charset="0"/>
              </a:rPr>
              <a:t>(Security mechanisms)</a:t>
            </a:r>
            <a:r>
              <a:rPr lang="ar-SY" altLang="ar-SA" sz="1400" smtClean="0">
                <a:solidFill>
                  <a:schemeClr val="hlink"/>
                </a:solidFill>
                <a:latin typeface="Tahoma" pitchFamily="34" charset="0"/>
                <a:cs typeface="Tahoma" pitchFamily="34" charset="0"/>
              </a:rPr>
              <a:t>: </a:t>
            </a:r>
          </a:p>
          <a:p>
            <a:pPr lvl="2" eaLnBrk="1" hangingPunct="1"/>
            <a:r>
              <a:rPr lang="ar-SY" altLang="ar-SA" sz="1400" smtClean="0">
                <a:solidFill>
                  <a:schemeClr val="hlink"/>
                </a:solidFill>
                <a:latin typeface="Tahoma" pitchFamily="34" charset="0"/>
                <a:cs typeface="Tahoma" pitchFamily="34" charset="0"/>
              </a:rPr>
              <a:t>اختيار الأدوات التي تساعد على تحقيق الأهداف الأمنية التي حددت تحت إطار السياسة الأمنية.</a:t>
            </a:r>
          </a:p>
          <a:p>
            <a:pPr lvl="3" eaLnBrk="1" hangingPunct="1"/>
            <a:r>
              <a:rPr lang="ar-SY" altLang="ar-SA" sz="1400" smtClean="0">
                <a:solidFill>
                  <a:schemeClr val="hlink"/>
                </a:solidFill>
                <a:latin typeface="Tahoma" pitchFamily="34" charset="0"/>
                <a:cs typeface="Tahoma" pitchFamily="34" charset="0"/>
              </a:rPr>
              <a:t>مثال: الاعتماد على كلمات المرور في ضبط النفاذ إلى النظام المُشارك  </a:t>
            </a:r>
          </a:p>
          <a:p>
            <a:pPr lvl="3" eaLnBrk="1" hangingPunct="1"/>
            <a:r>
              <a:rPr lang="ar-SY" altLang="ar-SA" sz="1400" smtClean="0">
                <a:solidFill>
                  <a:schemeClr val="hlink"/>
                </a:solidFill>
                <a:latin typeface="Tahoma" pitchFamily="34" charset="0"/>
                <a:cs typeface="Tahoma" pitchFamily="34" charset="0"/>
              </a:rPr>
              <a:t>مثال: استخدام بروتوكول الدفع </a:t>
            </a:r>
            <a:r>
              <a:rPr lang="en-GB" altLang="ar-SA" sz="1400" smtClean="0">
                <a:solidFill>
                  <a:schemeClr val="hlink"/>
                </a:solidFill>
                <a:latin typeface="Tahoma" pitchFamily="34" charset="0"/>
                <a:cs typeface="Tahoma" pitchFamily="34" charset="0"/>
              </a:rPr>
              <a:t>(Payment protocol)</a:t>
            </a:r>
            <a:r>
              <a:rPr lang="ar-SY" altLang="ar-SA" sz="1400" smtClean="0">
                <a:solidFill>
                  <a:schemeClr val="hlink"/>
                </a:solidFill>
                <a:latin typeface="Tahoma" pitchFamily="34" charset="0"/>
                <a:cs typeface="Tahoma" pitchFamily="34" charset="0"/>
              </a:rPr>
              <a:t> للتأكد من أن </a:t>
            </a:r>
            <a:r>
              <a:rPr lang="ar-SA" altLang="ar-SA" sz="1400" smtClean="0">
                <a:solidFill>
                  <a:schemeClr val="hlink"/>
                </a:solidFill>
                <a:latin typeface="Tahoma" pitchFamily="34" charset="0"/>
                <a:cs typeface="Tahoma" pitchFamily="34" charset="0"/>
              </a:rPr>
              <a:t>الزب</a:t>
            </a:r>
            <a:r>
              <a:rPr lang="ar-SY" altLang="ar-SA" sz="1400" smtClean="0">
                <a:solidFill>
                  <a:schemeClr val="hlink"/>
                </a:solidFill>
                <a:latin typeface="Tahoma" pitchFamily="34" charset="0"/>
                <a:cs typeface="Tahoma" pitchFamily="34" charset="0"/>
              </a:rPr>
              <a:t>ون دفع رسم الدخول إلى </a:t>
            </a:r>
            <a:r>
              <a:rPr lang="ar-SA" altLang="ar-SA" sz="1400" smtClean="0">
                <a:solidFill>
                  <a:schemeClr val="hlink"/>
                </a:solidFill>
                <a:latin typeface="Tahoma" pitchFamily="34" charset="0"/>
                <a:cs typeface="Tahoma" pitchFamily="34" charset="0"/>
              </a:rPr>
              <a:t>خدمة الويب.</a:t>
            </a:r>
            <a:endParaRPr lang="ar-SY" altLang="ar-SA" sz="1400" smtClean="0">
              <a:solidFill>
                <a:schemeClr val="hlink"/>
              </a:solidFill>
              <a:latin typeface="Tahoma" pitchFamily="34" charset="0"/>
              <a:cs typeface="Tahoma" pitchFamily="34" charset="0"/>
            </a:endParaRPr>
          </a:p>
          <a:p>
            <a:pPr lvl="3" eaLnBrk="1" hangingPunct="1"/>
            <a:endParaRPr lang="ar-SY" altLang="ar-SA" sz="1400" smtClean="0">
              <a:solidFill>
                <a:schemeClr val="hlink"/>
              </a:solidFill>
              <a:latin typeface="Tahoma" pitchFamily="34" charset="0"/>
              <a:cs typeface="Tahoma" pitchFamily="34" charset="0"/>
            </a:endParaRPr>
          </a:p>
          <a:p>
            <a:pPr lvl="3" eaLnBrk="1" hangingPunct="1"/>
            <a:r>
              <a:rPr lang="ar-SY" altLang="ar-SA" sz="1400" smtClean="0">
                <a:solidFill>
                  <a:schemeClr val="hlink"/>
                </a:solidFill>
                <a:latin typeface="Tahoma" pitchFamily="34" charset="0"/>
                <a:cs typeface="Tahoma" pitchFamily="34" charset="0"/>
              </a:rPr>
              <a:t>الآليات الأمنية: تضم البروتوكولات والخوارزميات والتقنيات غير المرتبطة بالتعمية (مثل حماية العتاد) التي تساعد على تحقيق هدف أمني(مثل السرية والتكاملية). </a:t>
            </a:r>
          </a:p>
          <a:p>
            <a:pPr lvl="4" eaLnBrk="1" hangingPunct="1"/>
            <a:r>
              <a:rPr lang="ar-SY" altLang="ar-SA" sz="1400" smtClean="0">
                <a:solidFill>
                  <a:schemeClr val="hlink"/>
                </a:solidFill>
                <a:latin typeface="Tahoma" pitchFamily="34" charset="0"/>
                <a:cs typeface="Tahoma" pitchFamily="34" charset="0"/>
              </a:rPr>
              <a:t>أمثلة: التشفير و التوقيع الرقمي.</a:t>
            </a:r>
          </a:p>
          <a:p>
            <a:pPr eaLnBrk="1" hangingPunct="1"/>
            <a:endParaRPr lang="en-GB" altLang="ar-SA" smtClean="0">
              <a:solidFill>
                <a:srgbClr val="FFFF00"/>
              </a:solidFill>
              <a:latin typeface="Times New Roman" pitchFamily="18" charset="0"/>
              <a:cs typeface="Times New Roman" pitchFamily="18" charset="0"/>
            </a:endParaRPr>
          </a:p>
          <a:p>
            <a:pPr eaLnBrk="1" hangingPunct="1"/>
            <a:endParaRPr lang="ar-SY" altLang="ar-SA" smtClean="0">
              <a:latin typeface="Arial" pitchFamily="34" charset="0"/>
              <a:cs typeface="Arial" pitchFamily="34" charset="0"/>
            </a:endParaRP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72E924A-F277-4000-B23F-C7E3276D6273}" type="slidenum">
              <a:rPr lang="en-US" altLang="ar-SA" smtClean="0">
                <a:latin typeface="Arial" pitchFamily="34" charset="0"/>
              </a:rPr>
              <a:pPr eaLnBrk="1" hangingPunct="1"/>
              <a:t>23</a:t>
            </a:fld>
            <a:endParaRPr lang="en-US" altLang="ar-SA" smtClean="0">
              <a:latin typeface="Arial" pitchFamily="34" charset="0"/>
            </a:endParaRP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ar-SY" altLang="ar-SA" smtClean="0">
                <a:latin typeface="Arial" pitchFamily="34" charset="0"/>
                <a:cs typeface="Arial" pitchFamily="34" charset="0"/>
              </a:rPr>
              <a:t>3.</a:t>
            </a:r>
            <a:r>
              <a:rPr lang="ar-SY" altLang="ar-SA" b="1" smtClean="0">
                <a:latin typeface="Arial" pitchFamily="34" charset="0"/>
                <a:cs typeface="Arial" pitchFamily="34" charset="0"/>
              </a:rPr>
              <a:t> نقاط الضعف</a:t>
            </a:r>
            <a:r>
              <a:rPr lang="ar-SY" altLang="ar-SA" smtClean="0">
                <a:latin typeface="Arial" pitchFamily="34" charset="0"/>
                <a:cs typeface="Arial" pitchFamily="34" charset="0"/>
              </a:rPr>
              <a:t>: </a:t>
            </a:r>
            <a:r>
              <a:rPr lang="ar-SA" altLang="ar-SA" smtClean="0">
                <a:latin typeface="Arial" pitchFamily="34" charset="0"/>
                <a:cs typeface="Arial" pitchFamily="34" charset="0"/>
              </a:rPr>
              <a:t>بعد أن </a:t>
            </a:r>
            <a:r>
              <a:rPr lang="ar-SY" altLang="ar-SA" smtClean="0">
                <a:latin typeface="Arial" pitchFamily="34" charset="0"/>
                <a:cs typeface="Arial" pitchFamily="34" charset="0"/>
              </a:rPr>
              <a:t>ن</a:t>
            </a:r>
            <a:r>
              <a:rPr lang="ar-SA" altLang="ar-SA" smtClean="0">
                <a:latin typeface="Arial" pitchFamily="34" charset="0"/>
                <a:cs typeface="Arial" pitchFamily="34" charset="0"/>
              </a:rPr>
              <a:t>ضع آليات الأمن </a:t>
            </a:r>
            <a:r>
              <a:rPr lang="ar-SY" altLang="ar-SA" smtClean="0">
                <a:latin typeface="Arial" pitchFamily="34" charset="0"/>
                <a:cs typeface="Arial" pitchFamily="34" charset="0"/>
              </a:rPr>
              <a:t>يجب </a:t>
            </a:r>
            <a:r>
              <a:rPr lang="ar-SA" altLang="ar-SA" smtClean="0">
                <a:latin typeface="Arial" pitchFamily="34" charset="0"/>
                <a:cs typeface="Arial" pitchFamily="34" charset="0"/>
              </a:rPr>
              <a:t>علي</a:t>
            </a:r>
            <a:r>
              <a:rPr lang="ar-SY" altLang="ar-SA" smtClean="0">
                <a:latin typeface="Arial" pitchFamily="34" charset="0"/>
                <a:cs typeface="Arial" pitchFamily="34" charset="0"/>
              </a:rPr>
              <a:t>نا </a:t>
            </a:r>
            <a:r>
              <a:rPr lang="ar-SA" altLang="ar-SA" smtClean="0">
                <a:latin typeface="Arial" pitchFamily="34" charset="0"/>
                <a:cs typeface="Arial" pitchFamily="34" charset="0"/>
              </a:rPr>
              <a:t>أن </a:t>
            </a:r>
            <a:r>
              <a:rPr lang="ar-SY" altLang="ar-SA" smtClean="0">
                <a:latin typeface="Arial" pitchFamily="34" charset="0"/>
                <a:cs typeface="Arial" pitchFamily="34" charset="0"/>
              </a:rPr>
              <a:t>ن</a:t>
            </a:r>
            <a:r>
              <a:rPr lang="ar-SA" altLang="ar-SA" smtClean="0">
                <a:latin typeface="Arial" pitchFamily="34" charset="0"/>
                <a:cs typeface="Arial" pitchFamily="34" charset="0"/>
              </a:rPr>
              <a:t>راجعها لتحد</a:t>
            </a:r>
            <a:r>
              <a:rPr lang="ar-SY" altLang="ar-SA" smtClean="0">
                <a:latin typeface="Arial" pitchFamily="34" charset="0"/>
                <a:cs typeface="Arial" pitchFamily="34" charset="0"/>
              </a:rPr>
              <a:t>ي</a:t>
            </a:r>
            <a:r>
              <a:rPr lang="ar-SA" altLang="ar-SA" smtClean="0">
                <a:latin typeface="Arial" pitchFamily="34" charset="0"/>
                <a:cs typeface="Arial" pitchFamily="34" charset="0"/>
              </a:rPr>
              <a:t>د نقاط الضعف</a:t>
            </a:r>
            <a:r>
              <a:rPr lang="ar-SY" altLang="ar-SA" smtClean="0">
                <a:latin typeface="Arial" pitchFamily="34" charset="0"/>
                <a:cs typeface="Arial" pitchFamily="34" charset="0"/>
              </a:rPr>
              <a:t> </a:t>
            </a:r>
            <a:r>
              <a:rPr lang="en-GB" altLang="ar-SA" smtClean="0">
                <a:latin typeface="Arial" pitchFamily="34" charset="0"/>
                <a:cs typeface="Arial" pitchFamily="34" charset="0"/>
              </a:rPr>
              <a:t>(Vulnerabilities)</a:t>
            </a:r>
            <a:r>
              <a:rPr lang="ar-SY" altLang="ar-SA" smtClean="0">
                <a:latin typeface="Arial" pitchFamily="34" charset="0"/>
                <a:cs typeface="Arial" pitchFamily="34" charset="0"/>
              </a:rPr>
              <a:t> </a:t>
            </a:r>
            <a:r>
              <a:rPr lang="ar-SA" altLang="ar-SA" smtClean="0">
                <a:latin typeface="Arial" pitchFamily="34" charset="0"/>
                <a:cs typeface="Arial" pitchFamily="34" charset="0"/>
              </a:rPr>
              <a:t>الممكنة</a:t>
            </a:r>
            <a:r>
              <a:rPr lang="ar-SY" altLang="ar-SA" smtClean="0">
                <a:latin typeface="Arial" pitchFamily="34" charset="0"/>
                <a:cs typeface="Arial" pitchFamily="34" charset="0"/>
              </a:rPr>
              <a:t> </a:t>
            </a:r>
            <a:r>
              <a:rPr lang="ar-SA" altLang="ar-SA" smtClean="0">
                <a:latin typeface="Arial" pitchFamily="34" charset="0"/>
                <a:cs typeface="Arial" pitchFamily="34" charset="0"/>
              </a:rPr>
              <a:t>في النظام والتي يمكن أن تترك النظام معرض للهجمات. </a:t>
            </a:r>
            <a:endParaRPr lang="ar-SY" altLang="ar-SA" smtClean="0">
              <a:latin typeface="Arial" pitchFamily="34" charset="0"/>
              <a:cs typeface="Arial" pitchFamily="34" charset="0"/>
            </a:endParaRPr>
          </a:p>
          <a:p>
            <a:pPr marL="228600" indent="-228600" eaLnBrk="1" hangingPunct="1">
              <a:buFontTx/>
              <a:buChar char="•"/>
            </a:pPr>
            <a:r>
              <a:rPr lang="ar-SY" altLang="ar-SA" smtClean="0">
                <a:solidFill>
                  <a:srgbClr val="00CC00"/>
                </a:solidFill>
                <a:latin typeface="Tahoma" pitchFamily="34" charset="0"/>
                <a:cs typeface="Tahoma" pitchFamily="34" charset="0"/>
              </a:rPr>
              <a:t>مثال: كلمات المرور المرسلة عبر الشبكة غير محمية أي يمكن لأي شخص يراقب المرور الشبكي أن يعرف كلمات مرور الغير</a:t>
            </a:r>
          </a:p>
          <a:p>
            <a:pPr marL="228600" indent="-228600" eaLnBrk="1" hangingPunct="1">
              <a:buFontTx/>
              <a:buChar char="•"/>
            </a:pPr>
            <a:r>
              <a:rPr lang="ar-SY" altLang="ar-SA" smtClean="0">
                <a:solidFill>
                  <a:srgbClr val="00CC00"/>
                </a:solidFill>
                <a:latin typeface="Tahoma" pitchFamily="34" charset="0"/>
                <a:cs typeface="Tahoma" pitchFamily="34" charset="0"/>
              </a:rPr>
              <a:t>مثال: كلمات المرور مخزنة في ملفات مفتوحة</a:t>
            </a:r>
            <a:r>
              <a:rPr lang="ar-SY" altLang="ar-SA" smtClean="0">
                <a:solidFill>
                  <a:schemeClr val="hlink"/>
                </a:solidFill>
                <a:latin typeface="Tahoma" pitchFamily="34" charset="0"/>
                <a:cs typeface="Tahoma" pitchFamily="34" charset="0"/>
              </a:rPr>
              <a:t> </a:t>
            </a:r>
            <a:endParaRPr lang="ar-SY" altLang="ar-SA" smtClean="0">
              <a:latin typeface="Arial" pitchFamily="34" charset="0"/>
              <a:cs typeface="Arial" pitchFamily="34" charset="0"/>
            </a:endParaRPr>
          </a:p>
          <a:p>
            <a:pPr marL="228600" indent="-228600" eaLnBrk="1" hangingPunct="1"/>
            <a:r>
              <a:rPr lang="ar-SY" altLang="ar-SA" smtClean="0">
                <a:latin typeface="Arial" pitchFamily="34" charset="0"/>
                <a:cs typeface="Arial" pitchFamily="34" charset="0"/>
              </a:rPr>
              <a:t>	</a:t>
            </a:r>
          </a:p>
          <a:p>
            <a:pPr marL="228600" indent="-228600" eaLnBrk="1" hangingPunct="1"/>
            <a:r>
              <a:rPr lang="ar-SY" altLang="ar-SA" smtClean="0">
                <a:solidFill>
                  <a:schemeClr val="hlink"/>
                </a:solidFill>
                <a:latin typeface="Tahoma" pitchFamily="34" charset="0"/>
                <a:cs typeface="Tahoma" pitchFamily="34" charset="0"/>
              </a:rPr>
              <a:t>4. </a:t>
            </a:r>
            <a:r>
              <a:rPr lang="ar-SA" altLang="ar-SA" smtClean="0">
                <a:solidFill>
                  <a:schemeClr val="hlink"/>
                </a:solidFill>
                <a:latin typeface="Tahoma" pitchFamily="34" charset="0"/>
                <a:cs typeface="Tahoma" pitchFamily="34" charset="0"/>
              </a:rPr>
              <a:t>آليات صيانة</a:t>
            </a:r>
            <a:r>
              <a:rPr lang="ar-SY" altLang="ar-SA" smtClean="0">
                <a:solidFill>
                  <a:schemeClr val="hlink"/>
                </a:solidFill>
                <a:latin typeface="Tahoma" pitchFamily="34" charset="0"/>
                <a:cs typeface="Tahoma" pitchFamily="34" charset="0"/>
              </a:rPr>
              <a:t>:</a:t>
            </a:r>
            <a:endParaRPr lang="ar-SA" altLang="ar-SA" smtClean="0">
              <a:solidFill>
                <a:schemeClr val="hlink"/>
              </a:solidFill>
              <a:latin typeface="Tahoma" pitchFamily="34" charset="0"/>
              <a:cs typeface="Tahoma" pitchFamily="34" charset="0"/>
            </a:endParaRPr>
          </a:p>
          <a:p>
            <a:pPr marL="1143000" lvl="2" indent="-228600" eaLnBrk="1" hangingPunct="1"/>
            <a:r>
              <a:rPr lang="ar-SA" altLang="ar-SA" smtClean="0">
                <a:solidFill>
                  <a:schemeClr val="hlink"/>
                </a:solidFill>
                <a:latin typeface="Tahoma" pitchFamily="34" charset="0"/>
                <a:cs typeface="Tahoma" pitchFamily="34" charset="0"/>
              </a:rPr>
              <a:t>تحسين الحل عن طريق معالجة نقاط الضعف </a:t>
            </a:r>
          </a:p>
          <a:p>
            <a:pPr marL="1143000" lvl="2" indent="-228600" eaLnBrk="1" hangingPunct="1"/>
            <a:r>
              <a:rPr lang="ar-SA" altLang="ar-SA" smtClean="0">
                <a:solidFill>
                  <a:schemeClr val="hlink"/>
                </a:solidFill>
                <a:latin typeface="Tahoma" pitchFamily="34" charset="0"/>
                <a:cs typeface="Tahoma" pitchFamily="34" charset="0"/>
              </a:rPr>
              <a:t>واقتراح آليات جديدة </a:t>
            </a:r>
          </a:p>
          <a:p>
            <a:pPr marL="228600" indent="-228600" eaLnBrk="1" hangingPunct="1"/>
            <a:endParaRPr lang="ar-SY" altLang="ko-KR" smtClean="0">
              <a:latin typeface="Arial" pitchFamily="34" charset="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59C4058-E340-44C0-9111-2202E04CEC52}" type="slidenum">
              <a:rPr lang="en-US" altLang="ar-SA" smtClean="0">
                <a:latin typeface="Arial" pitchFamily="34" charset="0"/>
              </a:rPr>
              <a:pPr eaLnBrk="1" hangingPunct="1"/>
              <a:t>24</a:t>
            </a:fld>
            <a:endParaRPr lang="en-US" altLang="ar-SA" smtClean="0">
              <a:latin typeface="Arial" pitchFamily="34" charset="0"/>
            </a:endParaRP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ar-SY" altLang="ar-SA" smtClean="0">
                <a:latin typeface="Arial" pitchFamily="34" charset="0"/>
                <a:cs typeface="Arial" pitchFamily="34" charset="0"/>
              </a:rPr>
              <a:t>سنتحدث الآن عن آليات الحماية وهي:</a:t>
            </a:r>
          </a:p>
          <a:p>
            <a:pPr marL="685800" lvl="1" indent="-228600" eaLnBrk="1" hangingPunct="1">
              <a:buFont typeface="Wingdings" pitchFamily="2" charset="2"/>
              <a:buNone/>
            </a:pPr>
            <a:r>
              <a:rPr lang="ar-SA" altLang="ar-SA" smtClean="0">
                <a:solidFill>
                  <a:schemeClr val="hlink"/>
                </a:solidFill>
                <a:latin typeface="Tahoma" pitchFamily="34" charset="0"/>
                <a:cs typeface="Tahoma" pitchFamily="34" charset="0"/>
              </a:rPr>
              <a:t>توعية المستخدم.</a:t>
            </a:r>
            <a:endParaRPr lang="en-US" altLang="ar-SA" smtClean="0">
              <a:solidFill>
                <a:schemeClr val="hlink"/>
              </a:solidFill>
              <a:latin typeface="Tahoma" pitchFamily="34" charset="0"/>
              <a:cs typeface="Tahoma" pitchFamily="34" charset="0"/>
            </a:endParaRPr>
          </a:p>
          <a:p>
            <a:pPr marL="685800" lvl="1" indent="-228600" eaLnBrk="1" hangingPunct="1">
              <a:buFont typeface="Wingdings" pitchFamily="2" charset="2"/>
              <a:buNone/>
            </a:pPr>
            <a:r>
              <a:rPr lang="ar-SY" altLang="ar-SA" smtClean="0">
                <a:solidFill>
                  <a:schemeClr val="hlink"/>
                </a:solidFill>
                <a:latin typeface="Tahoma" pitchFamily="34" charset="0"/>
                <a:cs typeface="Tahoma" pitchFamily="34" charset="0"/>
              </a:rPr>
              <a:t>ال</a:t>
            </a:r>
            <a:r>
              <a:rPr lang="ar-SA" altLang="ar-SA" smtClean="0">
                <a:solidFill>
                  <a:schemeClr val="hlink"/>
                </a:solidFill>
                <a:latin typeface="Tahoma" pitchFamily="34" charset="0"/>
                <a:cs typeface="Tahoma" pitchFamily="34" charset="0"/>
              </a:rPr>
              <a:t>أمن الفيزيائي</a:t>
            </a:r>
            <a:r>
              <a:rPr lang="ar-SY" altLang="ar-SA" smtClean="0">
                <a:solidFill>
                  <a:schemeClr val="hlink"/>
                </a:solidFill>
                <a:latin typeface="Tahoma" pitchFamily="34" charset="0"/>
                <a:cs typeface="Tahoma" pitchFamily="34" charset="0"/>
              </a:rPr>
              <a:t>.</a:t>
            </a:r>
            <a:endParaRPr lang="en-US" altLang="ar-SA" smtClean="0">
              <a:solidFill>
                <a:schemeClr val="hlink"/>
              </a:solidFill>
              <a:latin typeface="Tahoma" pitchFamily="34" charset="0"/>
              <a:cs typeface="Tahoma" pitchFamily="34" charset="0"/>
            </a:endParaRPr>
          </a:p>
          <a:p>
            <a:pPr marL="685800" lvl="1" indent="-228600" eaLnBrk="1" hangingPunct="1">
              <a:buFont typeface="Wingdings" pitchFamily="2" charset="2"/>
              <a:buNone/>
            </a:pPr>
            <a:r>
              <a:rPr lang="ar-SA" altLang="ar-SA" smtClean="0">
                <a:solidFill>
                  <a:schemeClr val="hlink"/>
                </a:solidFill>
                <a:latin typeface="Tahoma" pitchFamily="34" charset="0"/>
                <a:cs typeface="Tahoma" pitchFamily="34" charset="0"/>
              </a:rPr>
              <a:t>التعمية.</a:t>
            </a:r>
            <a:endParaRPr lang="en-US" altLang="ar-SA" smtClean="0">
              <a:solidFill>
                <a:schemeClr val="hlink"/>
              </a:solidFill>
              <a:latin typeface="Tahoma" pitchFamily="34" charset="0"/>
              <a:cs typeface="Tahoma" pitchFamily="34" charset="0"/>
            </a:endParaRPr>
          </a:p>
          <a:p>
            <a:pPr marL="685800" lvl="1" indent="-228600" eaLnBrk="1" hangingPunct="1">
              <a:buFont typeface="Wingdings" pitchFamily="2" charset="2"/>
              <a:buNone/>
            </a:pPr>
            <a:r>
              <a:rPr lang="ar-SA" altLang="ar-SA" smtClean="0">
                <a:solidFill>
                  <a:schemeClr val="hlink"/>
                </a:solidFill>
                <a:latin typeface="Tahoma" pitchFamily="34" charset="0"/>
                <a:cs typeface="Tahoma" pitchFamily="34" charset="0"/>
              </a:rPr>
              <a:t>التحكم بالدخول وتقنياته.</a:t>
            </a:r>
            <a:endParaRPr lang="en-US" altLang="ar-SA" smtClean="0">
              <a:solidFill>
                <a:schemeClr val="hlink"/>
              </a:solidFill>
              <a:latin typeface="Tahoma" pitchFamily="34" charset="0"/>
              <a:cs typeface="Tahoma" pitchFamily="34" charset="0"/>
            </a:endParaRPr>
          </a:p>
          <a:p>
            <a:pPr marL="685800" lvl="1" indent="-228600" eaLnBrk="1" hangingPunct="1">
              <a:buFont typeface="Wingdings" pitchFamily="2" charset="2"/>
              <a:buNone/>
            </a:pPr>
            <a:r>
              <a:rPr lang="ar-SY" altLang="ar-SA" smtClean="0">
                <a:solidFill>
                  <a:schemeClr val="hlink"/>
                </a:solidFill>
                <a:latin typeface="Tahoma" pitchFamily="34" charset="0"/>
                <a:cs typeface="Tahoma" pitchFamily="34" charset="0"/>
              </a:rPr>
              <a:t>ن</a:t>
            </a:r>
            <a:r>
              <a:rPr lang="ar-SA" altLang="ar-SA" smtClean="0">
                <a:solidFill>
                  <a:schemeClr val="hlink"/>
                </a:solidFill>
                <a:latin typeface="Tahoma" pitchFamily="34" charset="0"/>
                <a:cs typeface="Tahoma" pitchFamily="34" charset="0"/>
              </a:rPr>
              <a:t>ماذج الأمن.</a:t>
            </a:r>
            <a:endParaRPr lang="en-US" altLang="ar-SA" smtClean="0">
              <a:solidFill>
                <a:schemeClr val="hlink"/>
              </a:solidFill>
              <a:latin typeface="Tahoma" pitchFamily="34" charset="0"/>
              <a:cs typeface="Tahoma" pitchFamily="34" charset="0"/>
            </a:endParaRPr>
          </a:p>
          <a:p>
            <a:pPr marL="228600" indent="-228600" eaLnBrk="1" hangingPunct="1"/>
            <a:endParaRPr lang="en-US" altLang="ar-SA" smtClean="0">
              <a:latin typeface="Arial" pitchFamily="34" charset="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CE1B010B-96B3-45BB-9036-3118B8B68691}" type="slidenum">
              <a:rPr lang="en-US" altLang="ar-SA" smtClean="0">
                <a:latin typeface="Arial" pitchFamily="34" charset="0"/>
              </a:rPr>
              <a:pPr eaLnBrk="1" hangingPunct="1"/>
              <a:t>25</a:t>
            </a:fld>
            <a:endParaRPr lang="en-US" altLang="ar-SA" smtClean="0">
              <a:latin typeface="Arial" pitchFamily="34" charset="0"/>
            </a:endParaRP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latin typeface="Arial" pitchFamily="34" charset="0"/>
                <a:cs typeface="Arial" pitchFamily="34" charset="0"/>
              </a:rPr>
              <a:t>عندما تقرر أن تحمي حاسبك من الأشخاص الذين حولك، فتقرر أن تخص كل شخص بكلمة مرور ليستطيع أن يستخدم الحاسب وأن يخزن ملفاته في مجلده الخاص به، لا يمكن لأي شخص كان أن يرى ملفات غيره، ولكن هل يبقى هذا الافتراض صحيحاً إن كتب أحد المستخدمين كلمة المرور على ورقة ووضعها بجانب الشاشة أو كتبها على دفتره؟ </a:t>
            </a:r>
          </a:p>
          <a:p>
            <a:pPr eaLnBrk="1" hangingPunct="1"/>
            <a:r>
              <a:rPr lang="ar-SY" altLang="ar-SA" smtClean="0">
                <a:latin typeface="Arial" pitchFamily="34" charset="0"/>
                <a:cs typeface="Arial" pitchFamily="34" charset="0"/>
              </a:rPr>
              <a:t>تعد توعية المستخدم مهمة جداً وبالتالي يجب:  </a:t>
            </a:r>
          </a:p>
          <a:p>
            <a:pPr eaLnBrk="1" hangingPunct="1">
              <a:buFontTx/>
              <a:buChar char="•"/>
            </a:pPr>
            <a:r>
              <a:rPr lang="ar-SA" altLang="ar-SA" smtClean="0">
                <a:latin typeface="Arial" pitchFamily="34" charset="0"/>
                <a:cs typeface="Arial" pitchFamily="34" charset="0"/>
              </a:rPr>
              <a:t>تثقيف المستخدم و تدريب المستثمر</a:t>
            </a:r>
            <a:r>
              <a:rPr lang="ar-SY" altLang="ar-SA" smtClean="0">
                <a:latin typeface="Arial" pitchFamily="34" charset="0"/>
                <a:cs typeface="Arial" pitchFamily="34" charset="0"/>
              </a:rPr>
              <a:t> على القيام بأعماله مع الأخذ بعين الاعتبار الجانب الأمني.</a:t>
            </a:r>
          </a:p>
          <a:p>
            <a:pPr eaLnBrk="1" hangingPunct="1">
              <a:buFontTx/>
              <a:buChar char="•"/>
            </a:pPr>
            <a:r>
              <a:rPr lang="ar-SA" altLang="ar-SA" smtClean="0">
                <a:latin typeface="Arial" pitchFamily="34" charset="0"/>
                <a:cs typeface="Arial" pitchFamily="34" charset="0"/>
              </a:rPr>
              <a:t>رفع درجة إدراكه لأهداف النظام ،</a:t>
            </a:r>
            <a:r>
              <a:rPr lang="ar-SY" altLang="ar-SA" smtClean="0">
                <a:latin typeface="Arial" pitchFamily="34" charset="0"/>
                <a:cs typeface="Arial" pitchFamily="34" charset="0"/>
              </a:rPr>
              <a:t> </a:t>
            </a:r>
            <a:r>
              <a:rPr lang="ar-SA" altLang="ar-SA" smtClean="0">
                <a:latin typeface="Arial" pitchFamily="34" charset="0"/>
                <a:cs typeface="Arial" pitchFamily="34" charset="0"/>
              </a:rPr>
              <a:t>والأخطار المحتملة.</a:t>
            </a:r>
          </a:p>
          <a:p>
            <a:pPr eaLnBrk="1" hangingPunct="1"/>
            <a:r>
              <a:rPr lang="ar-SA" altLang="ar-SA" smtClean="0">
                <a:latin typeface="Arial" pitchFamily="34" charset="0"/>
                <a:cs typeface="Arial" pitchFamily="34" charset="0"/>
              </a:rPr>
              <a:t>وتجدر الإشارة إلى أن المستخدم غير المؤهل يشكل النسبة الأ</a:t>
            </a:r>
            <a:r>
              <a:rPr lang="ar-SY" altLang="ar-SA" smtClean="0">
                <a:latin typeface="Arial" pitchFamily="34" charset="0"/>
                <a:cs typeface="Arial" pitchFamily="34" charset="0"/>
              </a:rPr>
              <a:t>كبر</a:t>
            </a:r>
            <a:r>
              <a:rPr lang="ar-SA" altLang="ar-SA" smtClean="0">
                <a:latin typeface="Arial" pitchFamily="34" charset="0"/>
                <a:cs typeface="Arial" pitchFamily="34" charset="0"/>
              </a:rPr>
              <a:t> من حالات ال</a:t>
            </a:r>
            <a:r>
              <a:rPr lang="ar-SY" altLang="ar-SA" smtClean="0">
                <a:latin typeface="Arial" pitchFamily="34" charset="0"/>
                <a:cs typeface="Arial" pitchFamily="34" charset="0"/>
              </a:rPr>
              <a:t>ا</a:t>
            </a:r>
            <a:r>
              <a:rPr lang="ar-SA" altLang="ar-SA" smtClean="0">
                <a:latin typeface="Arial" pitchFamily="34" charset="0"/>
                <a:cs typeface="Arial" pitchFamily="34" charset="0"/>
              </a:rPr>
              <a:t>خ</a:t>
            </a:r>
            <a:r>
              <a:rPr lang="ar-SY" altLang="ar-SA" smtClean="0">
                <a:latin typeface="Arial" pitchFamily="34" charset="0"/>
                <a:cs typeface="Arial" pitchFamily="34" charset="0"/>
              </a:rPr>
              <a:t>ت</a:t>
            </a:r>
            <a:r>
              <a:rPr lang="ar-SA" altLang="ar-SA" smtClean="0">
                <a:latin typeface="Arial" pitchFamily="34" charset="0"/>
                <a:cs typeface="Arial" pitchFamily="34" charset="0"/>
              </a:rPr>
              <a:t>ر</a:t>
            </a:r>
            <a:r>
              <a:rPr lang="ar-SY" altLang="ar-SA" smtClean="0">
                <a:latin typeface="Arial" pitchFamily="34" charset="0"/>
                <a:cs typeface="Arial" pitchFamily="34" charset="0"/>
              </a:rPr>
              <a:t>ا</a:t>
            </a:r>
            <a:r>
              <a:rPr lang="ar-SA" altLang="ar-SA" smtClean="0">
                <a:latin typeface="Arial" pitchFamily="34" charset="0"/>
                <a:cs typeface="Arial" pitchFamily="34" charset="0"/>
              </a:rPr>
              <a:t>قات</a:t>
            </a:r>
            <a:r>
              <a:rPr lang="ar-SY" altLang="ar-SA" smtClean="0">
                <a:latin typeface="Arial" pitchFamily="34" charset="0"/>
                <a:cs typeface="Arial" pitchFamily="34" charset="0"/>
              </a:rPr>
              <a:t> </a:t>
            </a:r>
            <a:r>
              <a:rPr lang="ar-SA" altLang="ar-SA" smtClean="0">
                <a:latin typeface="Arial" pitchFamily="34" charset="0"/>
                <a:cs typeface="Arial" pitchFamily="34" charset="0"/>
              </a:rPr>
              <a:t>المكتشفة في الأنظمة الحاسوبية.</a:t>
            </a:r>
            <a:endParaRPr lang="ar-SY" altLang="ar-SA" smtClean="0">
              <a:latin typeface="Arial" pitchFamily="34" charset="0"/>
              <a:cs typeface="Arial" pitchFamily="34" charset="0"/>
            </a:endParaRP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5CCCEA3-7726-4D75-8060-A431B65BCFEA}" type="slidenum">
              <a:rPr lang="en-US" altLang="ar-SA" smtClean="0">
                <a:latin typeface="Arial" pitchFamily="34" charset="0"/>
              </a:rPr>
              <a:pPr eaLnBrk="1" hangingPunct="1"/>
              <a:t>26</a:t>
            </a:fld>
            <a:endParaRPr lang="en-US" altLang="ar-SA" smtClean="0">
              <a:latin typeface="Arial" pitchFamily="34" charset="0"/>
            </a:endParaRP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A" altLang="ar-SA" smtClean="0">
                <a:latin typeface="Arial" pitchFamily="34" charset="0"/>
                <a:cs typeface="Arial" pitchFamily="34" charset="0"/>
              </a:rPr>
              <a:t>يهدف </a:t>
            </a:r>
            <a:r>
              <a:rPr lang="ar-SA" altLang="ar-SA" b="1" smtClean="0">
                <a:latin typeface="Arial" pitchFamily="34" charset="0"/>
                <a:cs typeface="Arial" pitchFamily="34" charset="0"/>
              </a:rPr>
              <a:t>الأمن الفيزيائي</a:t>
            </a:r>
            <a:r>
              <a:rPr lang="ar-SA" altLang="ar-SA" smtClean="0">
                <a:latin typeface="Arial" pitchFamily="34" charset="0"/>
                <a:cs typeface="Arial" pitchFamily="34" charset="0"/>
              </a:rPr>
              <a:t> إلى الوقاية من ال</a:t>
            </a:r>
            <a:r>
              <a:rPr lang="ar-SY" altLang="ar-SA" smtClean="0">
                <a:latin typeface="Arial" pitchFamily="34" charset="0"/>
                <a:cs typeface="Arial" pitchFamily="34" charset="0"/>
              </a:rPr>
              <a:t>ت</a:t>
            </a:r>
            <a:r>
              <a:rPr lang="ar-SA" altLang="ar-SA" smtClean="0">
                <a:latin typeface="Arial" pitchFamily="34" charset="0"/>
                <a:cs typeface="Arial" pitchFamily="34" charset="0"/>
              </a:rPr>
              <a:t>هد</a:t>
            </a:r>
            <a:r>
              <a:rPr lang="ar-SY" altLang="ar-SA" smtClean="0">
                <a:latin typeface="Arial" pitchFamily="34" charset="0"/>
                <a:cs typeface="Arial" pitchFamily="34" charset="0"/>
              </a:rPr>
              <a:t>ي</a:t>
            </a:r>
            <a:r>
              <a:rPr lang="ar-SA" altLang="ar-SA" smtClean="0">
                <a:latin typeface="Arial" pitchFamily="34" charset="0"/>
                <a:cs typeface="Arial" pitchFamily="34" charset="0"/>
              </a:rPr>
              <a:t>دات </a:t>
            </a:r>
            <a:r>
              <a:rPr lang="ar-SY" altLang="ar-SA" smtClean="0">
                <a:latin typeface="Arial" pitchFamily="34" charset="0"/>
                <a:cs typeface="Arial" pitchFamily="34" charset="0"/>
              </a:rPr>
              <a:t>المادية</a:t>
            </a:r>
            <a:r>
              <a:rPr lang="ar-SA" altLang="ar-SA" smtClean="0">
                <a:latin typeface="Arial" pitchFamily="34" charset="0"/>
                <a:cs typeface="Arial" pitchFamily="34" charset="0"/>
              </a:rPr>
              <a:t> مثل : النار و الدخان، الماء ، الزلازل</a:t>
            </a:r>
            <a:r>
              <a:rPr lang="ar-SY" altLang="ar-SA" smtClean="0">
                <a:latin typeface="Arial" pitchFamily="34" charset="0"/>
                <a:cs typeface="Arial" pitchFamily="34" charset="0"/>
              </a:rPr>
              <a:t> </a:t>
            </a:r>
            <a:r>
              <a:rPr lang="ar-SA" altLang="ar-SA" smtClean="0">
                <a:latin typeface="Arial" pitchFamily="34" charset="0"/>
                <a:cs typeface="Arial" pitchFamily="34" charset="0"/>
              </a:rPr>
              <a:t>والبراكين، العواصف ، التخريب أو التدمير المتعمد ، الانفجارات ، انهيار المبنى ، المواد السامة ،</a:t>
            </a:r>
            <a:r>
              <a:rPr lang="ar-SY" altLang="ar-SA" smtClean="0">
                <a:latin typeface="Arial" pitchFamily="34" charset="0"/>
                <a:cs typeface="Arial" pitchFamily="34" charset="0"/>
              </a:rPr>
              <a:t> </a:t>
            </a:r>
            <a:r>
              <a:rPr lang="ar-SA" altLang="ar-SA" smtClean="0">
                <a:latin typeface="Arial" pitchFamily="34" charset="0"/>
                <a:cs typeface="Arial" pitchFamily="34" charset="0"/>
              </a:rPr>
              <a:t>تعطل المعدات ، نقص الم</a:t>
            </a:r>
            <a:r>
              <a:rPr lang="ar-SY" altLang="ar-SA" smtClean="0">
                <a:latin typeface="Arial" pitchFamily="34" charset="0"/>
                <a:cs typeface="Arial" pitchFamily="34" charset="0"/>
              </a:rPr>
              <a:t>ختصين</a:t>
            </a:r>
            <a:r>
              <a:rPr lang="ar-SA" altLang="ar-SA" smtClean="0">
                <a:latin typeface="Arial" pitchFamily="34" charset="0"/>
                <a:cs typeface="Arial" pitchFamily="34" charset="0"/>
              </a:rPr>
              <a:t>. فمهما حاولت تحقيق الأمن لنظامك لن تصل إليه دون أن</a:t>
            </a:r>
            <a:r>
              <a:rPr lang="ar-SY" altLang="ar-SA" smtClean="0">
                <a:latin typeface="Arial" pitchFamily="34" charset="0"/>
                <a:cs typeface="Arial" pitchFamily="34" charset="0"/>
              </a:rPr>
              <a:t> </a:t>
            </a:r>
            <a:r>
              <a:rPr lang="ar-SA" altLang="ar-SA" smtClean="0">
                <a:latin typeface="Arial" pitchFamily="34" charset="0"/>
                <a:cs typeface="Arial" pitchFamily="34" charset="0"/>
              </a:rPr>
              <a:t>تراعي موضوع الأمن </a:t>
            </a:r>
            <a:r>
              <a:rPr lang="ar-SY" altLang="ar-SA" smtClean="0">
                <a:latin typeface="Arial" pitchFamily="34" charset="0"/>
                <a:cs typeface="Arial" pitchFamily="34" charset="0"/>
              </a:rPr>
              <a:t>المادي</a:t>
            </a:r>
            <a:r>
              <a:rPr lang="ar-SA" altLang="ar-SA" smtClean="0">
                <a:latin typeface="Arial" pitchFamily="34" charset="0"/>
                <a:cs typeface="Arial" pitchFamily="34" charset="0"/>
              </a:rPr>
              <a:t> الذي يمكنك من حماية نظامك من الأخطار السابقة.</a:t>
            </a:r>
            <a:endParaRPr lang="ar-SY" altLang="ar-SA" smtClean="0">
              <a:latin typeface="Arial" pitchFamily="34" charset="0"/>
              <a:cs typeface="Arial" pitchFamily="34" charset="0"/>
            </a:endParaRPr>
          </a:p>
          <a:p>
            <a:pPr eaLnBrk="1" hangingPunct="1"/>
            <a:endParaRPr lang="ar-SY" altLang="ar-SA" smtClean="0">
              <a:latin typeface="Arial" pitchFamily="34" charset="0"/>
              <a:cs typeface="Arial" pitchFamily="34" charset="0"/>
            </a:endParaRPr>
          </a:p>
          <a:p>
            <a:pPr eaLnBrk="1" hangingPunct="1"/>
            <a:r>
              <a:rPr lang="ar-SA" altLang="ar-SA" smtClean="0">
                <a:latin typeface="Arial" pitchFamily="34" charset="0"/>
                <a:cs typeface="Arial" pitchFamily="34" charset="0"/>
              </a:rPr>
              <a:t>يوجد العديد من العناصر في بناء الأمن ال</a:t>
            </a:r>
            <a:r>
              <a:rPr lang="ar-SY" altLang="ar-SA" smtClean="0">
                <a:latin typeface="Arial" pitchFamily="34" charset="0"/>
                <a:cs typeface="Arial" pitchFamily="34" charset="0"/>
              </a:rPr>
              <a:t>مادي</a:t>
            </a:r>
            <a:r>
              <a:rPr lang="ar-SA" altLang="ar-SA" smtClean="0">
                <a:latin typeface="Arial" pitchFamily="34" charset="0"/>
                <a:cs typeface="Arial" pitchFamily="34" charset="0"/>
              </a:rPr>
              <a:t>. أحد أهم هذه العناصر هو</a:t>
            </a:r>
            <a:r>
              <a:rPr lang="ar-SY" altLang="ar-SA" smtClean="0">
                <a:latin typeface="Arial" pitchFamily="34" charset="0"/>
                <a:cs typeface="Arial" pitchFamily="34" charset="0"/>
              </a:rPr>
              <a:t> </a:t>
            </a:r>
            <a:r>
              <a:rPr lang="ar-SA" altLang="ar-SA" smtClean="0">
                <a:latin typeface="Arial" pitchFamily="34" charset="0"/>
                <a:cs typeface="Arial" pitchFamily="34" charset="0"/>
              </a:rPr>
              <a:t>اختيار وتصميم الموقع الذي سيحوي البنية التحتية لتكنولوجيا المعلومات وللتطبيقات في</a:t>
            </a:r>
            <a:r>
              <a:rPr lang="ar-SY" altLang="ar-SA" smtClean="0">
                <a:latin typeface="Arial" pitchFamily="34" charset="0"/>
                <a:cs typeface="Arial" pitchFamily="34" charset="0"/>
              </a:rPr>
              <a:t> </a:t>
            </a:r>
            <a:r>
              <a:rPr lang="ar-SA" altLang="ar-SA" smtClean="0">
                <a:latin typeface="Arial" pitchFamily="34" charset="0"/>
                <a:cs typeface="Arial" pitchFamily="34" charset="0"/>
              </a:rPr>
              <a:t>مؤسستك.</a:t>
            </a:r>
            <a:endParaRPr lang="ar-SY" altLang="ar-SA" smtClean="0">
              <a:latin typeface="Arial" pitchFamily="34" charset="0"/>
              <a:cs typeface="Arial" pitchFamily="34" charset="0"/>
            </a:endParaRPr>
          </a:p>
          <a:p>
            <a:pPr eaLnBrk="1" hangingPunct="1"/>
            <a:endParaRPr lang="en-US" altLang="ar-SA" smtClean="0">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49C7409-078D-4D40-A44F-50C8D0AA63B6}" type="slidenum">
              <a:rPr lang="en-US" altLang="ar-SA" smtClean="0">
                <a:latin typeface="Arial" pitchFamily="34" charset="0"/>
              </a:rPr>
              <a:pPr eaLnBrk="1" hangingPunct="1"/>
              <a:t>27</a:t>
            </a:fld>
            <a:endParaRPr lang="en-US" altLang="ar-SA" smtClean="0">
              <a:latin typeface="Arial" pitchFamily="34" charset="0"/>
            </a:endParaRP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A" altLang="ar-SA" smtClean="0">
                <a:latin typeface="Arial" pitchFamily="34" charset="0"/>
                <a:cs typeface="Arial" pitchFamily="34" charset="0"/>
              </a:rPr>
              <a:t>يمكن أن نقسم متحكمات الأمن المستخدمة لإدارة الأمن ال</a:t>
            </a:r>
            <a:r>
              <a:rPr lang="ar-SY" altLang="ar-SA" smtClean="0">
                <a:latin typeface="Arial" pitchFamily="34" charset="0"/>
                <a:cs typeface="Arial" pitchFamily="34" charset="0"/>
              </a:rPr>
              <a:t>مادي </a:t>
            </a:r>
            <a:r>
              <a:rPr lang="ar-SA" altLang="ar-SA" smtClean="0">
                <a:latin typeface="Arial" pitchFamily="34" charset="0"/>
                <a:cs typeface="Arial" pitchFamily="34" charset="0"/>
              </a:rPr>
              <a:t>إلى ثلاث مجموعات أساسية:</a:t>
            </a:r>
          </a:p>
          <a:p>
            <a:pPr eaLnBrk="1" hangingPunct="1"/>
            <a:r>
              <a:rPr lang="ar-SA" altLang="ar-SA" b="1" smtClean="0">
                <a:latin typeface="Arial" pitchFamily="34" charset="0"/>
                <a:cs typeface="Arial" pitchFamily="34" charset="0"/>
              </a:rPr>
              <a:t>1. متحكمات الأمن ال</a:t>
            </a:r>
            <a:r>
              <a:rPr lang="ar-SY" altLang="ar-SA" b="1" smtClean="0">
                <a:latin typeface="Arial" pitchFamily="34" charset="0"/>
                <a:cs typeface="Arial" pitchFamily="34" charset="0"/>
              </a:rPr>
              <a:t>مادي </a:t>
            </a:r>
            <a:r>
              <a:rPr lang="ar-SA" altLang="ar-SA" b="1" smtClean="0">
                <a:latin typeface="Arial" pitchFamily="34" charset="0"/>
                <a:cs typeface="Arial" pitchFamily="34" charset="0"/>
              </a:rPr>
              <a:t>الإدارية : </a:t>
            </a:r>
            <a:r>
              <a:rPr lang="ar-SA" altLang="ar-SA" smtClean="0">
                <a:latin typeface="Arial" pitchFamily="34" charset="0"/>
                <a:cs typeface="Arial" pitchFamily="34" charset="0"/>
              </a:rPr>
              <a:t>تتضمن بناء و اختيار موقع، إدارة الموقع </a:t>
            </a:r>
            <a:r>
              <a:rPr lang="ar-SY" altLang="ar-SA" smtClean="0">
                <a:latin typeface="Arial" pitchFamily="34" charset="0"/>
                <a:cs typeface="Arial" pitchFamily="34" charset="0"/>
              </a:rPr>
              <a:t>و</a:t>
            </a:r>
            <a:r>
              <a:rPr lang="ar-SA" altLang="ar-SA" smtClean="0">
                <a:latin typeface="Arial" pitchFamily="34" charset="0"/>
                <a:cs typeface="Arial" pitchFamily="34" charset="0"/>
              </a:rPr>
              <a:t>التحكم</a:t>
            </a:r>
            <a:r>
              <a:rPr lang="ar-SY" altLang="ar-SA" smtClean="0">
                <a:latin typeface="Arial" pitchFamily="34" charset="0"/>
                <a:cs typeface="Arial" pitchFamily="34" charset="0"/>
              </a:rPr>
              <a:t> </a:t>
            </a:r>
            <a:r>
              <a:rPr lang="ar-SA" altLang="ar-SA" smtClean="0">
                <a:latin typeface="Arial" pitchFamily="34" charset="0"/>
                <a:cs typeface="Arial" pitchFamily="34" charset="0"/>
              </a:rPr>
              <a:t>بالمستخدمين، التدريب والإطلاع، الاستجابة في حالات الطوارئ.</a:t>
            </a:r>
          </a:p>
          <a:p>
            <a:pPr eaLnBrk="1" hangingPunct="1"/>
            <a:r>
              <a:rPr lang="ar-SA" altLang="ar-SA" b="1" smtClean="0">
                <a:latin typeface="Arial" pitchFamily="34" charset="0"/>
                <a:cs typeface="Arial" pitchFamily="34" charset="0"/>
              </a:rPr>
              <a:t>2. متحكمات الأمن ال</a:t>
            </a:r>
            <a:r>
              <a:rPr lang="ar-SY" altLang="ar-SA" b="1" smtClean="0">
                <a:latin typeface="Arial" pitchFamily="34" charset="0"/>
                <a:cs typeface="Arial" pitchFamily="34" charset="0"/>
              </a:rPr>
              <a:t>مادي </a:t>
            </a:r>
            <a:r>
              <a:rPr lang="ar-SA" altLang="ar-SA" b="1" smtClean="0">
                <a:latin typeface="Arial" pitchFamily="34" charset="0"/>
                <a:cs typeface="Arial" pitchFamily="34" charset="0"/>
              </a:rPr>
              <a:t>التقنية: </a:t>
            </a:r>
            <a:r>
              <a:rPr lang="ar-SA" altLang="ar-SA" smtClean="0">
                <a:latin typeface="Arial" pitchFamily="34" charset="0"/>
                <a:cs typeface="Arial" pitchFamily="34" charset="0"/>
              </a:rPr>
              <a:t>وتتضمن متحكمات الدخول، كاشفات المقتحمين،</a:t>
            </a:r>
            <a:r>
              <a:rPr lang="ar-SY" altLang="ar-SA" smtClean="0">
                <a:latin typeface="Arial" pitchFamily="34" charset="0"/>
                <a:cs typeface="Arial" pitchFamily="34" charset="0"/>
              </a:rPr>
              <a:t> </a:t>
            </a:r>
            <a:r>
              <a:rPr lang="ar-SA" altLang="ar-SA" smtClean="0">
                <a:latin typeface="Arial" pitchFamily="34" charset="0"/>
                <a:cs typeface="Arial" pitchFamily="34" charset="0"/>
              </a:rPr>
              <a:t>الإنذارات، المراقبة التلفزيونية</a:t>
            </a:r>
            <a:r>
              <a:rPr lang="ar-SY" altLang="ar-SA" smtClean="0">
                <a:latin typeface="Arial" pitchFamily="34" charset="0"/>
                <a:cs typeface="Arial" pitchFamily="34" charset="0"/>
              </a:rPr>
              <a:t>، </a:t>
            </a:r>
            <a:r>
              <a:rPr lang="ar-SA" altLang="ar-SA" smtClean="0">
                <a:latin typeface="Arial" pitchFamily="34" charset="0"/>
                <a:cs typeface="Arial" pitchFamily="34" charset="0"/>
              </a:rPr>
              <a:t>التدفئة،</a:t>
            </a:r>
            <a:r>
              <a:rPr lang="ar-SY" altLang="ar-SA" smtClean="0">
                <a:latin typeface="Arial" pitchFamily="34" charset="0"/>
                <a:cs typeface="Arial" pitchFamily="34" charset="0"/>
              </a:rPr>
              <a:t> </a:t>
            </a:r>
            <a:r>
              <a:rPr lang="ar-SA" altLang="ar-SA" smtClean="0">
                <a:latin typeface="Arial" pitchFamily="34" charset="0"/>
                <a:cs typeface="Arial" pitchFamily="34" charset="0"/>
              </a:rPr>
              <a:t>تكييف الهواء</a:t>
            </a:r>
            <a:r>
              <a:rPr lang="ar-SY" altLang="ar-SA" smtClean="0">
                <a:latin typeface="Arial" pitchFamily="34" charset="0"/>
                <a:cs typeface="Arial" pitchFamily="34" charset="0"/>
              </a:rPr>
              <a:t>، </a:t>
            </a:r>
            <a:r>
              <a:rPr lang="ar-SA" altLang="ar-SA" smtClean="0">
                <a:latin typeface="Arial" pitchFamily="34" charset="0"/>
                <a:cs typeface="Arial" pitchFamily="34" charset="0"/>
              </a:rPr>
              <a:t>مزودات الطاقة ، كاشفات</a:t>
            </a:r>
            <a:r>
              <a:rPr lang="ar-SY" altLang="ar-SA" smtClean="0">
                <a:latin typeface="Arial" pitchFamily="34" charset="0"/>
                <a:cs typeface="Arial" pitchFamily="34" charset="0"/>
              </a:rPr>
              <a:t> </a:t>
            </a:r>
            <a:r>
              <a:rPr lang="ar-SA" altLang="ar-SA" smtClean="0">
                <a:latin typeface="Arial" pitchFamily="34" charset="0"/>
                <a:cs typeface="Arial" pitchFamily="34" charset="0"/>
              </a:rPr>
              <a:t>الحريق ومخمداتها.</a:t>
            </a:r>
            <a:endParaRPr lang="ar-SY" altLang="ar-SA" smtClean="0">
              <a:latin typeface="Arial" pitchFamily="34" charset="0"/>
              <a:cs typeface="Arial" pitchFamily="34" charset="0"/>
            </a:endParaRPr>
          </a:p>
          <a:p>
            <a:pPr eaLnBrk="1" hangingPunct="1"/>
            <a:r>
              <a:rPr lang="ar-SY" altLang="ar-SA" b="1" smtClean="0">
                <a:latin typeface="Arial" pitchFamily="34" charset="0"/>
                <a:cs typeface="Arial" pitchFamily="34" charset="0"/>
              </a:rPr>
              <a:t>3. </a:t>
            </a:r>
            <a:r>
              <a:rPr lang="ar-SA" altLang="ar-SA" b="1" smtClean="0">
                <a:latin typeface="Arial" pitchFamily="34" charset="0"/>
                <a:cs typeface="Arial" pitchFamily="34" charset="0"/>
              </a:rPr>
              <a:t>متحكمات الأمن ال</a:t>
            </a:r>
            <a:r>
              <a:rPr lang="ar-SY" altLang="ar-SA" b="1" smtClean="0">
                <a:latin typeface="Arial" pitchFamily="34" charset="0"/>
                <a:cs typeface="Arial" pitchFamily="34" charset="0"/>
              </a:rPr>
              <a:t>مادي المادية</a:t>
            </a:r>
            <a:r>
              <a:rPr lang="ar-SA" altLang="ar-SA" b="1" smtClean="0">
                <a:latin typeface="Arial" pitchFamily="34" charset="0"/>
                <a:cs typeface="Arial" pitchFamily="34" charset="0"/>
              </a:rPr>
              <a:t>: </a:t>
            </a:r>
            <a:r>
              <a:rPr lang="ar-SA" altLang="ar-SA" smtClean="0">
                <a:latin typeface="Arial" pitchFamily="34" charset="0"/>
                <a:cs typeface="Arial" pitchFamily="34" charset="0"/>
              </a:rPr>
              <a:t>الأسيجة ، الإضاءة، الأقفال ، مواد البناء ، الأفخاخ ،</a:t>
            </a:r>
            <a:r>
              <a:rPr lang="ar-SY" altLang="ar-SA" smtClean="0">
                <a:latin typeface="Arial" pitchFamily="34" charset="0"/>
                <a:cs typeface="Arial" pitchFamily="34" charset="0"/>
              </a:rPr>
              <a:t> </a:t>
            </a:r>
            <a:r>
              <a:rPr lang="ar-SA" altLang="ar-SA" smtClean="0">
                <a:latin typeface="Arial" pitchFamily="34" charset="0"/>
                <a:cs typeface="Arial" pitchFamily="34" charset="0"/>
              </a:rPr>
              <a:t>الكلاب، الحراس الأمنيين.</a:t>
            </a:r>
            <a:endParaRPr lang="en-US" altLang="ar-SA" smtClean="0">
              <a:latin typeface="Arial" pitchFamily="34" charset="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E429C933-0A1E-42E5-BE4E-11D813CDDD18}" type="slidenum">
              <a:rPr lang="en-US" altLang="ar-SA" smtClean="0">
                <a:latin typeface="Arial" pitchFamily="34" charset="0"/>
              </a:rPr>
              <a:pPr eaLnBrk="1" hangingPunct="1"/>
              <a:t>28</a:t>
            </a:fld>
            <a:endParaRPr lang="en-US" altLang="ar-SA" smtClean="0">
              <a:latin typeface="Arial" pitchFamily="34" charset="0"/>
            </a:endParaRPr>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ar-SY" altLang="ko-KR" b="1" smtClean="0">
                <a:latin typeface="Arial" pitchFamily="34" charset="0"/>
                <a:cs typeface="Arial" pitchFamily="34" charset="0"/>
              </a:rPr>
              <a:t>التعمية </a:t>
            </a:r>
            <a:r>
              <a:rPr lang="en-US" altLang="ko-KR" b="1" smtClean="0">
                <a:latin typeface="Arial" pitchFamily="34" charset="0"/>
                <a:ea typeface="Gulim" pitchFamily="34" charset="-127"/>
                <a:cs typeface="Arial" pitchFamily="34" charset="0"/>
              </a:rPr>
              <a:t>(Cryptography)</a:t>
            </a:r>
            <a:r>
              <a:rPr lang="en-US" altLang="ko-KR" smtClean="0">
                <a:latin typeface="Arial" pitchFamily="34" charset="0"/>
                <a:ea typeface="Gulim" pitchFamily="34" charset="-127"/>
                <a:cs typeface="Arial" pitchFamily="34" charset="0"/>
              </a:rPr>
              <a:t> </a:t>
            </a:r>
            <a:r>
              <a:rPr lang="ar-SY" altLang="ko-KR" smtClean="0">
                <a:latin typeface="Arial" pitchFamily="34" charset="0"/>
                <a:cs typeface="Arial" pitchFamily="34" charset="0"/>
              </a:rPr>
              <a:t>: علم استخدام الرياضيات لتحقيق أهداف أمنية مثل السرية والوثوقية. تساعد التعمية على تخزين المعطيات ونقلها عبر شبكة غير آمنة مثل الانترنت بطريقة تكون فيها غير قابلة للقراءة إلا من قبل الشخص المعني باستلامها.</a:t>
            </a:r>
          </a:p>
          <a:p>
            <a:pPr eaLnBrk="1" hangingPunct="1">
              <a:buFontTx/>
              <a:buChar char="•"/>
            </a:pPr>
            <a:endParaRPr lang="ar-SY" altLang="ko-KR" smtClean="0">
              <a:latin typeface="Arial" pitchFamily="34" charset="0"/>
              <a:cs typeface="Arial" pitchFamily="34" charset="0"/>
            </a:endParaRPr>
          </a:p>
          <a:p>
            <a:pPr eaLnBrk="1" hangingPunct="1"/>
            <a:r>
              <a:rPr lang="ar-SY" altLang="ko-KR" smtClean="0">
                <a:solidFill>
                  <a:schemeClr val="hlink"/>
                </a:solidFill>
                <a:latin typeface="Tahoma" pitchFamily="34" charset="0"/>
                <a:cs typeface="Tahoma" pitchFamily="34" charset="0"/>
              </a:rPr>
              <a:t>آليات التعمية:</a:t>
            </a:r>
          </a:p>
          <a:p>
            <a:pPr lvl="1" eaLnBrk="1" hangingPunct="1"/>
            <a:r>
              <a:rPr lang="ar-SY" altLang="ko-KR" smtClean="0">
                <a:solidFill>
                  <a:schemeClr val="hlink"/>
                </a:solidFill>
                <a:latin typeface="Tahoma" pitchFamily="34" charset="0"/>
                <a:cs typeface="Tahoma" pitchFamily="34" charset="0"/>
              </a:rPr>
              <a:t>التشفير: يؤمن السرية والتكاملية ووثوقية كيان ووثوقية رسالة.</a:t>
            </a:r>
          </a:p>
          <a:p>
            <a:pPr lvl="1" eaLnBrk="1" hangingPunct="1"/>
            <a:r>
              <a:rPr lang="en-GB" altLang="ko-KR" smtClean="0">
                <a:solidFill>
                  <a:schemeClr val="hlink"/>
                </a:solidFill>
                <a:latin typeface="Tahoma" pitchFamily="34" charset="0"/>
                <a:ea typeface="Gulim" pitchFamily="34" charset="-127"/>
                <a:cs typeface="Arial" pitchFamily="34" charset="0"/>
              </a:rPr>
              <a:t>MAC</a:t>
            </a:r>
            <a:r>
              <a:rPr lang="ar-SY" altLang="ko-KR" smtClean="0">
                <a:solidFill>
                  <a:schemeClr val="hlink"/>
                </a:solidFill>
                <a:latin typeface="Tahoma" pitchFamily="34" charset="0"/>
                <a:ea typeface="Gulim" pitchFamily="34" charset="-127"/>
                <a:cs typeface="Arial" pitchFamily="34" charset="0"/>
              </a:rPr>
              <a:t> أو كود وثوقية رسالة أي </a:t>
            </a:r>
            <a:r>
              <a:rPr lang="en-US" altLang="ko-KR" smtClean="0">
                <a:solidFill>
                  <a:schemeClr val="hlink"/>
                </a:solidFill>
                <a:latin typeface="Tahoma" pitchFamily="34" charset="0"/>
                <a:ea typeface="Gulim" pitchFamily="34" charset="-127"/>
                <a:cs typeface="Arial" pitchFamily="34" charset="0"/>
              </a:rPr>
              <a:t>Message Authentication Code</a:t>
            </a:r>
            <a:r>
              <a:rPr lang="ar-SY" altLang="ko-KR" smtClean="0">
                <a:solidFill>
                  <a:schemeClr val="hlink"/>
                </a:solidFill>
                <a:latin typeface="Tahoma" pitchFamily="34" charset="0"/>
                <a:cs typeface="Tahoma" pitchFamily="34" charset="0"/>
              </a:rPr>
              <a:t>: يستخدم في التكاملية ووثوقية رسالة ووثوقية كيان.</a:t>
            </a:r>
          </a:p>
          <a:p>
            <a:pPr lvl="1" eaLnBrk="1" hangingPunct="1"/>
            <a:r>
              <a:rPr lang="ar-SY" altLang="ko-KR" smtClean="0">
                <a:solidFill>
                  <a:schemeClr val="hlink"/>
                </a:solidFill>
                <a:latin typeface="Tahoma" pitchFamily="34" charset="0"/>
                <a:cs typeface="Tahoma" pitchFamily="34" charset="0"/>
              </a:rPr>
              <a:t>التوقيع الرقمي </a:t>
            </a:r>
            <a:r>
              <a:rPr lang="en-US" altLang="ko-KR" smtClean="0">
                <a:solidFill>
                  <a:schemeClr val="hlink"/>
                </a:solidFill>
                <a:latin typeface="Tahoma" pitchFamily="34" charset="0"/>
                <a:cs typeface="Arial" pitchFamily="34" charset="0"/>
              </a:rPr>
              <a:t>(digital signature)</a:t>
            </a:r>
            <a:r>
              <a:rPr lang="ar-SY" altLang="ko-KR" smtClean="0">
                <a:solidFill>
                  <a:schemeClr val="hlink"/>
                </a:solidFill>
                <a:latin typeface="Tahoma" pitchFamily="34" charset="0"/>
                <a:cs typeface="Tahoma" pitchFamily="34" charset="0"/>
              </a:rPr>
              <a:t>: يؤمن الوثوقية (رسالة وكيان) والتكاملية وعدم النكران.</a:t>
            </a:r>
          </a:p>
          <a:p>
            <a:pPr lvl="1" eaLnBrk="1" hangingPunct="1"/>
            <a:r>
              <a:rPr lang="ar-SY" altLang="ko-KR" smtClean="0">
                <a:solidFill>
                  <a:schemeClr val="hlink"/>
                </a:solidFill>
                <a:latin typeface="Tahoma" pitchFamily="34" charset="0"/>
                <a:cs typeface="Tahoma" pitchFamily="34" charset="0"/>
              </a:rPr>
              <a:t>نظراً لأهمية التعمية وتطبيقاتها الواسعة في حياتنا اليومية سنخصص الجلسة الثانية لدراسة تقنيات التعمية كآلية أمنية. </a:t>
            </a:r>
            <a:endParaRPr lang="ar-SY" altLang="ko-KR" smtClean="0">
              <a:latin typeface="Arial" pitchFamily="34" charset="0"/>
              <a:cs typeface="Arial" pitchFamily="34" charset="0"/>
            </a:endParaRPr>
          </a:p>
          <a:p>
            <a:pPr eaLnBrk="1" hangingPunct="1"/>
            <a:endParaRPr lang="ar-SY" altLang="ko-KR" smtClean="0">
              <a:latin typeface="Arial" pitchFamily="34" charset="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09FEE2AE-08A8-489A-838E-1F41FA166C52}" type="slidenum">
              <a:rPr lang="en-US" altLang="ar-SA" smtClean="0">
                <a:latin typeface="Arial" pitchFamily="34" charset="0"/>
              </a:rPr>
              <a:pPr eaLnBrk="1" hangingPunct="1"/>
              <a:t>29</a:t>
            </a:fld>
            <a:endParaRPr lang="en-US" altLang="ar-SA" smtClean="0">
              <a:latin typeface="Arial" pitchFamily="34" charset="0"/>
            </a:endParaRP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solidFill>
                  <a:schemeClr val="hlink"/>
                </a:solidFill>
                <a:latin typeface="Tahoma" pitchFamily="34" charset="0"/>
                <a:cs typeface="Tahoma" pitchFamily="34" charset="0"/>
              </a:rPr>
              <a:t>بفرض لدينا ملف هام مخزن على القرص الصلب للحاسب، العمليات التي يمكن أن تنفذ على الملف هي: قراءة وكتابة. إن لم يكن الحاسب محمي بكلمة مرور عندئذ يمكن لأي شخص أن ينفذ إلى الملف بهدف الإطلاع على الملف (أي للقراءة) أو التعديل عليه. ما نريده هو تنظيم النفاذ إلى الملف. تقنيات التحكم بالنفاذ تستطيع الإجابة على متطلباتنا.</a:t>
            </a:r>
          </a:p>
          <a:p>
            <a:pPr eaLnBrk="1" hangingPunct="1"/>
            <a:r>
              <a:rPr lang="ar-SY" altLang="ar-SA" smtClean="0">
                <a:solidFill>
                  <a:schemeClr val="hlink"/>
                </a:solidFill>
                <a:latin typeface="Tahoma" pitchFamily="34" charset="0"/>
                <a:cs typeface="Tahoma" pitchFamily="34" charset="0"/>
              </a:rPr>
              <a:t>التحكم بالنفاذ </a:t>
            </a:r>
            <a:r>
              <a:rPr lang="en-US" altLang="ar-SA" smtClean="0">
                <a:solidFill>
                  <a:schemeClr val="hlink"/>
                </a:solidFill>
                <a:latin typeface="Tahoma" pitchFamily="34" charset="0"/>
                <a:cs typeface="Tahoma" pitchFamily="34" charset="0"/>
              </a:rPr>
              <a:t>(Access Control)</a:t>
            </a:r>
            <a:r>
              <a:rPr lang="ar-SY" altLang="ar-SA" smtClean="0">
                <a:solidFill>
                  <a:schemeClr val="hlink"/>
                </a:solidFill>
                <a:latin typeface="Tahoma" pitchFamily="34" charset="0"/>
                <a:cs typeface="Tahoma" pitchFamily="34" charset="0"/>
              </a:rPr>
              <a:t> هو تنظيم العمليات التي تُنفذ على المعيطات المراد حمايتها.</a:t>
            </a:r>
          </a:p>
          <a:p>
            <a:pPr eaLnBrk="1" hangingPunct="1"/>
            <a:r>
              <a:rPr lang="ar-SY" altLang="ar-SA" smtClean="0">
                <a:solidFill>
                  <a:schemeClr val="hlink"/>
                </a:solidFill>
                <a:latin typeface="Tahoma" pitchFamily="34" charset="0"/>
                <a:cs typeface="Tahoma" pitchFamily="34" charset="0"/>
              </a:rPr>
              <a:t> تهدف نظم التحم بالنفاذ إلى ضبط العمليات التي تنفذ من قبل المواضيع </a:t>
            </a:r>
            <a:r>
              <a:rPr lang="en-US" altLang="ar-SA" smtClean="0">
                <a:solidFill>
                  <a:schemeClr val="hlink"/>
                </a:solidFill>
                <a:latin typeface="Tahoma" pitchFamily="34" charset="0"/>
                <a:cs typeface="Tahoma" pitchFamily="34" charset="0"/>
              </a:rPr>
              <a:t>(Subjects)</a:t>
            </a:r>
            <a:r>
              <a:rPr lang="ar-SY" altLang="ar-SA" smtClean="0">
                <a:solidFill>
                  <a:schemeClr val="hlink"/>
                </a:solidFill>
                <a:latin typeface="Tahoma" pitchFamily="34" charset="0"/>
                <a:cs typeface="Tahoma" pitchFamily="34" charset="0"/>
              </a:rPr>
              <a:t> على الأغراض </a:t>
            </a:r>
            <a:r>
              <a:rPr lang="en-US" altLang="ar-SA" smtClean="0">
                <a:solidFill>
                  <a:schemeClr val="hlink"/>
                </a:solidFill>
                <a:latin typeface="Tahoma" pitchFamily="34" charset="0"/>
                <a:cs typeface="Tahoma" pitchFamily="34" charset="0"/>
              </a:rPr>
              <a:t>(Objects)</a:t>
            </a:r>
            <a:r>
              <a:rPr lang="ar-SY" altLang="ar-SA" smtClean="0">
                <a:solidFill>
                  <a:schemeClr val="hlink"/>
                </a:solidFill>
                <a:latin typeface="Tahoma" pitchFamily="34" charset="0"/>
                <a:cs typeface="Tahoma" pitchFamily="34" charset="0"/>
              </a:rPr>
              <a:t> من أجل منع الأفعال التي يمكن أن تلحق الضرر بالمعطيات (أي الأغراض).</a:t>
            </a:r>
            <a:endParaRPr lang="en-US" altLang="ar-SA" smtClean="0">
              <a:solidFill>
                <a:schemeClr val="hlink"/>
              </a:solidFill>
              <a:latin typeface="Tahoma" pitchFamily="34" charset="0"/>
              <a:cs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F056D97-CFF0-40D9-A148-89B9A8E6616C}" type="slidenum">
              <a:rPr lang="en-US" altLang="ar-SA" smtClean="0">
                <a:latin typeface="Arial" pitchFamily="34" charset="0"/>
              </a:rPr>
              <a:pPr eaLnBrk="1" hangingPunct="1"/>
              <a:t>3</a:t>
            </a:fld>
            <a:endParaRPr lang="en-US" altLang="ar-SA" smtClean="0">
              <a:latin typeface="Arial" pitchFamily="34" charset="0"/>
            </a:endParaRP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itchFamily="2" charset="2"/>
              <a:buNone/>
            </a:pPr>
            <a:r>
              <a:rPr lang="ar-SY" altLang="ar-SA" smtClean="0">
                <a:solidFill>
                  <a:schemeClr val="hlink"/>
                </a:solidFill>
                <a:latin typeface="Tahoma" pitchFamily="34" charset="0"/>
                <a:cs typeface="Tahoma" pitchFamily="34" charset="0"/>
              </a:rPr>
              <a:t>المحتوى </a:t>
            </a:r>
          </a:p>
          <a:p>
            <a:pPr marL="228600" indent="-228600" eaLnBrk="1" hangingPunct="1">
              <a:buFont typeface="Wingdings" pitchFamily="2" charset="2"/>
              <a:buChar char="n"/>
            </a:pPr>
            <a:r>
              <a:rPr lang="ar-SY" altLang="ar-SA" smtClean="0">
                <a:solidFill>
                  <a:schemeClr val="hlink"/>
                </a:solidFill>
                <a:latin typeface="Tahoma" pitchFamily="34" charset="0"/>
                <a:cs typeface="Tahoma" pitchFamily="34" charset="0"/>
              </a:rPr>
              <a:t>سنبدأ هذه الجلسة بالمقدمة التي نوضح فيها الدوافع الرئيسية لحماية الحواسيب</a:t>
            </a:r>
          </a:p>
          <a:p>
            <a:pPr marL="228600" indent="-228600" eaLnBrk="1" hangingPunct="1">
              <a:buFont typeface="Wingdings" pitchFamily="2" charset="2"/>
              <a:buChar char="n"/>
            </a:pPr>
            <a:r>
              <a:rPr lang="ar-SY" altLang="ar-SA" smtClean="0">
                <a:solidFill>
                  <a:schemeClr val="hlink"/>
                </a:solidFill>
                <a:latin typeface="Tahoma" pitchFamily="34" charset="0"/>
                <a:cs typeface="Tahoma" pitchFamily="34" charset="0"/>
              </a:rPr>
              <a:t>ثم نتابع هذه الجلسة مع تعريف الأمن بشكل عام وأمن الحواسيب بشكل خاص، إضافةً إلى بعض التعاريف المرتبطة بأمن الحواسيب، مثل:  الهشاشة</a:t>
            </a:r>
            <a:r>
              <a:rPr lang="en-US" altLang="ar-SA" smtClean="0">
                <a:solidFill>
                  <a:schemeClr val="hlink"/>
                </a:solidFill>
                <a:latin typeface="Tahoma" pitchFamily="34" charset="0"/>
                <a:cs typeface="Tahoma" pitchFamily="34" charset="0"/>
              </a:rPr>
              <a:t>(Vulnerabilities)</a:t>
            </a:r>
            <a:r>
              <a:rPr lang="en-GB" altLang="ar-SA" smtClean="0">
                <a:solidFill>
                  <a:schemeClr val="hlink"/>
                </a:solidFill>
                <a:latin typeface="Tahoma" pitchFamily="34" charset="0"/>
                <a:cs typeface="Tahoma" pitchFamily="34" charset="0"/>
              </a:rPr>
              <a:t> </a:t>
            </a:r>
            <a:r>
              <a:rPr lang="ar-SY" altLang="ar-SA" smtClean="0">
                <a:solidFill>
                  <a:schemeClr val="hlink"/>
                </a:solidFill>
                <a:latin typeface="Tahoma" pitchFamily="34" charset="0"/>
                <a:cs typeface="Tahoma" pitchFamily="34" charset="0"/>
              </a:rPr>
              <a:t> والتهديدات </a:t>
            </a:r>
            <a:r>
              <a:rPr lang="en-US" altLang="ar-SA" smtClean="0">
                <a:solidFill>
                  <a:schemeClr val="hlink"/>
                </a:solidFill>
                <a:latin typeface="Tahoma" pitchFamily="34" charset="0"/>
                <a:cs typeface="Tahoma" pitchFamily="34" charset="0"/>
              </a:rPr>
              <a:t>(threats)</a:t>
            </a:r>
            <a:r>
              <a:rPr lang="ar-SY" altLang="ar-SA" smtClean="0">
                <a:solidFill>
                  <a:schemeClr val="hlink"/>
                </a:solidFill>
                <a:latin typeface="Tahoma" pitchFamily="34" charset="0"/>
                <a:cs typeface="Tahoma" pitchFamily="34" charset="0"/>
              </a:rPr>
              <a:t> التي تتعرض لها الحواسيب.</a:t>
            </a:r>
          </a:p>
          <a:p>
            <a:pPr marL="228600" indent="-228600" eaLnBrk="1" hangingPunct="1">
              <a:buFont typeface="Wingdings" pitchFamily="2" charset="2"/>
              <a:buChar char="n"/>
            </a:pPr>
            <a:r>
              <a:rPr lang="ar-SY" altLang="ar-SA" smtClean="0">
                <a:solidFill>
                  <a:schemeClr val="hlink"/>
                </a:solidFill>
                <a:latin typeface="Tahoma" pitchFamily="34" charset="0"/>
                <a:cs typeface="Tahoma" pitchFamily="34" charset="0"/>
              </a:rPr>
              <a:t>بعد ذلك نشرح الأهداف الرئيسية لأمن الحواسيب والتي تتلخص بالسرية </a:t>
            </a:r>
            <a:r>
              <a:rPr lang="en-GB" altLang="ar-SA" smtClean="0">
                <a:solidFill>
                  <a:schemeClr val="hlink"/>
                </a:solidFill>
                <a:latin typeface="Tahoma" pitchFamily="34" charset="0"/>
                <a:cs typeface="Tahoma" pitchFamily="34" charset="0"/>
              </a:rPr>
              <a:t>(Confidentiality)</a:t>
            </a:r>
            <a:r>
              <a:rPr lang="ar-SY" altLang="ar-SA" smtClean="0">
                <a:solidFill>
                  <a:schemeClr val="hlink"/>
                </a:solidFill>
                <a:latin typeface="Tahoma" pitchFamily="34" charset="0"/>
                <a:cs typeface="Tahoma" pitchFamily="34" charset="0"/>
              </a:rPr>
              <a:t> و التكاملية </a:t>
            </a:r>
            <a:r>
              <a:rPr lang="en-GB" altLang="ar-SA" smtClean="0">
                <a:solidFill>
                  <a:schemeClr val="hlink"/>
                </a:solidFill>
                <a:latin typeface="Tahoma" pitchFamily="34" charset="0"/>
                <a:cs typeface="Tahoma" pitchFamily="34" charset="0"/>
              </a:rPr>
              <a:t>(Integrity)</a:t>
            </a:r>
            <a:r>
              <a:rPr lang="ar-SY" altLang="ar-SA" smtClean="0">
                <a:solidFill>
                  <a:schemeClr val="hlink"/>
                </a:solidFill>
                <a:latin typeface="Tahoma" pitchFamily="34" charset="0"/>
                <a:cs typeface="Tahoma" pitchFamily="34" charset="0"/>
              </a:rPr>
              <a:t> والتوافرية </a:t>
            </a:r>
            <a:r>
              <a:rPr lang="en-GB" altLang="ar-SA" smtClean="0">
                <a:solidFill>
                  <a:schemeClr val="hlink"/>
                </a:solidFill>
                <a:latin typeface="Tahoma" pitchFamily="34" charset="0"/>
                <a:cs typeface="Tahoma" pitchFamily="34" charset="0"/>
              </a:rPr>
              <a:t>(Availability)</a:t>
            </a:r>
            <a:r>
              <a:rPr lang="ar-SY" altLang="ar-SA" smtClean="0">
                <a:solidFill>
                  <a:schemeClr val="hlink"/>
                </a:solidFill>
                <a:latin typeface="Tahoma" pitchFamily="34" charset="0"/>
                <a:cs typeface="Tahoma" pitchFamily="34" charset="0"/>
              </a:rPr>
              <a:t>، إضافةً إلى أهداف أخرى مثل: الوثوقية </a:t>
            </a:r>
            <a:r>
              <a:rPr lang="en-US" altLang="ar-SA" smtClean="0">
                <a:solidFill>
                  <a:schemeClr val="hlink"/>
                </a:solidFill>
                <a:latin typeface="Tahoma" pitchFamily="34" charset="0"/>
                <a:cs typeface="Tahoma" pitchFamily="34" charset="0"/>
              </a:rPr>
              <a:t>(Authentication)</a:t>
            </a:r>
            <a:r>
              <a:rPr lang="ar-SY" altLang="ar-SA" smtClean="0">
                <a:solidFill>
                  <a:schemeClr val="hlink"/>
                </a:solidFill>
                <a:latin typeface="Tahoma" pitchFamily="34" charset="0"/>
                <a:cs typeface="Tahoma" pitchFamily="34" charset="0"/>
              </a:rPr>
              <a:t> وعدم النكران </a:t>
            </a:r>
            <a:r>
              <a:rPr lang="en-US" altLang="ar-SA" smtClean="0">
                <a:solidFill>
                  <a:schemeClr val="hlink"/>
                </a:solidFill>
                <a:latin typeface="Tahoma" pitchFamily="34" charset="0"/>
                <a:cs typeface="Tahoma" pitchFamily="34" charset="0"/>
              </a:rPr>
              <a:t>(Non-repudiation)</a:t>
            </a:r>
            <a:r>
              <a:rPr lang="ar-SY" altLang="ar-SA" smtClean="0">
                <a:solidFill>
                  <a:schemeClr val="hlink"/>
                </a:solidFill>
                <a:latin typeface="Tahoma" pitchFamily="34" charset="0"/>
                <a:cs typeface="Tahoma" pitchFamily="34" charset="0"/>
              </a:rPr>
              <a:t>. هذه الأهدف هي المتطلبات الأمنية أو الاحتياجات الأمنية للحواسيب.</a:t>
            </a:r>
          </a:p>
          <a:p>
            <a:pPr marL="228600" indent="-228600" eaLnBrk="1" hangingPunct="1">
              <a:buFont typeface="Wingdings" pitchFamily="2" charset="2"/>
              <a:buChar char="n"/>
            </a:pPr>
            <a:r>
              <a:rPr lang="ar-SY" altLang="ar-SA" smtClean="0">
                <a:solidFill>
                  <a:schemeClr val="hlink"/>
                </a:solidFill>
                <a:latin typeface="Tahoma" pitchFamily="34" charset="0"/>
                <a:cs typeface="Tahoma" pitchFamily="34" charset="0"/>
              </a:rPr>
              <a:t>رابعاً نوضح الخطوات الواجب اتباعها للوصول إلى هذه الأهداف الأمنية.</a:t>
            </a:r>
          </a:p>
          <a:p>
            <a:pPr marL="228600" indent="-228600" eaLnBrk="1" hangingPunct="1">
              <a:buFont typeface="Wingdings" pitchFamily="2" charset="2"/>
              <a:buChar char="n"/>
            </a:pPr>
            <a:r>
              <a:rPr lang="ar-SY" altLang="ar-SA" smtClean="0">
                <a:solidFill>
                  <a:schemeClr val="hlink"/>
                </a:solidFill>
                <a:latin typeface="Tahoma" pitchFamily="34" charset="0"/>
                <a:cs typeface="Tahoma" pitchFamily="34" charset="0"/>
              </a:rPr>
              <a:t>خامساً نتحدث عن الآليات الأمنية </a:t>
            </a:r>
            <a:r>
              <a:rPr lang="ar-SY" altLang="ar-SA" sz="1400" smtClean="0">
                <a:solidFill>
                  <a:schemeClr val="hlink"/>
                </a:solidFill>
                <a:latin typeface="Tahoma" pitchFamily="34" charset="0"/>
                <a:cs typeface="Tahoma" pitchFamily="34" charset="0"/>
              </a:rPr>
              <a:t>التي تساعد في تحقيق هذه الأهداف والتي تتمثل بنشر ثقافة الأمن بين </a:t>
            </a:r>
            <a:r>
              <a:rPr lang="ar-SA" altLang="ar-SA" smtClean="0">
                <a:solidFill>
                  <a:schemeClr val="hlink"/>
                </a:solidFill>
                <a:latin typeface="Tahoma" pitchFamily="34" charset="0"/>
                <a:cs typeface="Tahoma" pitchFamily="34" charset="0"/>
              </a:rPr>
              <a:t>المستخدم</a:t>
            </a:r>
            <a:r>
              <a:rPr lang="ar-SY" altLang="ar-SA" smtClean="0">
                <a:solidFill>
                  <a:schemeClr val="hlink"/>
                </a:solidFill>
                <a:latin typeface="Tahoma" pitchFamily="34" charset="0"/>
                <a:cs typeface="Tahoma" pitchFamily="34" charset="0"/>
              </a:rPr>
              <a:t>ين والحماية المادية وتقنيات التعمية وطرق التحكم بالنفاذ ونماذج الأمن</a:t>
            </a:r>
            <a:r>
              <a:rPr lang="ar-SA" altLang="ar-SA" smtClean="0">
                <a:solidFill>
                  <a:schemeClr val="hlink"/>
                </a:solidFill>
                <a:latin typeface="Tahoma" pitchFamily="34" charset="0"/>
                <a:cs typeface="Tahoma" pitchFamily="34" charset="0"/>
              </a:rPr>
              <a:t>.</a:t>
            </a:r>
            <a:endParaRPr lang="ar-SY" altLang="ar-SA" smtClean="0">
              <a:solidFill>
                <a:schemeClr val="hlink"/>
              </a:solidFill>
              <a:latin typeface="Tahoma" pitchFamily="34" charset="0"/>
              <a:cs typeface="Tahoma" pitchFamily="34" charset="0"/>
            </a:endParaRPr>
          </a:p>
          <a:p>
            <a:pPr marL="228600" indent="-228600" eaLnBrk="1" hangingPunct="1">
              <a:buFont typeface="Wingdings" pitchFamily="2" charset="2"/>
              <a:buChar char="n"/>
            </a:pPr>
            <a:r>
              <a:rPr lang="ar-SY" altLang="ar-SA" smtClean="0">
                <a:solidFill>
                  <a:schemeClr val="hlink"/>
                </a:solidFill>
                <a:latin typeface="Tahoma" pitchFamily="34" charset="0"/>
                <a:cs typeface="Tahoma" pitchFamily="34" charset="0"/>
              </a:rPr>
              <a:t>أخيراً نختم هذه الجلسة في القسم السادس.</a:t>
            </a:r>
            <a:endParaRPr lang="en-US" altLang="ar-SA" smtClean="0">
              <a:solidFill>
                <a:schemeClr val="hlink"/>
              </a:solidFill>
              <a:latin typeface="Tahoma" pitchFamily="34" charset="0"/>
              <a:cs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681E061-0EE3-487D-BADF-6D084584E620}" type="slidenum">
              <a:rPr lang="en-US" altLang="ar-SA" smtClean="0">
                <a:latin typeface="Arial" pitchFamily="34" charset="0"/>
              </a:rPr>
              <a:pPr eaLnBrk="1" hangingPunct="1"/>
              <a:t>4</a:t>
            </a:fld>
            <a:endParaRPr lang="en-US" altLang="ar-SA" smtClean="0">
              <a:latin typeface="Arial" pitchFamily="34" charset="0"/>
            </a:endParaRP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ar-SY" altLang="ar-SA" smtClean="0">
                <a:solidFill>
                  <a:schemeClr val="hlink"/>
                </a:solidFill>
                <a:latin typeface="Tahoma" pitchFamily="34" charset="0"/>
                <a:cs typeface="Tahoma" pitchFamily="34" charset="0"/>
              </a:rPr>
              <a:t>بدايةً نود أن نوضح من خلال مناقشة الحالتين التاليتين المشاكل التي تواجهنا في حياتنا اليومية نتيجة اعتمادنا على تقانة المعلومات في انجاز اعمالنا.</a:t>
            </a:r>
          </a:p>
          <a:p>
            <a:pPr eaLnBrk="1" hangingPunct="1">
              <a:buFontTx/>
              <a:buChar char="•"/>
            </a:pPr>
            <a:r>
              <a:rPr lang="ar-SY" altLang="ar-SA" u="sng" smtClean="0">
                <a:solidFill>
                  <a:schemeClr val="hlink"/>
                </a:solidFill>
                <a:latin typeface="Tahoma" pitchFamily="34" charset="0"/>
                <a:cs typeface="Tahoma" pitchFamily="34" charset="0"/>
              </a:rPr>
              <a:t>الحالة الأولى وتتمثل بالملف المخزن على الحاسب</a:t>
            </a:r>
            <a:r>
              <a:rPr lang="ar-SY" altLang="ar-SA" smtClean="0">
                <a:solidFill>
                  <a:schemeClr val="hlink"/>
                </a:solidFill>
                <a:latin typeface="Tahoma" pitchFamily="34" charset="0"/>
                <a:cs typeface="Tahoma" pitchFamily="34" charset="0"/>
              </a:rPr>
              <a:t>: </a:t>
            </a:r>
            <a:r>
              <a:rPr lang="ar-SY" altLang="ar-SA" sz="1400" smtClean="0">
                <a:solidFill>
                  <a:srgbClr val="FFFF00"/>
                </a:solidFill>
                <a:latin typeface="Arial" pitchFamily="34" charset="0"/>
                <a:cs typeface="Arial" pitchFamily="34" charset="0"/>
              </a:rPr>
              <a:t>عندما نكتب بملف معلومات هامة (مثل معلومات شخصية حساسة أو تقرير عمل هام) ونخزن هذا الملف على القرص الصلب لحاسبنا في المنزل أو في العمل،  ثم نعود إلى هذا الملف بعد فترة من الزمن، كيف يمكن أن نكون متأكدين أنه خلال فترة التخزين:</a:t>
            </a:r>
          </a:p>
          <a:p>
            <a:pPr lvl="1" eaLnBrk="1" hangingPunct="1">
              <a:buFontTx/>
              <a:buChar char="•"/>
            </a:pPr>
            <a:r>
              <a:rPr lang="ar-SY" altLang="ar-SA" sz="1400" smtClean="0">
                <a:solidFill>
                  <a:srgbClr val="FFFF00"/>
                </a:solidFill>
                <a:latin typeface="Arial" pitchFamily="34" charset="0"/>
                <a:cs typeface="Arial" pitchFamily="34" charset="0"/>
              </a:rPr>
              <a:t>لم </a:t>
            </a:r>
            <a:r>
              <a:rPr lang="ar-SY" altLang="ar-SA" sz="1400" b="1" smtClean="0">
                <a:solidFill>
                  <a:srgbClr val="FFFF00"/>
                </a:solidFill>
                <a:latin typeface="Arial" pitchFamily="34" charset="0"/>
                <a:cs typeface="Arial" pitchFamily="34" charset="0"/>
              </a:rPr>
              <a:t>يُعدل</a:t>
            </a:r>
            <a:r>
              <a:rPr lang="ar-SY" altLang="ar-SA" sz="1400" smtClean="0">
                <a:solidFill>
                  <a:srgbClr val="FFFF00"/>
                </a:solidFill>
                <a:latin typeface="Arial" pitchFamily="34" charset="0"/>
                <a:cs typeface="Arial" pitchFamily="34" charset="0"/>
              </a:rPr>
              <a:t> على هذا الملف أي شخص كان؟ أو أنه</a:t>
            </a:r>
          </a:p>
          <a:p>
            <a:pPr lvl="1" eaLnBrk="1" hangingPunct="1">
              <a:buFontTx/>
              <a:buChar char="•"/>
            </a:pPr>
            <a:r>
              <a:rPr lang="ar-SY" altLang="ar-SA" sz="1400" smtClean="0">
                <a:solidFill>
                  <a:srgbClr val="FFFF00"/>
                </a:solidFill>
                <a:latin typeface="Arial" pitchFamily="34" charset="0"/>
                <a:cs typeface="Arial" pitchFamily="34" charset="0"/>
              </a:rPr>
              <a:t>لم </a:t>
            </a:r>
            <a:r>
              <a:rPr lang="ar-SY" altLang="ar-SA" sz="1400" b="1" smtClean="0">
                <a:solidFill>
                  <a:srgbClr val="FFFF00"/>
                </a:solidFill>
                <a:latin typeface="Arial" pitchFamily="34" charset="0"/>
                <a:cs typeface="Arial" pitchFamily="34" charset="0"/>
              </a:rPr>
              <a:t>يقرأ</a:t>
            </a:r>
            <a:r>
              <a:rPr lang="ar-SY" altLang="ar-SA" sz="1400" smtClean="0">
                <a:solidFill>
                  <a:srgbClr val="FFFF00"/>
                </a:solidFill>
                <a:latin typeface="Arial" pitchFamily="34" charset="0"/>
                <a:cs typeface="Arial" pitchFamily="34" charset="0"/>
              </a:rPr>
              <a:t> هذا الملف أي شخص آخر؟</a:t>
            </a:r>
          </a:p>
          <a:p>
            <a:pPr eaLnBrk="1" hangingPunct="1">
              <a:buFontTx/>
              <a:buChar char="•"/>
            </a:pPr>
            <a:r>
              <a:rPr lang="ar-SY" altLang="ar-SA" sz="1400" u="sng" smtClean="0">
                <a:solidFill>
                  <a:srgbClr val="FFFF00"/>
                </a:solidFill>
                <a:latin typeface="Arial" pitchFamily="34" charset="0"/>
                <a:cs typeface="Arial" pitchFamily="34" charset="0"/>
              </a:rPr>
              <a:t>الحالة الثاني وتتمثل بالرسالة المستقبلة عبر البريد الإلكتروني</a:t>
            </a:r>
            <a:r>
              <a:rPr lang="ar-SY" altLang="ar-SA" sz="1400" smtClean="0">
                <a:solidFill>
                  <a:srgbClr val="FFFF00"/>
                </a:solidFill>
                <a:latin typeface="Arial" pitchFamily="34" charset="0"/>
                <a:cs typeface="Arial" pitchFamily="34" charset="0"/>
              </a:rPr>
              <a:t>: عندما نستقبل رسالة عبر البريد الإلكتروني وكان مكتوب في عنوان الرسالة أنها قادمة من من جهة ما، هل يمكن أن نكون متأكدين من أن:</a:t>
            </a:r>
          </a:p>
          <a:p>
            <a:pPr lvl="1" eaLnBrk="1" hangingPunct="1">
              <a:buFontTx/>
              <a:buChar char="•"/>
            </a:pPr>
            <a:r>
              <a:rPr lang="ar-SY" altLang="ar-SA" sz="1400" smtClean="0">
                <a:solidFill>
                  <a:srgbClr val="FFFF00"/>
                </a:solidFill>
                <a:latin typeface="Arial" pitchFamily="34" charset="0"/>
                <a:cs typeface="Arial" pitchFamily="34" charset="0"/>
              </a:rPr>
              <a:t>أن الرسالة مرسلة فعلاً من أن الجهة المشار إليها في الرسالة؟ أو</a:t>
            </a:r>
          </a:p>
          <a:p>
            <a:pPr lvl="1" eaLnBrk="1" hangingPunct="1">
              <a:buFontTx/>
              <a:buChar char="•"/>
            </a:pPr>
            <a:r>
              <a:rPr lang="ar-SY" altLang="ar-SA" sz="1400" smtClean="0">
                <a:solidFill>
                  <a:srgbClr val="FFFF00"/>
                </a:solidFill>
                <a:latin typeface="Arial" pitchFamily="34" charset="0"/>
                <a:cs typeface="Arial" pitchFamily="34" charset="0"/>
              </a:rPr>
              <a:t>الجهة المرسلة لن تنكر إرسال الرسالة فيما بعد؟</a:t>
            </a:r>
          </a:p>
          <a:p>
            <a:pPr lvl="1" eaLnBrk="1" hangingPunct="1"/>
            <a:r>
              <a:rPr lang="ar-SY" altLang="ar-SA" sz="1400" smtClean="0">
                <a:solidFill>
                  <a:srgbClr val="FFFF00"/>
                </a:solidFill>
                <a:latin typeface="Arial" pitchFamily="34" charset="0"/>
                <a:cs typeface="Arial" pitchFamily="34" charset="0"/>
              </a:rPr>
              <a:t>لكي نجيب على هذه الاستفسارات لا بد لنا من أن نستعين بأمن الحواسيب.</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F57C20E6-BC69-49EB-8525-30C0B14C8BF5}" type="slidenum">
              <a:rPr lang="en-US" altLang="ar-SA" smtClean="0">
                <a:latin typeface="Arial" pitchFamily="34" charset="0"/>
              </a:rPr>
              <a:pPr eaLnBrk="1" hangingPunct="1"/>
              <a:t>5</a:t>
            </a:fld>
            <a:endParaRPr lang="en-US" altLang="ar-SA" smtClean="0">
              <a:latin typeface="Arial" pitchFamily="34" charset="0"/>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ko-KR" b="1" smtClean="0">
                <a:latin typeface="Arial" pitchFamily="34" charset="0"/>
                <a:cs typeface="Arial" pitchFamily="34" charset="0"/>
              </a:rPr>
              <a:t>الأمن</a:t>
            </a:r>
            <a:r>
              <a:rPr lang="ar-SY" altLang="ko-KR" smtClean="0">
                <a:latin typeface="Arial" pitchFamily="34" charset="0"/>
                <a:cs typeface="Arial" pitchFamily="34" charset="0"/>
              </a:rPr>
              <a:t> هو بالتعريف حماية الثروات أو الممتلكات  </a:t>
            </a:r>
            <a:r>
              <a:rPr lang="en-US" altLang="ko-KR" smtClean="0">
                <a:latin typeface="Arial" pitchFamily="34" charset="0"/>
                <a:ea typeface="Gulim" pitchFamily="34" charset="-127"/>
                <a:cs typeface="Arial" pitchFamily="34" charset="0"/>
              </a:rPr>
              <a:t>(Assets)</a:t>
            </a:r>
            <a:r>
              <a:rPr lang="ar-SY" altLang="ko-KR" smtClean="0">
                <a:latin typeface="Arial" pitchFamily="34" charset="0"/>
                <a:cs typeface="Arial" pitchFamily="34" charset="0"/>
              </a:rPr>
              <a:t>. بحسب نوع هذه الممتلكات، يتشعب عنه عدة فروع منها: الأمن القومي والأمن الاقتصادي وأمن الحواسيب، إلخ.</a:t>
            </a:r>
          </a:p>
          <a:p>
            <a:pPr eaLnBrk="1" hangingPunct="1"/>
            <a:r>
              <a:rPr lang="ar-SY" altLang="ko-KR" b="1" smtClean="0">
                <a:latin typeface="Arial" pitchFamily="34" charset="0"/>
                <a:cs typeface="Arial" pitchFamily="34" charset="0"/>
              </a:rPr>
              <a:t>أمن الحواسيب</a:t>
            </a:r>
            <a:r>
              <a:rPr lang="ar-SY" altLang="ko-KR" smtClean="0">
                <a:latin typeface="Arial" pitchFamily="34" charset="0"/>
                <a:cs typeface="Arial" pitchFamily="34" charset="0"/>
              </a:rPr>
              <a:t>: يوجد عدة طرق لتعريف أمن الحاسب. </a:t>
            </a:r>
          </a:p>
          <a:p>
            <a:pPr eaLnBrk="1" hangingPunct="1"/>
            <a:r>
              <a:rPr lang="ar-SY" altLang="ko-KR" smtClean="0">
                <a:latin typeface="Arial" pitchFamily="34" charset="0"/>
                <a:cs typeface="Arial" pitchFamily="34" charset="0"/>
              </a:rPr>
              <a:t>الطريقة الأولى للتعريف تعتمد على توضيح ما الذي نريد أن نحميه.</a:t>
            </a:r>
          </a:p>
          <a:p>
            <a:pPr eaLnBrk="1" hangingPunct="1"/>
            <a:r>
              <a:rPr lang="ar-SY" altLang="ko-KR" smtClean="0">
                <a:latin typeface="Arial" pitchFamily="34" charset="0"/>
                <a:cs typeface="Arial" pitchFamily="34" charset="0"/>
              </a:rPr>
              <a:t>أمن الحواسيب هو حماية الممتلكات (أي ما هو قيم) داخل الحاسب، الممتلكات هي المعلومات والخدمات التي يقدمها، </a:t>
            </a:r>
            <a:r>
              <a:rPr lang="ar-SY" altLang="ar-SA" smtClean="0">
                <a:latin typeface="Arial" pitchFamily="34" charset="0"/>
                <a:cs typeface="Arial" pitchFamily="34" charset="0"/>
              </a:rPr>
              <a:t>أي المعلومات المعالجة والمخزنة والمنقولة</a:t>
            </a:r>
            <a:endParaRPr lang="en-US" altLang="ar-SA" smtClean="0">
              <a:latin typeface="Arial" pitchFamily="34" charset="0"/>
              <a:cs typeface="Arial" pitchFamily="34" charset="0"/>
            </a:endParaRPr>
          </a:p>
          <a:p>
            <a:pPr eaLnBrk="1" hangingPunct="1"/>
            <a:r>
              <a:rPr lang="ar-SY" altLang="ar-SA" b="1" smtClean="0">
                <a:latin typeface="Arial" pitchFamily="34" charset="0"/>
                <a:cs typeface="Arial" pitchFamily="34" charset="0"/>
              </a:rPr>
              <a:t>الحاسب (أو النظام الحاسوبي):</a:t>
            </a:r>
            <a:r>
              <a:rPr lang="ar-SY" altLang="ar-SA" smtClean="0">
                <a:latin typeface="Arial" pitchFamily="34" charset="0"/>
                <a:cs typeface="Arial" pitchFamily="34" charset="0"/>
              </a:rPr>
              <a:t> هو أي شيء يمكن أن نفكر به، مثل:  نظام مُشارك </a:t>
            </a:r>
            <a:r>
              <a:rPr lang="en-GB" altLang="ar-SA" smtClean="0">
                <a:latin typeface="Arial" pitchFamily="34" charset="0"/>
                <a:cs typeface="Arial" pitchFamily="34" charset="0"/>
              </a:rPr>
              <a:t>(Shared system)</a:t>
            </a:r>
            <a:r>
              <a:rPr lang="ar-SY" altLang="ar-SA" smtClean="0">
                <a:latin typeface="Arial" pitchFamily="34" charset="0"/>
                <a:cs typeface="Arial" pitchFamily="34" charset="0"/>
              </a:rPr>
              <a:t> ومخدم ويب ومسير أو مبدل.</a:t>
            </a:r>
          </a:p>
          <a:p>
            <a:pPr eaLnBrk="1" hangingPunct="1"/>
            <a:r>
              <a:rPr lang="ar-SY" altLang="ar-SA" smtClean="0">
                <a:latin typeface="Arial" pitchFamily="34" charset="0"/>
                <a:cs typeface="Arial" pitchFamily="34" charset="0"/>
              </a:rPr>
              <a:t>ما نريده هو حماية النظام الحاسوبي من أجل حماية المعلومات التي يعالجها أو ينقلها أو يخزنها.</a:t>
            </a:r>
          </a:p>
          <a:p>
            <a:pPr eaLnBrk="1" hangingPunct="1"/>
            <a:r>
              <a:rPr lang="ar-SY" altLang="ko-KR" smtClean="0">
                <a:latin typeface="Arial" pitchFamily="34" charset="0"/>
                <a:cs typeface="Arial" pitchFamily="34" charset="0"/>
              </a:rPr>
              <a:t> </a:t>
            </a:r>
          </a:p>
          <a:p>
            <a:pPr eaLnBrk="1" hangingPunct="1"/>
            <a:endParaRPr lang="ar-SY" altLang="ko-K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51F02E45-335B-49EA-B5A6-F14342A0F7BB}" type="slidenum">
              <a:rPr lang="en-US" altLang="ar-SA" smtClean="0">
                <a:latin typeface="Arial" pitchFamily="34" charset="0"/>
              </a:rPr>
              <a:pPr eaLnBrk="1" hangingPunct="1"/>
              <a:t>6</a:t>
            </a:fld>
            <a:endParaRPr lang="en-US" altLang="ar-SA" smtClean="0">
              <a:latin typeface="Arial" pitchFamily="34" charset="0"/>
            </a:endParaRPr>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latin typeface="Arial" pitchFamily="34" charset="0"/>
                <a:cs typeface="Arial" pitchFamily="34" charset="0"/>
              </a:rPr>
              <a:t>طريقة ثانية للتعريف تعتمد على مراحل تنفيذ الحماية، وهي :</a:t>
            </a:r>
          </a:p>
          <a:p>
            <a:pPr lvl="1" eaLnBrk="1" hangingPunct="1">
              <a:buFontTx/>
              <a:buChar char="•"/>
            </a:pPr>
            <a:r>
              <a:rPr lang="ar-SY" altLang="ar-SA" smtClean="0">
                <a:latin typeface="Arial" pitchFamily="34" charset="0"/>
                <a:cs typeface="Arial" pitchFamily="34" charset="0"/>
              </a:rPr>
              <a:t>المرحلة الأولى: </a:t>
            </a:r>
            <a:r>
              <a:rPr lang="ar-SY" altLang="ar-SA" u="sng" smtClean="0">
                <a:latin typeface="Arial" pitchFamily="34" charset="0"/>
                <a:cs typeface="Arial" pitchFamily="34" charset="0"/>
              </a:rPr>
              <a:t>ماذا</a:t>
            </a:r>
            <a:r>
              <a:rPr lang="ar-SY" altLang="ar-SA" smtClean="0">
                <a:latin typeface="Arial" pitchFamily="34" charset="0"/>
                <a:cs typeface="Arial" pitchFamily="34" charset="0"/>
              </a:rPr>
              <a:t> نريد أن نحمي؟ </a:t>
            </a:r>
            <a:endParaRPr lang="en-GB" altLang="ar-SA" smtClean="0">
              <a:latin typeface="Arial" pitchFamily="34" charset="0"/>
              <a:cs typeface="Arial" pitchFamily="34" charset="0"/>
            </a:endParaRPr>
          </a:p>
          <a:p>
            <a:pPr lvl="2" eaLnBrk="1" hangingPunct="1">
              <a:buFontTx/>
              <a:buChar char="•"/>
            </a:pPr>
            <a:r>
              <a:rPr lang="ar-SY" altLang="ar-SA" smtClean="0">
                <a:latin typeface="Arial" pitchFamily="34" charset="0"/>
                <a:cs typeface="Arial" pitchFamily="34" charset="0"/>
              </a:rPr>
              <a:t>أي الممتلكات التي نريد أن نحميها؟،مثل: التطبيقات والملفات الهامة، إلخ.</a:t>
            </a:r>
          </a:p>
          <a:p>
            <a:pPr lvl="1" eaLnBrk="1" hangingPunct="1">
              <a:buFontTx/>
              <a:buChar char="•"/>
            </a:pPr>
            <a:r>
              <a:rPr lang="ar-SY" altLang="ar-SA" smtClean="0">
                <a:latin typeface="Arial" pitchFamily="34" charset="0"/>
                <a:cs typeface="Arial" pitchFamily="34" charset="0"/>
              </a:rPr>
              <a:t>المرحلة الثانية: </a:t>
            </a:r>
            <a:r>
              <a:rPr lang="ar-SY" altLang="ar-SA" u="sng" smtClean="0">
                <a:latin typeface="Arial" pitchFamily="34" charset="0"/>
                <a:cs typeface="Arial" pitchFamily="34" charset="0"/>
              </a:rPr>
              <a:t>لماذا</a:t>
            </a:r>
            <a:r>
              <a:rPr lang="ar-SY" altLang="ar-SA" smtClean="0">
                <a:latin typeface="Arial" pitchFamily="34" charset="0"/>
                <a:cs typeface="Arial" pitchFamily="34" charset="0"/>
              </a:rPr>
              <a:t> نحتاج لأن نحمي الممتلكات؟ مثلاً: هل نريد أن تكون المعلومات سرية وبالتالي يجب منع الأسخاص من الإطلاع عليها أو هل نريد ألا تعدل هذه المعلومات من قبل أي شخص كان، إلخ. أي نحدد في هذه المرحلة أهدافنا الأمنية.</a:t>
            </a:r>
          </a:p>
          <a:p>
            <a:pPr lvl="2" eaLnBrk="1" hangingPunct="1">
              <a:buFontTx/>
              <a:buChar char="•"/>
            </a:pPr>
            <a:r>
              <a:rPr lang="ar-SY" altLang="ar-SA" smtClean="0">
                <a:latin typeface="Arial" pitchFamily="34" charset="0"/>
                <a:cs typeface="Arial" pitchFamily="34" charset="0"/>
              </a:rPr>
              <a:t>أي بمعنى آخر ما هي الاحتياجات الأمنية </a:t>
            </a:r>
            <a:r>
              <a:rPr lang="ar-SY" altLang="ar-SA" i="1" smtClean="0">
                <a:latin typeface="Arial" pitchFamily="34" charset="0"/>
                <a:cs typeface="Arial" pitchFamily="34" charset="0"/>
              </a:rPr>
              <a:t>لهذه الممتلكات؟</a:t>
            </a:r>
            <a:endParaRPr lang="ar-SY" altLang="ar-SA" smtClean="0">
              <a:latin typeface="Arial" pitchFamily="34" charset="0"/>
              <a:cs typeface="Arial" pitchFamily="34" charset="0"/>
            </a:endParaRPr>
          </a:p>
          <a:p>
            <a:pPr lvl="1" eaLnBrk="1" hangingPunct="1">
              <a:buFontTx/>
              <a:buChar char="•"/>
            </a:pPr>
            <a:r>
              <a:rPr lang="ar-SY" altLang="ar-SA" smtClean="0">
                <a:latin typeface="Arial" pitchFamily="34" charset="0"/>
                <a:cs typeface="Arial" pitchFamily="34" charset="0"/>
              </a:rPr>
              <a:t>المرحلة الثالثة:  </a:t>
            </a:r>
            <a:r>
              <a:rPr lang="ar-SY" altLang="ar-SA" u="sng" smtClean="0">
                <a:latin typeface="Arial" pitchFamily="34" charset="0"/>
                <a:cs typeface="Arial" pitchFamily="34" charset="0"/>
              </a:rPr>
              <a:t>مما</a:t>
            </a:r>
            <a:r>
              <a:rPr lang="ar-SY" altLang="ar-SA" smtClean="0">
                <a:latin typeface="Arial" pitchFamily="34" charset="0"/>
                <a:cs typeface="Arial" pitchFamily="34" charset="0"/>
              </a:rPr>
              <a:t> يجب أن نحمي الممتلكات؟ هل من شخص مخرب يستغل نقاط الضعف في النظام الحاسوبي أو هل من الأخطاء البشرية أي الأعمال غير المقصودة، أو هل من الكوارث الطبيعية مثل الفيضانات.  </a:t>
            </a:r>
          </a:p>
          <a:p>
            <a:pPr lvl="2" eaLnBrk="1" hangingPunct="1">
              <a:buFontTx/>
              <a:buChar char="•"/>
            </a:pPr>
            <a:r>
              <a:rPr lang="ar-SY" altLang="ar-SA" smtClean="0">
                <a:latin typeface="Arial" pitchFamily="34" charset="0"/>
                <a:cs typeface="Arial" pitchFamily="34" charset="0"/>
              </a:rPr>
              <a:t>أي ما هي </a:t>
            </a:r>
            <a:r>
              <a:rPr lang="ar-SY" altLang="ar-SA" i="1" smtClean="0">
                <a:latin typeface="Arial" pitchFamily="34" charset="0"/>
                <a:cs typeface="Arial" pitchFamily="34" charset="0"/>
              </a:rPr>
              <a:t>التهديدات</a:t>
            </a:r>
            <a:r>
              <a:rPr lang="ar-SY" altLang="ar-SA" smtClean="0">
                <a:latin typeface="Arial" pitchFamily="34" charset="0"/>
                <a:cs typeface="Arial" pitchFamily="34" charset="0"/>
              </a:rPr>
              <a:t> و</a:t>
            </a:r>
            <a:r>
              <a:rPr lang="ar-SY" altLang="ar-SA" i="1" smtClean="0">
                <a:latin typeface="Arial" pitchFamily="34" charset="0"/>
                <a:cs typeface="Arial" pitchFamily="34" charset="0"/>
              </a:rPr>
              <a:t>نقاط الضعف</a:t>
            </a:r>
            <a:r>
              <a:rPr lang="ar-SY" altLang="ar-SA" smtClean="0">
                <a:latin typeface="Arial" pitchFamily="34" charset="0"/>
                <a:cs typeface="Arial" pitchFamily="34" charset="0"/>
              </a:rPr>
              <a:t> أو الثغرات الأمنية و</a:t>
            </a:r>
            <a:r>
              <a:rPr lang="ar-SY" altLang="ar-SA" i="1" smtClean="0">
                <a:latin typeface="Arial" pitchFamily="34" charset="0"/>
                <a:cs typeface="Arial" pitchFamily="34" charset="0"/>
              </a:rPr>
              <a:t>الأخطار</a:t>
            </a:r>
            <a:r>
              <a:rPr lang="ar-SY" altLang="ar-SA" smtClean="0">
                <a:latin typeface="Arial" pitchFamily="34" charset="0"/>
                <a:cs typeface="Arial" pitchFamily="34" charset="0"/>
              </a:rPr>
              <a:t>؟</a:t>
            </a:r>
          </a:p>
          <a:p>
            <a:pPr lvl="1" eaLnBrk="1" hangingPunct="1">
              <a:buFontTx/>
              <a:buChar char="•"/>
            </a:pPr>
            <a:r>
              <a:rPr lang="ar-SY" altLang="ar-SA" smtClean="0">
                <a:latin typeface="Arial" pitchFamily="34" charset="0"/>
                <a:cs typeface="Arial" pitchFamily="34" charset="0"/>
              </a:rPr>
              <a:t>المرحلة الرابعة: </a:t>
            </a:r>
            <a:r>
              <a:rPr lang="ar-SY" altLang="ar-SA" i="1" u="sng" smtClean="0">
                <a:latin typeface="Arial" pitchFamily="34" charset="0"/>
                <a:cs typeface="Arial" pitchFamily="34" charset="0"/>
              </a:rPr>
              <a:t>كيف</a:t>
            </a:r>
            <a:r>
              <a:rPr lang="ar-SY" altLang="ar-SA" smtClean="0">
                <a:latin typeface="Arial" pitchFamily="34" charset="0"/>
                <a:cs typeface="Arial" pitchFamily="34" charset="0"/>
              </a:rPr>
              <a:t> يمكن أن نحمي الممتلكات؟ أي ما هي الوسائل والتقميات والأدوات التي تشكل حلاً لمنع تنفيذ التهديدات الآنفة الذكر.</a:t>
            </a:r>
          </a:p>
          <a:p>
            <a:pPr lvl="2" eaLnBrk="1" hangingPunct="1">
              <a:buFontTx/>
              <a:buChar char="•"/>
            </a:pPr>
            <a:r>
              <a:rPr lang="ar-SY" altLang="ar-SA" smtClean="0">
                <a:latin typeface="Arial" pitchFamily="34" charset="0"/>
                <a:cs typeface="Arial" pitchFamily="34" charset="0"/>
              </a:rPr>
              <a:t>أي نحدد في هذه المرحلة ما هي الإجراءات الأمنية </a:t>
            </a:r>
            <a:r>
              <a:rPr lang="en-GB" altLang="ar-SA" smtClean="0">
                <a:latin typeface="Arial" pitchFamily="34" charset="0"/>
                <a:cs typeface="Arial" pitchFamily="34" charset="0"/>
              </a:rPr>
              <a:t>(Security Countermeasures)</a:t>
            </a:r>
            <a:r>
              <a:rPr lang="ar-SY" altLang="ar-SA" smtClean="0">
                <a:latin typeface="Arial" pitchFamily="34" charset="0"/>
                <a:cs typeface="Arial" pitchFamily="34" charset="0"/>
              </a:rPr>
              <a:t>أو آليات الحماية ؟</a:t>
            </a:r>
          </a:p>
          <a:p>
            <a:pPr lvl="2" eaLnBrk="1" hangingPunct="1">
              <a:buFontTx/>
              <a:buChar char="•"/>
            </a:pPr>
            <a:r>
              <a:rPr lang="ar-SY" altLang="ar-SA" smtClean="0">
                <a:latin typeface="Arial" pitchFamily="34" charset="0"/>
                <a:cs typeface="Arial" pitchFamily="34" charset="0"/>
              </a:rPr>
              <a:t>عادةً تطبق الإجراءات الأمنية وفقاً لقواعد تحكم استثمار الممتلكات وطرق النفاذ إليها، هذه القواعد تدعى </a:t>
            </a:r>
            <a:r>
              <a:rPr lang="ar-SY" altLang="ar-SA" b="1" smtClean="0">
                <a:latin typeface="Arial" pitchFamily="34" charset="0"/>
                <a:cs typeface="Arial" pitchFamily="34" charset="0"/>
              </a:rPr>
              <a:t>السياسة الأمنية</a:t>
            </a:r>
            <a:r>
              <a:rPr lang="ar-SY" altLang="ar-SA" i="1" smtClean="0">
                <a:latin typeface="Arial" pitchFamily="34" charset="0"/>
                <a:cs typeface="Arial" pitchFamily="34" charset="0"/>
              </a:rPr>
              <a:t>.</a:t>
            </a:r>
            <a:r>
              <a:rPr lang="ar-SY" altLang="ar-SA" smtClean="0">
                <a:latin typeface="Arial" pitchFamily="34" charset="0"/>
                <a:cs typeface="Arial" pitchFamily="34" charset="0"/>
              </a:rPr>
              <a:t> </a:t>
            </a:r>
            <a:endParaRPr lang="en-US" altLang="ar-SA" smtClean="0">
              <a:latin typeface="Arial" pitchFamily="34" charset="0"/>
              <a:cs typeface="Arial" pitchFamily="34" charset="0"/>
            </a:endParaRPr>
          </a:p>
          <a:p>
            <a:pPr lvl="2" eaLnBrk="1" hangingPunct="1">
              <a:buFontTx/>
              <a:buChar char="•"/>
            </a:pPr>
            <a:endParaRPr lang="en-US" altLang="ar-SA"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6D583D67-3AC9-41CF-817E-1D2CBAE3DB3C}" type="slidenum">
              <a:rPr lang="en-US" altLang="ar-SA" smtClean="0">
                <a:latin typeface="Arial" pitchFamily="34" charset="0"/>
              </a:rPr>
              <a:pPr eaLnBrk="1" hangingPunct="1"/>
              <a:t>7</a:t>
            </a:fld>
            <a:endParaRPr lang="en-US" altLang="ar-SA" smtClean="0">
              <a:latin typeface="Arial" pitchFamily="34" charset="0"/>
            </a:endParaRPr>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ar-SY" altLang="ar-SA" smtClean="0">
                <a:latin typeface="Arial" pitchFamily="34" charset="0"/>
                <a:cs typeface="Arial" pitchFamily="34" charset="0"/>
              </a:rPr>
              <a:t>لتوضيح هذا التعريف سنعتمد على هذا الشكل في إظهار الممتلكات (حواسب ومعلومات مهمة) المهددة من قبل أشخاص غير مخولين للنفاذ أو الوصول إلى هذه الممتلكات. هؤلاء الأشخاص هم مخربون ويشكلون التهديد الحقيقي للممتلكات. عادةً يُحكم النفاذ إلى الممتلكات بقواعد تخويل أو تفويض تشكل ما يعرف بالسياسة الأمنية. وتفرض هذه السياسة بإجراءات الحماية المناسبة أو الآليات الأمنية.</a:t>
            </a:r>
          </a:p>
          <a:p>
            <a:pPr marL="228600" indent="-228600" eaLnBrk="1" hangingPunct="1"/>
            <a:r>
              <a:rPr lang="ar-SY" altLang="ar-SA" smtClean="0">
                <a:latin typeface="Arial" pitchFamily="34" charset="0"/>
                <a:cs typeface="Arial" pitchFamily="34" charset="0"/>
              </a:rPr>
              <a:t> </a:t>
            </a:r>
            <a:endParaRPr lang="en-US" altLang="ar-SA"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68231FD-CC09-4640-AF24-D99AF9054759}" type="slidenum">
              <a:rPr lang="en-US" altLang="ar-SA" smtClean="0">
                <a:latin typeface="Arial" pitchFamily="34" charset="0"/>
              </a:rPr>
              <a:pPr eaLnBrk="1" hangingPunct="1"/>
              <a:t>8</a:t>
            </a:fld>
            <a:endParaRPr lang="en-US" altLang="ar-SA" smtClean="0">
              <a:latin typeface="Arial" pitchFamily="34" charset="0"/>
            </a:endParaRPr>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ar-SY" altLang="ar-SA" smtClean="0">
                <a:latin typeface="Arial" pitchFamily="34" charset="0"/>
                <a:cs typeface="Arial" pitchFamily="34" charset="0"/>
              </a:rPr>
              <a:t>لكي يكتمل وضوح الشكل الماضي نحتاج لأن نعرف بعض المصطلحات الهامة في أمن الحواسيب:</a:t>
            </a:r>
          </a:p>
          <a:p>
            <a:pPr eaLnBrk="1" hangingPunct="1">
              <a:buFontTx/>
              <a:buChar char="•"/>
            </a:pPr>
            <a:r>
              <a:rPr lang="ar-SY" altLang="ar-SA" b="1" smtClean="0">
                <a:solidFill>
                  <a:schemeClr val="accent1"/>
                </a:solidFill>
                <a:latin typeface="Tahoma" pitchFamily="34" charset="0"/>
                <a:cs typeface="Tahoma" pitchFamily="34" charset="0"/>
              </a:rPr>
              <a:t>نقطة الضعف</a:t>
            </a:r>
            <a:r>
              <a:rPr lang="ar-SY" altLang="ar-SA" smtClean="0">
                <a:solidFill>
                  <a:schemeClr val="hlink"/>
                </a:solidFill>
                <a:latin typeface="Tahoma" pitchFamily="34" charset="0"/>
                <a:cs typeface="Tahoma" pitchFamily="34" charset="0"/>
              </a:rPr>
              <a:t> أو </a:t>
            </a:r>
            <a:r>
              <a:rPr lang="ar-SA" altLang="ar-SA" smtClean="0">
                <a:solidFill>
                  <a:schemeClr val="hlink"/>
                </a:solidFill>
                <a:latin typeface="Tahoma" pitchFamily="34" charset="0"/>
                <a:cs typeface="Tahoma" pitchFamily="34" charset="0"/>
              </a:rPr>
              <a:t>الهشاشة </a:t>
            </a:r>
            <a:r>
              <a:rPr lang="ar-SY" altLang="ar-SA" smtClean="0">
                <a:solidFill>
                  <a:schemeClr val="hlink"/>
                </a:solidFill>
                <a:latin typeface="Tahoma" pitchFamily="34" charset="0"/>
                <a:cs typeface="Tahoma" pitchFamily="34" charset="0"/>
              </a:rPr>
              <a:t>(</a:t>
            </a:r>
            <a:r>
              <a:rPr lang="en-US" altLang="ar-SA" smtClean="0">
                <a:solidFill>
                  <a:schemeClr val="hlink"/>
                </a:solidFill>
                <a:latin typeface="Tahoma" pitchFamily="34" charset="0"/>
                <a:cs typeface="Tahoma" pitchFamily="34" charset="0"/>
              </a:rPr>
              <a:t>Vulnerability</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هي حالة أو نقطة ضعف في تصميم النظام أو تنفيذه </a:t>
            </a:r>
            <a:r>
              <a:rPr lang="ar-SY" altLang="ar-SA" smtClean="0">
                <a:solidFill>
                  <a:schemeClr val="hlink"/>
                </a:solidFill>
                <a:latin typeface="Tahoma" pitchFamily="34" charset="0"/>
                <a:cs typeface="Tahoma" pitchFamily="34" charset="0"/>
              </a:rPr>
              <a:t>أو في استثماره، </a:t>
            </a:r>
            <a:r>
              <a:rPr lang="ar-SA" altLang="ar-SA" smtClean="0">
                <a:solidFill>
                  <a:schemeClr val="hlink"/>
                </a:solidFill>
                <a:latin typeface="Tahoma" pitchFamily="34" charset="0"/>
                <a:cs typeface="Tahoma" pitchFamily="34" charset="0"/>
              </a:rPr>
              <a:t>وقد يكون في البرمجيات (</a:t>
            </a:r>
            <a:r>
              <a:rPr lang="en-US" altLang="ar-SA" smtClean="0">
                <a:solidFill>
                  <a:schemeClr val="hlink"/>
                </a:solidFill>
                <a:latin typeface="Tahoma" pitchFamily="34" charset="0"/>
                <a:cs typeface="Tahoma" pitchFamily="34" charset="0"/>
              </a:rPr>
              <a:t>Software</a:t>
            </a:r>
            <a:r>
              <a:rPr lang="ar-SA" altLang="ar-SA" smtClean="0">
                <a:solidFill>
                  <a:schemeClr val="hlink"/>
                </a:solidFill>
                <a:latin typeface="Tahoma" pitchFamily="34" charset="0"/>
                <a:cs typeface="Tahoma" pitchFamily="34" charset="0"/>
              </a:rPr>
              <a:t>) أو في العتاد </a:t>
            </a:r>
            <a:r>
              <a:rPr lang="ar-SY" altLang="ar-SA" smtClean="0">
                <a:solidFill>
                  <a:schemeClr val="hlink"/>
                </a:solidFill>
                <a:latin typeface="Tahoma" pitchFamily="34" charset="0"/>
                <a:cs typeface="Tahoma" pitchFamily="34" charset="0"/>
              </a:rPr>
              <a:t>(</a:t>
            </a:r>
            <a:r>
              <a:rPr lang="en-US" altLang="ar-SA" smtClean="0">
                <a:solidFill>
                  <a:schemeClr val="hlink"/>
                </a:solidFill>
                <a:latin typeface="Tahoma" pitchFamily="34" charset="0"/>
                <a:cs typeface="Tahoma" pitchFamily="34" charset="0"/>
              </a:rPr>
              <a:t>Hardware</a:t>
            </a:r>
            <a:r>
              <a:rPr lang="ar-SY" altLang="ar-SA" smtClean="0">
                <a:solidFill>
                  <a:schemeClr val="hlink"/>
                </a:solidFill>
                <a:latin typeface="Tahoma" pitchFamily="34" charset="0"/>
                <a:cs typeface="Tahoma" pitchFamily="34" charset="0"/>
              </a:rPr>
              <a:t>) أو في طريقة إدارة النظام، </a:t>
            </a:r>
            <a:r>
              <a:rPr lang="ar-SY" altLang="ar-SA" smtClean="0">
                <a:solidFill>
                  <a:schemeClr val="hlink"/>
                </a:solidFill>
                <a:latin typeface="Arial" pitchFamily="34" charset="0"/>
                <a:cs typeface="Arial" pitchFamily="34" charset="0"/>
              </a:rPr>
              <a:t>أمثلة: </a:t>
            </a:r>
          </a:p>
          <a:p>
            <a:pPr lvl="1" eaLnBrk="1" hangingPunct="1">
              <a:buFontTx/>
              <a:buChar char="•"/>
            </a:pPr>
            <a:r>
              <a:rPr lang="ar-SY" altLang="ar-SA" smtClean="0">
                <a:solidFill>
                  <a:schemeClr val="hlink"/>
                </a:solidFill>
                <a:latin typeface="Arial" pitchFamily="34" charset="0"/>
                <a:cs typeface="Arial" pitchFamily="34" charset="0"/>
              </a:rPr>
              <a:t>غياب مضاد الفيروسات </a:t>
            </a:r>
            <a:r>
              <a:rPr lang="en-US" altLang="ar-SA" smtClean="0">
                <a:solidFill>
                  <a:schemeClr val="hlink"/>
                </a:solidFill>
                <a:latin typeface="Arial" pitchFamily="34" charset="0"/>
                <a:cs typeface="Arial" pitchFamily="34" charset="0"/>
              </a:rPr>
              <a:t>Anti-Virus</a:t>
            </a:r>
            <a:endParaRPr lang="ar-SY" altLang="ar-SA" smtClean="0">
              <a:solidFill>
                <a:schemeClr val="hlink"/>
              </a:solidFill>
              <a:latin typeface="Arial" pitchFamily="34" charset="0"/>
              <a:cs typeface="Arial" pitchFamily="34" charset="0"/>
            </a:endParaRPr>
          </a:p>
          <a:p>
            <a:pPr lvl="1" eaLnBrk="1" hangingPunct="1">
              <a:buFontTx/>
              <a:buChar char="•"/>
            </a:pPr>
            <a:r>
              <a:rPr lang="ar-SY" altLang="ar-SA" smtClean="0">
                <a:solidFill>
                  <a:schemeClr val="hlink"/>
                </a:solidFill>
                <a:latin typeface="Arial" pitchFamily="34" charset="0"/>
                <a:cs typeface="Arial" pitchFamily="34" charset="0"/>
              </a:rPr>
              <a:t>وجود الأخطاء غير المعلنة في البرامج </a:t>
            </a:r>
          </a:p>
          <a:p>
            <a:pPr lvl="1" eaLnBrk="1" hangingPunct="1">
              <a:buFontTx/>
              <a:buChar char="•"/>
            </a:pPr>
            <a:r>
              <a:rPr lang="ar-SY" altLang="ar-SA" smtClean="0">
                <a:solidFill>
                  <a:schemeClr val="hlink"/>
                </a:solidFill>
                <a:latin typeface="Arial" pitchFamily="34" charset="0"/>
                <a:cs typeface="Arial" pitchFamily="34" charset="0"/>
              </a:rPr>
              <a:t>عدم حماية الدخول إلى </a:t>
            </a:r>
            <a:r>
              <a:rPr lang="en-US" altLang="ar-SA" smtClean="0">
                <a:solidFill>
                  <a:schemeClr val="hlink"/>
                </a:solidFill>
                <a:latin typeface="Arial" pitchFamily="34" charset="0"/>
                <a:cs typeface="Arial" pitchFamily="34" charset="0"/>
              </a:rPr>
              <a:t>Logging in </a:t>
            </a:r>
            <a:r>
              <a:rPr lang="ar-SY" altLang="ar-SA" smtClean="0">
                <a:solidFill>
                  <a:schemeClr val="hlink"/>
                </a:solidFill>
                <a:latin typeface="Arial" pitchFamily="34" charset="0"/>
                <a:cs typeface="Arial" pitchFamily="34" charset="0"/>
              </a:rPr>
              <a:t> بكلمة مرور</a:t>
            </a:r>
          </a:p>
          <a:p>
            <a:pPr lvl="1" eaLnBrk="1" hangingPunct="1">
              <a:buFontTx/>
              <a:buChar char="•"/>
            </a:pPr>
            <a:r>
              <a:rPr lang="ar-SY" altLang="ar-SA" smtClean="0">
                <a:solidFill>
                  <a:schemeClr val="hlink"/>
                </a:solidFill>
                <a:latin typeface="Arial" pitchFamily="34" charset="0"/>
                <a:cs typeface="Arial" pitchFamily="34" charset="0"/>
              </a:rPr>
              <a:t>عدم توفر أخصائيي المعلوماتية</a:t>
            </a:r>
          </a:p>
          <a:p>
            <a:pPr eaLnBrk="1" hangingPunct="1">
              <a:buFontTx/>
              <a:buChar char="•"/>
            </a:pPr>
            <a:r>
              <a:rPr lang="ar-SA" altLang="ar-SA" b="1" smtClean="0">
                <a:solidFill>
                  <a:schemeClr val="accent1"/>
                </a:solidFill>
                <a:latin typeface="Tahoma" pitchFamily="34" charset="0"/>
                <a:cs typeface="Tahoma" pitchFamily="34" charset="0"/>
              </a:rPr>
              <a:t>التهديد</a:t>
            </a:r>
            <a:r>
              <a:rPr lang="ar-SA" altLang="ar-SA" smtClean="0">
                <a:solidFill>
                  <a:schemeClr val="accent1"/>
                </a:solidFill>
                <a:latin typeface="Tahoma" pitchFamily="34" charset="0"/>
                <a:cs typeface="Tahoma" pitchFamily="34" charset="0"/>
              </a:rPr>
              <a:t> </a:t>
            </a:r>
            <a:r>
              <a:rPr lang="ar-SY" altLang="ar-SA" smtClean="0">
                <a:solidFill>
                  <a:schemeClr val="hlink"/>
                </a:solidFill>
                <a:latin typeface="Tahoma" pitchFamily="34" charset="0"/>
                <a:cs typeface="Tahoma" pitchFamily="34" charset="0"/>
              </a:rPr>
              <a:t>(</a:t>
            </a:r>
            <a:r>
              <a:rPr lang="en-US" altLang="ar-SA" smtClean="0">
                <a:solidFill>
                  <a:schemeClr val="hlink"/>
                </a:solidFill>
                <a:latin typeface="Tahoma" pitchFamily="34" charset="0"/>
                <a:cs typeface="Tahoma" pitchFamily="34" charset="0"/>
              </a:rPr>
              <a:t>Threat</a:t>
            </a:r>
            <a:r>
              <a:rPr lang="ar-SY" altLang="ar-SA" smtClean="0">
                <a:solidFill>
                  <a:schemeClr val="hlink"/>
                </a:solidFill>
                <a:latin typeface="Tahoma" pitchFamily="34" charset="0"/>
                <a:cs typeface="Tahoma" pitchFamily="34" charset="0"/>
              </a:rPr>
              <a:t>): </a:t>
            </a:r>
            <a:r>
              <a:rPr lang="ar-SA" altLang="ar-SA" smtClean="0">
                <a:solidFill>
                  <a:schemeClr val="hlink"/>
                </a:solidFill>
                <a:latin typeface="Tahoma" pitchFamily="34" charset="0"/>
                <a:cs typeface="Tahoma" pitchFamily="34" charset="0"/>
              </a:rPr>
              <a:t>هي مجموعة الظروف أو الأفعال أو الأحداث التي توفر القدرة على إحداث إختراق أمني من خلال استغلال هشاشة النظام</a:t>
            </a:r>
            <a:r>
              <a:rPr lang="ar-SY" altLang="ar-SA" smtClean="0">
                <a:solidFill>
                  <a:schemeClr val="hlink"/>
                </a:solidFill>
                <a:latin typeface="Tahoma" pitchFamily="34" charset="0"/>
                <a:cs typeface="Tahoma" pitchFamily="34" charset="0"/>
              </a:rPr>
              <a:t>،</a:t>
            </a:r>
            <a:r>
              <a:rPr lang="ar-SY" altLang="ar-SA" smtClean="0">
                <a:solidFill>
                  <a:schemeClr val="hlink"/>
                </a:solidFill>
                <a:latin typeface="Tahoma" pitchFamily="34" charset="0"/>
                <a:cs typeface="Arial" pitchFamily="34" charset="0"/>
              </a:rPr>
              <a:t> أو أي شيء يمكن أن يلحق الضرر أو الأذى بالنظم الحاسوبية،</a:t>
            </a:r>
            <a:r>
              <a:rPr lang="ar-SY" altLang="ar-SA" smtClean="0">
                <a:solidFill>
                  <a:schemeClr val="hlink"/>
                </a:solidFill>
                <a:latin typeface="Tahoma" pitchFamily="34" charset="0"/>
                <a:cs typeface="Tahoma" pitchFamily="34" charset="0"/>
              </a:rPr>
              <a:t> أمثلة: </a:t>
            </a:r>
          </a:p>
          <a:p>
            <a:pPr lvl="2" eaLnBrk="1" hangingPunct="1">
              <a:buFontTx/>
              <a:buChar char="•"/>
            </a:pPr>
            <a:r>
              <a:rPr lang="ar-SY" altLang="ar-SA" smtClean="0">
                <a:solidFill>
                  <a:srgbClr val="99FF33"/>
                </a:solidFill>
                <a:latin typeface="Tahoma" pitchFamily="34" charset="0"/>
                <a:cs typeface="Arial" pitchFamily="34" charset="0"/>
              </a:rPr>
              <a:t>أي </a:t>
            </a:r>
            <a:r>
              <a:rPr lang="ar-SA" altLang="ar-SA" smtClean="0">
                <a:solidFill>
                  <a:srgbClr val="99FF33"/>
                </a:solidFill>
                <a:latin typeface="Tahoma" pitchFamily="34" charset="0"/>
                <a:cs typeface="Tahoma" pitchFamily="34" charset="0"/>
              </a:rPr>
              <a:t>شخص لديه القدرة على إحداث عمل غير مرغوب به</a:t>
            </a:r>
            <a:r>
              <a:rPr lang="ar-SY" altLang="ar-SA" smtClean="0">
                <a:solidFill>
                  <a:srgbClr val="99FF33"/>
                </a:solidFill>
                <a:latin typeface="Tahoma" pitchFamily="34" charset="0"/>
                <a:cs typeface="Arial" pitchFamily="34" charset="0"/>
              </a:rPr>
              <a:t> مثل محو الملفات أو سرقة المعلومات</a:t>
            </a:r>
            <a:r>
              <a:rPr lang="ar-SY" altLang="ar-SA" smtClean="0">
                <a:solidFill>
                  <a:srgbClr val="99FF33"/>
                </a:solidFill>
                <a:latin typeface="Tahoma" pitchFamily="34" charset="0"/>
                <a:cs typeface="Tahoma" pitchFamily="34" charset="0"/>
              </a:rPr>
              <a:t>،</a:t>
            </a:r>
            <a:endParaRPr lang="ar-SY" altLang="ar-SA" smtClean="0">
              <a:solidFill>
                <a:srgbClr val="99FF33"/>
              </a:solidFill>
              <a:latin typeface="Tahoma" pitchFamily="34" charset="0"/>
              <a:cs typeface="Arial" pitchFamily="34" charset="0"/>
            </a:endParaRPr>
          </a:p>
          <a:p>
            <a:pPr lvl="2" eaLnBrk="1" hangingPunct="1">
              <a:buFontTx/>
              <a:buChar char="•"/>
            </a:pPr>
            <a:r>
              <a:rPr lang="ar-SY" altLang="ar-SA" smtClean="0">
                <a:solidFill>
                  <a:srgbClr val="99FF33"/>
                </a:solidFill>
                <a:latin typeface="Tahoma" pitchFamily="34" charset="0"/>
                <a:cs typeface="Arial" pitchFamily="34" charset="0"/>
              </a:rPr>
              <a:t>فيروسات الحواسيب أو الكود الخبيث.</a:t>
            </a:r>
          </a:p>
          <a:p>
            <a:pPr lvl="2" eaLnBrk="1" hangingPunct="1">
              <a:buFontTx/>
              <a:buChar char="•"/>
            </a:pPr>
            <a:r>
              <a:rPr lang="ar-SA" altLang="ar-SA" smtClean="0">
                <a:solidFill>
                  <a:srgbClr val="99FF33"/>
                </a:solidFill>
                <a:latin typeface="Tahoma" pitchFamily="34" charset="0"/>
                <a:cs typeface="Tahoma" pitchFamily="34" charset="0"/>
              </a:rPr>
              <a:t>أو حادثة طبيعية قد تحدث ضرراً ما</a:t>
            </a:r>
            <a:r>
              <a:rPr lang="ar-SY" altLang="ar-SA" smtClean="0">
                <a:solidFill>
                  <a:srgbClr val="99FF33"/>
                </a:solidFill>
                <a:latin typeface="Tahoma" pitchFamily="34" charset="0"/>
                <a:cs typeface="Arial" pitchFamily="34" charset="0"/>
              </a:rPr>
              <a:t> مثل الحرائق والزلازل والفيضانات</a:t>
            </a:r>
            <a:r>
              <a:rPr lang="ar-SY" altLang="ar-SA" smtClean="0">
                <a:solidFill>
                  <a:srgbClr val="99FF33"/>
                </a:solidFill>
                <a:latin typeface="Tahoma" pitchFamily="34" charset="0"/>
                <a:cs typeface="Tahoma" pitchFamily="34" charset="0"/>
              </a:rPr>
              <a:t>.</a:t>
            </a:r>
            <a:endParaRPr lang="ar-SY" altLang="ar-SA" smtClean="0">
              <a:solidFill>
                <a:srgbClr val="99FF33"/>
              </a:solidFill>
              <a:latin typeface="Tahoma"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50466199-ABB2-4611-BD06-3948BACF605A}" type="slidenum">
              <a:rPr lang="en-US" altLang="ar-SA" smtClean="0">
                <a:latin typeface="Arial" pitchFamily="34" charset="0"/>
              </a:rPr>
              <a:pPr eaLnBrk="1" hangingPunct="1"/>
              <a:t>9</a:t>
            </a:fld>
            <a:endParaRPr lang="en-US" altLang="ar-SA" smtClean="0">
              <a:latin typeface="Arial" pitchFamily="34" charset="0"/>
            </a:endParaRP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lvl="1" indent="-228600" eaLnBrk="1" hangingPunct="1"/>
            <a:r>
              <a:rPr lang="ar-SY" altLang="ar-SA" b="1" smtClean="0">
                <a:solidFill>
                  <a:schemeClr val="accent1"/>
                </a:solidFill>
                <a:latin typeface="Tahoma" pitchFamily="34" charset="0"/>
                <a:cs typeface="Tahoma" pitchFamily="34" charset="0"/>
              </a:rPr>
              <a:t>الخطر </a:t>
            </a:r>
            <a:r>
              <a:rPr lang="en-GB" altLang="ar-SA" smtClean="0">
                <a:solidFill>
                  <a:schemeClr val="hlink"/>
                </a:solidFill>
                <a:latin typeface="Tahoma" pitchFamily="34" charset="0"/>
                <a:cs typeface="Tahoma" pitchFamily="34" charset="0"/>
              </a:rPr>
              <a:t>(Risk)</a:t>
            </a:r>
            <a:r>
              <a:rPr lang="ar-SY" altLang="ar-SA" smtClean="0">
                <a:solidFill>
                  <a:schemeClr val="hlink"/>
                </a:solidFill>
                <a:latin typeface="Tahoma" pitchFamily="34" charset="0"/>
                <a:cs typeface="Tahoma" pitchFamily="34" charset="0"/>
              </a:rPr>
              <a:t>: هو إمكانية التعرض للضرر أو الخسارة.</a:t>
            </a:r>
            <a:r>
              <a:rPr lang="ar-SY" altLang="ar-SA" smtClean="0">
                <a:solidFill>
                  <a:schemeClr val="hlink"/>
                </a:solidFill>
                <a:latin typeface="Tahoma" pitchFamily="34" charset="0"/>
                <a:cs typeface="Arial" pitchFamily="34" charset="0"/>
              </a:rPr>
              <a:t> يعطي الخطر فكرة عن مقدار الضرر أو الأذى الذي يمكن أن يلحقه تهديد ما بنظام حاسوبي في حال نجح هذا التهديد باستغلال نقاط ضعف النظام.  </a:t>
            </a:r>
            <a:endParaRPr lang="ar-SY" altLang="ko-KR" b="1" smtClean="0">
              <a:latin typeface="Arial" pitchFamily="34" charset="0"/>
              <a:cs typeface="Arial" pitchFamily="34" charset="0"/>
            </a:endParaRPr>
          </a:p>
          <a:p>
            <a:pPr marL="228600" indent="-228600" eaLnBrk="1" hangingPunct="1">
              <a:buFontTx/>
              <a:buChar char="•"/>
            </a:pPr>
            <a:r>
              <a:rPr lang="ar-SY" altLang="ko-KR" b="1" smtClean="0">
                <a:latin typeface="Arial" pitchFamily="34" charset="0"/>
                <a:cs typeface="Arial" pitchFamily="34" charset="0"/>
              </a:rPr>
              <a:t>الهجوم</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(Attack)</a:t>
            </a:r>
            <a:r>
              <a:rPr lang="ar-SY" altLang="ko-KR" smtClean="0">
                <a:latin typeface="Arial" pitchFamily="34" charset="0"/>
                <a:cs typeface="Arial" pitchFamily="34" charset="0"/>
              </a:rPr>
              <a:t>: هو تحقيق أو تنفيذ لتهديد ما، أي القيام بإلحاق الأذى بالنظام</a:t>
            </a:r>
            <a:r>
              <a:rPr lang="ar-SY" altLang="ko-KR" b="1" smtClean="0">
                <a:latin typeface="Arial" pitchFamily="34" charset="0"/>
                <a:cs typeface="Arial" pitchFamily="34" charset="0"/>
              </a:rPr>
              <a:t> الضحية </a:t>
            </a:r>
            <a:r>
              <a:rPr lang="en-US" altLang="ko-KR" smtClean="0">
                <a:latin typeface="Arial" pitchFamily="34" charset="0"/>
                <a:ea typeface="Gulim" pitchFamily="34" charset="-127"/>
                <a:cs typeface="Arial" pitchFamily="34" charset="0"/>
              </a:rPr>
              <a:t>(Victim)</a:t>
            </a:r>
            <a:r>
              <a:rPr lang="ar-SY" altLang="ko-KR" smtClean="0">
                <a:latin typeface="Arial" pitchFamily="34" charset="0"/>
                <a:cs typeface="Arial" pitchFamily="34" charset="0"/>
              </a:rPr>
              <a:t>.  </a:t>
            </a:r>
          </a:p>
          <a:p>
            <a:pPr marL="685800" lvl="1" indent="-228600" eaLnBrk="1" hangingPunct="1">
              <a:buFontTx/>
              <a:buChar char="•"/>
            </a:pPr>
            <a:r>
              <a:rPr lang="ar-SY" altLang="ko-KR" smtClean="0">
                <a:latin typeface="Arial" pitchFamily="34" charset="0"/>
                <a:cs typeface="Arial" pitchFamily="34" charset="0"/>
              </a:rPr>
              <a:t>مثلاً: الفيروس الموجود على الحاسب هو تهديد، عندما ينجح الفيروس بمحو ملفاتك نقول أن الفيروس قام بتنفيذ هجوم على حاسبك.</a:t>
            </a:r>
          </a:p>
          <a:p>
            <a:pPr marL="228600" indent="-228600" eaLnBrk="1" hangingPunct="1">
              <a:buFontTx/>
              <a:buChar char="•"/>
            </a:pPr>
            <a:r>
              <a:rPr lang="ar-SY" altLang="ko-KR" b="1" smtClean="0">
                <a:latin typeface="Arial" pitchFamily="34" charset="0"/>
                <a:cs typeface="Arial" pitchFamily="34" charset="0"/>
              </a:rPr>
              <a:t>المهاجم</a:t>
            </a:r>
            <a:r>
              <a:rPr lang="ar-SY" altLang="ko-KR" smtClean="0">
                <a:latin typeface="Arial" pitchFamily="34" charset="0"/>
                <a:cs typeface="Arial" pitchFamily="34" charset="0"/>
              </a:rPr>
              <a:t> </a:t>
            </a:r>
            <a:r>
              <a:rPr lang="en-US" altLang="ko-KR" smtClean="0">
                <a:latin typeface="Arial" pitchFamily="34" charset="0"/>
                <a:ea typeface="Gulim" pitchFamily="34" charset="-127"/>
                <a:cs typeface="Arial" pitchFamily="34" charset="0"/>
              </a:rPr>
              <a:t>(attacker)</a:t>
            </a:r>
            <a:r>
              <a:rPr lang="ar-SY" altLang="ko-KR" smtClean="0">
                <a:latin typeface="Arial" pitchFamily="34" charset="0"/>
                <a:cs typeface="Arial" pitchFamily="34" charset="0"/>
              </a:rPr>
              <a:t>: هو الشخص أو الكيان </a:t>
            </a:r>
            <a:r>
              <a:rPr lang="en-US" altLang="ko-KR" smtClean="0">
                <a:latin typeface="Arial" pitchFamily="34" charset="0"/>
                <a:ea typeface="Gulim" pitchFamily="34" charset="-127"/>
                <a:cs typeface="Arial" pitchFamily="34" charset="0"/>
              </a:rPr>
              <a:t>(Entity)</a:t>
            </a:r>
            <a:r>
              <a:rPr lang="ar-SY" altLang="ko-KR" smtClean="0">
                <a:latin typeface="Arial" pitchFamily="34" charset="0"/>
                <a:cs typeface="Arial" pitchFamily="34" charset="0"/>
              </a:rPr>
              <a:t> الذي يقوم بالهجوم، أي استغلال هشاشة نظام بدافع معين</a:t>
            </a:r>
          </a:p>
          <a:p>
            <a:pPr marL="685800" lvl="1" indent="-228600" eaLnBrk="1" hangingPunct="1">
              <a:buFontTx/>
              <a:buChar char="•"/>
            </a:pPr>
            <a:r>
              <a:rPr lang="ar-SY" altLang="ko-KR" smtClean="0">
                <a:latin typeface="Arial" pitchFamily="34" charset="0"/>
                <a:cs typeface="Arial" pitchFamily="34" charset="0"/>
              </a:rPr>
              <a:t>الشخص الذي يسرق ملفاتك أو يعدل عليها دون أذنك هو مهاجم</a:t>
            </a:r>
          </a:p>
          <a:p>
            <a:pPr marL="685800" lvl="1" indent="-228600" eaLnBrk="1" hangingPunct="1">
              <a:buFontTx/>
              <a:buChar char="•"/>
            </a:pPr>
            <a:r>
              <a:rPr lang="ar-SY" altLang="ko-KR" smtClean="0">
                <a:latin typeface="Arial" pitchFamily="34" charset="0"/>
                <a:cs typeface="Arial" pitchFamily="34" charset="0"/>
              </a:rPr>
              <a:t>الفيروس الذي يمحو الملفات هو مهاجم</a:t>
            </a:r>
          </a:p>
          <a:p>
            <a:pPr marL="685800" lvl="1" indent="-228600" eaLnBrk="1" hangingPunct="1">
              <a:buFontTx/>
              <a:buChar char="•"/>
            </a:pPr>
            <a:r>
              <a:rPr lang="ar-SY" altLang="ko-KR" smtClean="0">
                <a:latin typeface="Arial" pitchFamily="34" charset="0"/>
                <a:cs typeface="Arial" pitchFamily="34" charset="0"/>
              </a:rPr>
              <a:t> يوجد عدد من المرادفات للمهاجم: العدو </a:t>
            </a:r>
            <a:r>
              <a:rPr lang="en-US" altLang="ko-KR" smtClean="0">
                <a:latin typeface="Arial" pitchFamily="34" charset="0"/>
                <a:ea typeface="Gulim" pitchFamily="34" charset="-127"/>
                <a:cs typeface="Arial" pitchFamily="34" charset="0"/>
              </a:rPr>
              <a:t>(enemy)</a:t>
            </a:r>
            <a:r>
              <a:rPr lang="ar-SY" altLang="ko-KR" smtClean="0">
                <a:latin typeface="Arial" pitchFamily="34" charset="0"/>
                <a:cs typeface="Arial" pitchFamily="34" charset="0"/>
              </a:rPr>
              <a:t> والخصم </a:t>
            </a:r>
            <a:r>
              <a:rPr lang="en-US" altLang="ko-KR" smtClean="0">
                <a:latin typeface="Arial" pitchFamily="34" charset="0"/>
                <a:ea typeface="Gulim" pitchFamily="34" charset="-127"/>
                <a:cs typeface="Arial" pitchFamily="34" charset="0"/>
              </a:rPr>
              <a:t>(adversary)</a:t>
            </a:r>
            <a:r>
              <a:rPr lang="ar-SY" altLang="ko-KR" smtClean="0">
                <a:latin typeface="Arial" pitchFamily="34" charset="0"/>
                <a:cs typeface="Arial" pitchFamily="34" charset="0"/>
              </a:rPr>
              <a:t> والدخيل </a:t>
            </a:r>
            <a:r>
              <a:rPr lang="en-US" altLang="ko-KR" smtClean="0">
                <a:latin typeface="Arial" pitchFamily="34" charset="0"/>
                <a:ea typeface="Gulim" pitchFamily="34" charset="-127"/>
                <a:cs typeface="Arial" pitchFamily="34" charset="0"/>
              </a:rPr>
              <a:t>(intruder)</a:t>
            </a:r>
            <a:r>
              <a:rPr lang="ar-SY" altLang="ko-KR" smtClean="0">
                <a:latin typeface="Arial" pitchFamily="34" charset="0"/>
                <a:cs typeface="Arial" pitchFamily="34" charset="0"/>
              </a:rPr>
              <a:t> و المتنصت </a:t>
            </a:r>
            <a:r>
              <a:rPr lang="en-US" altLang="ko-KR" smtClean="0">
                <a:latin typeface="Arial" pitchFamily="34" charset="0"/>
                <a:ea typeface="Gulim" pitchFamily="34" charset="-127"/>
                <a:cs typeface="Arial" pitchFamily="34" charset="0"/>
              </a:rPr>
              <a:t>(eavesdropper)</a:t>
            </a:r>
            <a:r>
              <a:rPr lang="ar-SY" altLang="ko-KR" smtClean="0">
                <a:latin typeface="Arial" pitchFamily="34" charset="0"/>
                <a:cs typeface="Arial" pitchFamily="34" charset="0"/>
              </a:rPr>
              <a:t>.</a:t>
            </a:r>
          </a:p>
          <a:p>
            <a:pPr marL="685800" lvl="1" indent="-228600" eaLnBrk="1" hangingPunct="1">
              <a:buFontTx/>
              <a:buChar char="•"/>
            </a:pPr>
            <a:r>
              <a:rPr lang="ar-SY" altLang="ko-KR" smtClean="0">
                <a:latin typeface="Arial" pitchFamily="34" charset="0"/>
                <a:cs typeface="Arial" pitchFamily="34" charset="0"/>
              </a:rPr>
              <a:t>أيضاً غالباً ما يتردد مصطلحان: الهاكر والكراكر أي المتسلل والمخرب.</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10855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085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8ABC59C7-1B5F-41C6-B398-25EEAE1F85E6}" type="slidenum">
              <a:rPr lang="en-US"/>
              <a:pPr>
                <a:defRPr/>
              </a:pPr>
              <a:t>‹#›</a:t>
            </a:fld>
            <a:endParaRPr lang="en-US"/>
          </a:p>
        </p:txBody>
      </p:sp>
    </p:spTree>
    <p:extLst>
      <p:ext uri="{BB962C8B-B14F-4D97-AF65-F5344CB8AC3E}">
        <p14:creationId xmlns:p14="http://schemas.microsoft.com/office/powerpoint/2010/main" val="90315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6AE269B-1ADC-4237-B2CF-29D49A6B691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0178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2286000" cy="5891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705600" cy="5891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C34497F-01C6-4783-9681-ABDB18679913}"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55428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BDDEF5E-A988-4C87-8178-CE121EFDDC44}"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1556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AA6092F-328F-49DC-8B89-25BD85FC3A93}"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88672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628775"/>
            <a:ext cx="4495800"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28775"/>
            <a:ext cx="4495800"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1BBA6C9-76D3-4022-98B6-62AB1672539B}"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3155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9924B825-7C3A-4D4F-9972-CEF11DCEA6D5}"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6996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CE81AF48-2771-4EDE-A488-C91DF8AF5AED}"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0953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4478A73F-579A-48B8-A762-2B580B1C6A8C}"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5888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CDC6B70B-FA90-4B08-BC3F-DC3866198B99}"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87712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98E10F2D-42E6-490B-B371-51E1CB700699}"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1972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0752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CC252326-F744-4FA7-8D77-9DBE335FA8E0}"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0752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10752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752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0752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0753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10753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10753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10753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753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endParaRPr lang="en-US"/>
          </a:p>
        </p:txBody>
      </p:sp>
      <p:sp>
        <p:nvSpPr>
          <p:cNvPr id="107535" name="Rectangle 15"/>
          <p:cNvSpPr>
            <a:spLocks noGrp="1" noChangeArrowheads="1"/>
          </p:cNvSpPr>
          <p:nvPr>
            <p:ph type="body" idx="1"/>
          </p:nvPr>
        </p:nvSpPr>
        <p:spPr bwMode="auto">
          <a:xfrm>
            <a:off x="0" y="1628775"/>
            <a:ext cx="9144000" cy="4537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20"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iming>
    <p:tnLst>
      <p:par>
        <p:cTn id="1" dur="indefinite" restart="never" nodeType="tmRoot"/>
      </p:par>
    </p:tnLst>
  </p:timing>
  <p:hf hdr="0" ftr="0" dt="0"/>
  <p:txStyles>
    <p:titleStyle>
      <a:lvl1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r" rtl="1"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81075"/>
            <a:ext cx="7772400" cy="1920875"/>
          </a:xfrm>
        </p:spPr>
        <p:txBody>
          <a:bodyPr/>
          <a:lstStyle/>
          <a:p>
            <a:pPr eaLnBrk="1" hangingPunct="1">
              <a:defRPr/>
            </a:pPr>
            <a:r>
              <a:rPr lang="ar-SY" sz="4000" dirty="0" smtClean="0"/>
              <a:t>أمن الحواسيب</a:t>
            </a:r>
            <a:endParaRPr lang="en-US" sz="4000" dirty="0" smtClean="0"/>
          </a:p>
        </p:txBody>
      </p:sp>
      <p:sp>
        <p:nvSpPr>
          <p:cNvPr id="2051" name="Rectangle 3"/>
          <p:cNvSpPr>
            <a:spLocks noGrp="1" noChangeArrowheads="1"/>
          </p:cNvSpPr>
          <p:nvPr>
            <p:ph type="subTitle" idx="1"/>
          </p:nvPr>
        </p:nvSpPr>
        <p:spPr>
          <a:xfrm>
            <a:off x="1214438" y="2420938"/>
            <a:ext cx="6742112" cy="3024187"/>
          </a:xfrm>
        </p:spPr>
        <p:txBody>
          <a:bodyPr/>
          <a:lstStyle/>
          <a:p>
            <a:pPr eaLnBrk="1" hangingPunct="1">
              <a:lnSpc>
                <a:spcPct val="90000"/>
              </a:lnSpc>
              <a:defRPr/>
            </a:pPr>
            <a:endParaRPr lang="en-GB" sz="2400" dirty="0" smtClean="0"/>
          </a:p>
          <a:p>
            <a:pPr eaLnBrk="1" hangingPunct="1">
              <a:lnSpc>
                <a:spcPct val="90000"/>
              </a:lnSpc>
              <a:defRPr/>
            </a:pPr>
            <a:r>
              <a:rPr lang="ar-SY" sz="6600" dirty="0" smtClean="0">
                <a:solidFill>
                  <a:schemeClr val="hlink"/>
                </a:solidFill>
              </a:rPr>
              <a:t>أساسيات أمن الحواسيب</a:t>
            </a:r>
            <a:r>
              <a:rPr lang="ar-SY" sz="2400" dirty="0" smtClean="0"/>
              <a:t> </a:t>
            </a:r>
          </a:p>
          <a:p>
            <a:pPr eaLnBrk="1" hangingPunct="1">
              <a:lnSpc>
                <a:spcPct val="90000"/>
              </a:lnSpc>
              <a:defRPr/>
            </a:pPr>
            <a:r>
              <a:rPr lang="en-GB" dirty="0" smtClean="0"/>
              <a:t>(Computer Security Basics)</a:t>
            </a:r>
          </a:p>
          <a:p>
            <a:pPr eaLnBrk="1" hangingPunct="1">
              <a:lnSpc>
                <a:spcPct val="90000"/>
              </a:lnSpc>
              <a:defRPr/>
            </a:pPr>
            <a:endParaRPr lang="ar-SY" sz="2400" dirty="0" smtClean="0"/>
          </a:p>
          <a:p>
            <a:pPr eaLnBrk="1" hangingPunct="1">
              <a:lnSpc>
                <a:spcPct val="90000"/>
              </a:lnSpc>
              <a:defRPr/>
            </a:pPr>
            <a:r>
              <a:rPr lang="en-GB" sz="2400" dirty="0" smtClean="0"/>
              <a:t>1</a:t>
            </a:r>
            <a:r>
              <a:rPr lang="en-GB" sz="2400" baseline="30000" dirty="0" smtClean="0"/>
              <a:t>st</a:t>
            </a:r>
            <a:r>
              <a:rPr lang="en-GB" sz="2400" dirty="0" smtClean="0"/>
              <a:t> Off-line Session</a:t>
            </a:r>
          </a:p>
          <a:p>
            <a:pPr eaLnBrk="1" hangingPunct="1">
              <a:lnSpc>
                <a:spcPct val="90000"/>
              </a:lnSpc>
              <a:defRPr/>
            </a:pPr>
            <a:endParaRPr lang="ar-SY"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F0507956-771E-47F5-8303-998FCD8F6696}" type="slidenum">
              <a:rPr lang="en-US" altLang="ar-SA" smtClean="0">
                <a:latin typeface="Arial" pitchFamily="34" charset="0"/>
              </a:rPr>
              <a:pPr eaLnBrk="1" hangingPunct="1"/>
              <a:t>10</a:t>
            </a:fld>
            <a:endParaRPr lang="en-US" altLang="ar-SA" smtClean="0">
              <a:latin typeface="Arial" pitchFamily="34" charset="0"/>
            </a:endParaRPr>
          </a:p>
        </p:txBody>
      </p:sp>
      <p:sp>
        <p:nvSpPr>
          <p:cNvPr id="185346" name="Rectangle 2"/>
          <p:cNvSpPr>
            <a:spLocks noGrp="1" noRot="1" noChangeArrowheads="1"/>
          </p:cNvSpPr>
          <p:nvPr>
            <p:ph type="title"/>
          </p:nvPr>
        </p:nvSpPr>
        <p:spPr/>
        <p:txBody>
          <a:bodyPr/>
          <a:lstStyle/>
          <a:p>
            <a:pPr eaLnBrk="1" hangingPunct="1">
              <a:defRPr/>
            </a:pPr>
            <a:r>
              <a:rPr lang="ar-SY" dirty="0" smtClean="0"/>
              <a:t>أمن الحواسيب</a:t>
            </a:r>
            <a:endParaRPr lang="en-US" dirty="0" smtClean="0"/>
          </a:p>
        </p:txBody>
      </p:sp>
      <p:sp>
        <p:nvSpPr>
          <p:cNvPr id="185347" name="Rectangle 3"/>
          <p:cNvSpPr>
            <a:spLocks noGrp="1" noChangeArrowheads="1"/>
          </p:cNvSpPr>
          <p:nvPr>
            <p:ph type="body" idx="1"/>
          </p:nvPr>
        </p:nvSpPr>
        <p:spPr>
          <a:xfrm>
            <a:off x="0" y="1628775"/>
            <a:ext cx="9144000" cy="5229225"/>
          </a:xfrm>
        </p:spPr>
        <p:txBody>
          <a:bodyPr/>
          <a:lstStyle/>
          <a:p>
            <a:pPr marL="990600" lvl="1" indent="-533400" eaLnBrk="1" hangingPunct="1">
              <a:defRPr/>
            </a:pPr>
            <a:r>
              <a:rPr lang="ar-SY" altLang="ko-KR" b="1" dirty="0" smtClean="0">
                <a:solidFill>
                  <a:schemeClr val="accent1"/>
                </a:solidFill>
                <a:latin typeface="Tahoma" pitchFamily="34" charset="0"/>
                <a:cs typeface="Tahoma" pitchFamily="34" charset="0"/>
              </a:rPr>
              <a:t>المتسلل</a:t>
            </a:r>
            <a:r>
              <a:rPr lang="ar-SY" altLang="ko-KR" dirty="0" smtClean="0">
                <a:solidFill>
                  <a:schemeClr val="hlink"/>
                </a:solidFill>
                <a:latin typeface="Tahoma" pitchFamily="34" charset="0"/>
                <a:cs typeface="Tahoma" pitchFamily="34" charset="0"/>
              </a:rPr>
              <a:t> </a:t>
            </a:r>
            <a:r>
              <a:rPr lang="en-US" altLang="ko-KR" dirty="0" smtClean="0">
                <a:solidFill>
                  <a:schemeClr val="hlink"/>
                </a:solidFill>
                <a:latin typeface="Tahoma" pitchFamily="34" charset="0"/>
                <a:ea typeface="굴림" charset="-127"/>
                <a:cs typeface="Tahoma" pitchFamily="34" charset="0"/>
              </a:rPr>
              <a:t>(Hacker)</a:t>
            </a:r>
            <a:r>
              <a:rPr lang="ar-SY" altLang="ko-KR" dirty="0" smtClean="0">
                <a:solidFill>
                  <a:schemeClr val="hlink"/>
                </a:solidFill>
                <a:latin typeface="Tahoma" pitchFamily="34" charset="0"/>
                <a:cs typeface="Tahoma" pitchFamily="34" charset="0"/>
              </a:rPr>
              <a:t>: هو شخص لديه خبرة معمقة في أنظمة التشغيل والبرمجيات ولغات البرمجة ويبذل جهد كبير لاكتشاف نقاط الضعف في أنظمة المعلوماتية ويشارك معلوماته مع الآخرين،</a:t>
            </a:r>
          </a:p>
          <a:p>
            <a:pPr marL="1371600" lvl="2" indent="-457200" eaLnBrk="1" hangingPunct="1">
              <a:defRPr/>
            </a:pPr>
            <a:r>
              <a:rPr lang="ar-SY" altLang="ko-KR" dirty="0" smtClean="0">
                <a:solidFill>
                  <a:schemeClr val="hlink"/>
                </a:solidFill>
                <a:latin typeface="Tahoma" pitchFamily="34" charset="0"/>
                <a:cs typeface="Tahoma" pitchFamily="34" charset="0"/>
              </a:rPr>
              <a:t> ولكن لايلحق الأذى بشكلٍ مباشر أو عن قصد.</a:t>
            </a:r>
          </a:p>
          <a:p>
            <a:pPr marL="990600" lvl="1" indent="-533400" eaLnBrk="1" hangingPunct="1">
              <a:defRPr/>
            </a:pPr>
            <a:endParaRPr lang="ar-SY" altLang="ko-KR" dirty="0" smtClean="0">
              <a:solidFill>
                <a:schemeClr val="hlink"/>
              </a:solidFill>
              <a:latin typeface="Tahoma" pitchFamily="34" charset="0"/>
              <a:cs typeface="Tahoma" pitchFamily="34" charset="0"/>
            </a:endParaRPr>
          </a:p>
          <a:p>
            <a:pPr marL="990600" lvl="1" indent="-533400" eaLnBrk="1" hangingPunct="1">
              <a:defRPr/>
            </a:pPr>
            <a:r>
              <a:rPr lang="ar-SY" altLang="ko-KR" b="1" dirty="0" smtClean="0">
                <a:solidFill>
                  <a:schemeClr val="accent1"/>
                </a:solidFill>
                <a:latin typeface="Tahoma" pitchFamily="34" charset="0"/>
                <a:cs typeface="Tahoma" pitchFamily="34" charset="0"/>
              </a:rPr>
              <a:t>المخرب</a:t>
            </a:r>
            <a:r>
              <a:rPr lang="ar-SY" altLang="ko-KR" dirty="0" smtClean="0">
                <a:solidFill>
                  <a:schemeClr val="hlink"/>
                </a:solidFill>
                <a:latin typeface="Tahoma" pitchFamily="34" charset="0"/>
                <a:cs typeface="Tahoma" pitchFamily="34" charset="0"/>
              </a:rPr>
              <a:t> </a:t>
            </a:r>
            <a:r>
              <a:rPr lang="en-US" altLang="ko-KR" dirty="0" smtClean="0">
                <a:solidFill>
                  <a:schemeClr val="hlink"/>
                </a:solidFill>
                <a:latin typeface="Tahoma" pitchFamily="34" charset="0"/>
                <a:ea typeface="굴림" charset="-127"/>
              </a:rPr>
              <a:t>(Cracker)</a:t>
            </a:r>
            <a:r>
              <a:rPr lang="ar-SY" altLang="ko-KR" dirty="0" smtClean="0">
                <a:solidFill>
                  <a:schemeClr val="hlink"/>
                </a:solidFill>
                <a:latin typeface="Tahoma" pitchFamily="34" charset="0"/>
                <a:cs typeface="Tahoma" pitchFamily="34" charset="0"/>
              </a:rPr>
              <a:t>: هو الشخص الذي يقوم بانتهاك الأنظمة بسوء نية،</a:t>
            </a:r>
          </a:p>
          <a:p>
            <a:pPr marL="1371600" lvl="2" indent="-457200" eaLnBrk="1" hangingPunct="1">
              <a:defRPr/>
            </a:pPr>
            <a:r>
              <a:rPr lang="ar-SY" altLang="ko-KR" dirty="0" smtClean="0">
                <a:solidFill>
                  <a:schemeClr val="hlink"/>
                </a:solidFill>
                <a:latin typeface="Tahoma" pitchFamily="34" charset="0"/>
                <a:cs typeface="Tahoma" pitchFamily="34" charset="0"/>
              </a:rPr>
              <a:t> أي ينفذ إلى الأنظمة بشكلٍ غير قانوني من أجل تحقيق أهداف مختلقة مثل محو المعلومات أو تعديلها.</a:t>
            </a:r>
            <a:endParaRPr lang="ar-SA" dirty="0"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BB6FD84-B17B-45C7-9434-EB0ED1D95D91}" type="slidenum">
              <a:rPr lang="en-US" altLang="ar-SA" smtClean="0">
                <a:latin typeface="Arial" pitchFamily="34" charset="0"/>
              </a:rPr>
              <a:pPr eaLnBrk="1" hangingPunct="1"/>
              <a:t>11</a:t>
            </a:fld>
            <a:endParaRPr lang="en-US" altLang="ar-SA" smtClean="0">
              <a:latin typeface="Arial" pitchFamily="34" charset="0"/>
            </a:endParaRPr>
          </a:p>
        </p:txBody>
      </p:sp>
      <p:sp>
        <p:nvSpPr>
          <p:cNvPr id="209922" name="Rectangle 2"/>
          <p:cNvSpPr>
            <a:spLocks noGrp="1" noRot="1" noChangeArrowheads="1"/>
          </p:cNvSpPr>
          <p:nvPr>
            <p:ph type="title"/>
          </p:nvPr>
        </p:nvSpPr>
        <p:spPr/>
        <p:txBody>
          <a:bodyPr/>
          <a:lstStyle/>
          <a:p>
            <a:pPr eaLnBrk="1" hangingPunct="1">
              <a:defRPr/>
            </a:pPr>
            <a:r>
              <a:rPr lang="ar-SY" dirty="0" smtClean="0"/>
              <a:t>أمن الحواسيب - </a:t>
            </a:r>
            <a:r>
              <a:rPr lang="ar-SY" altLang="ko-KR" dirty="0" smtClean="0">
                <a:latin typeface="Tahoma" pitchFamily="34" charset="0"/>
              </a:rPr>
              <a:t>أنواع الهجوم</a:t>
            </a:r>
            <a:endParaRPr lang="en-US" dirty="0" smtClean="0">
              <a:latin typeface="Tahoma" pitchFamily="34" charset="0"/>
            </a:endParaRPr>
          </a:p>
        </p:txBody>
      </p:sp>
      <p:sp>
        <p:nvSpPr>
          <p:cNvPr id="13316" name="Rectangle 3"/>
          <p:cNvSpPr>
            <a:spLocks noGrp="1" noChangeArrowheads="1"/>
          </p:cNvSpPr>
          <p:nvPr>
            <p:ph type="body" idx="1"/>
          </p:nvPr>
        </p:nvSpPr>
        <p:spPr>
          <a:xfrm>
            <a:off x="0" y="1341438"/>
            <a:ext cx="9144000" cy="5516562"/>
          </a:xfrm>
        </p:spPr>
        <p:txBody>
          <a:bodyPr/>
          <a:lstStyle/>
          <a:p>
            <a:pPr marL="609600" indent="-609600" eaLnBrk="1" hangingPunct="1"/>
            <a:r>
              <a:rPr lang="ar-SY" altLang="ko-KR" b="1" smtClean="0">
                <a:solidFill>
                  <a:schemeClr val="accent1"/>
                </a:solidFill>
                <a:effectLst/>
                <a:latin typeface="Tahoma" pitchFamily="34" charset="0"/>
                <a:cs typeface="Tahoma" pitchFamily="34" charset="0"/>
              </a:rPr>
              <a:t>المقاطعة</a:t>
            </a:r>
            <a:r>
              <a:rPr lang="ar-SY" altLang="ko-KR" smtClean="0">
                <a:solidFill>
                  <a:schemeClr val="hlink"/>
                </a:solidFill>
                <a:effectLst/>
                <a:latin typeface="Tahoma" pitchFamily="34" charset="0"/>
                <a:cs typeface="Tahoma" pitchFamily="34" charset="0"/>
              </a:rPr>
              <a:t> </a:t>
            </a:r>
            <a:r>
              <a:rPr lang="en-US" altLang="ko-KR" smtClean="0">
                <a:solidFill>
                  <a:schemeClr val="hlink"/>
                </a:solidFill>
                <a:effectLst/>
                <a:latin typeface="Tahoma" pitchFamily="34" charset="0"/>
                <a:ea typeface="Gulim" pitchFamily="34" charset="-127"/>
                <a:cs typeface="Tahoma" pitchFamily="34" charset="0"/>
              </a:rPr>
              <a:t>(Interruption)</a:t>
            </a:r>
            <a:r>
              <a:rPr lang="ar-SY" altLang="ko-KR" smtClean="0">
                <a:solidFill>
                  <a:schemeClr val="hlink"/>
                </a:solidFill>
                <a:effectLst/>
                <a:latin typeface="Tahoma" pitchFamily="34" charset="0"/>
                <a:cs typeface="Tahoma" pitchFamily="34" charset="0"/>
              </a:rPr>
              <a:t>: تأخير أو رفض خدمة ليصبح النظام خارج الاستخدام.</a:t>
            </a:r>
          </a:p>
          <a:p>
            <a:pPr marL="609600" indent="-609600" eaLnBrk="1" hangingPunct="1"/>
            <a:endParaRPr lang="ar-SY" altLang="ko-KR" sz="1200" smtClean="0">
              <a:solidFill>
                <a:schemeClr val="hlink"/>
              </a:solidFill>
              <a:effectLst/>
              <a:latin typeface="Tahoma" pitchFamily="34" charset="0"/>
              <a:cs typeface="Tahoma" pitchFamily="34" charset="0"/>
            </a:endParaRPr>
          </a:p>
          <a:p>
            <a:pPr marL="609600" indent="-609600" eaLnBrk="1" hangingPunct="1"/>
            <a:r>
              <a:rPr lang="ar-SY" altLang="ko-KR" b="1" smtClean="0">
                <a:solidFill>
                  <a:schemeClr val="accent1"/>
                </a:solidFill>
                <a:effectLst/>
                <a:latin typeface="Tahoma" pitchFamily="34" charset="0"/>
                <a:cs typeface="Tahoma" pitchFamily="34" charset="0"/>
              </a:rPr>
              <a:t>الاعتراض</a:t>
            </a:r>
            <a:r>
              <a:rPr lang="ar-SY" altLang="ko-KR" smtClean="0">
                <a:solidFill>
                  <a:schemeClr val="hlink"/>
                </a:solidFill>
                <a:effectLst/>
                <a:latin typeface="Tahoma" pitchFamily="34" charset="0"/>
                <a:cs typeface="Tahoma" pitchFamily="34" charset="0"/>
              </a:rPr>
              <a:t> </a:t>
            </a:r>
            <a:r>
              <a:rPr lang="en-US" altLang="ko-KR" smtClean="0">
                <a:solidFill>
                  <a:srgbClr val="FFFF99"/>
                </a:solidFill>
                <a:effectLst/>
                <a:latin typeface="Tahoma" pitchFamily="34" charset="0"/>
                <a:ea typeface="Gulim" pitchFamily="34" charset="-127"/>
              </a:rPr>
              <a:t>(Interception)</a:t>
            </a:r>
            <a:r>
              <a:rPr lang="ar-SY" altLang="ko-KR" smtClean="0">
                <a:solidFill>
                  <a:srgbClr val="FFFF99"/>
                </a:solidFill>
                <a:effectLst/>
                <a:latin typeface="Tahoma" pitchFamily="34" charset="0"/>
                <a:cs typeface="Tahoma" pitchFamily="34" charset="0"/>
              </a:rPr>
              <a:t>: قراءة معلومات بطريقة غير شرعية.</a:t>
            </a:r>
          </a:p>
          <a:p>
            <a:pPr marL="609600" indent="-609600" eaLnBrk="1" hangingPunct="1"/>
            <a:endParaRPr lang="ar-SY" altLang="ko-KR" sz="1200" smtClean="0">
              <a:solidFill>
                <a:srgbClr val="FFFF99"/>
              </a:solidFill>
              <a:effectLst/>
              <a:latin typeface="Tahoma" pitchFamily="34" charset="0"/>
              <a:cs typeface="Tahoma" pitchFamily="34" charset="0"/>
            </a:endParaRPr>
          </a:p>
          <a:p>
            <a:pPr marL="609600" indent="-609600" eaLnBrk="1" hangingPunct="1"/>
            <a:r>
              <a:rPr lang="ar-SY" altLang="ko-KR" b="1" smtClean="0">
                <a:solidFill>
                  <a:schemeClr val="accent1"/>
                </a:solidFill>
                <a:effectLst/>
                <a:latin typeface="Tahoma" pitchFamily="34" charset="0"/>
                <a:cs typeface="Tahoma" pitchFamily="34" charset="0"/>
              </a:rPr>
              <a:t>التعديل</a:t>
            </a:r>
            <a:r>
              <a:rPr lang="ar-SY" altLang="ko-KR" smtClean="0">
                <a:solidFill>
                  <a:schemeClr val="hlink"/>
                </a:solidFill>
                <a:effectLst/>
                <a:latin typeface="Tahoma" pitchFamily="34" charset="0"/>
                <a:cs typeface="Tahoma" pitchFamily="34" charset="0"/>
              </a:rPr>
              <a:t> </a:t>
            </a:r>
            <a:r>
              <a:rPr lang="en-US" altLang="ko-KR" smtClean="0">
                <a:solidFill>
                  <a:schemeClr val="hlink"/>
                </a:solidFill>
                <a:effectLst/>
                <a:latin typeface="Tahoma" pitchFamily="34" charset="0"/>
                <a:ea typeface="Gulim" pitchFamily="34" charset="-127"/>
              </a:rPr>
              <a:t>(Modification)</a:t>
            </a:r>
            <a:r>
              <a:rPr lang="ar-SY" altLang="ko-KR" smtClean="0">
                <a:solidFill>
                  <a:schemeClr val="hlink"/>
                </a:solidFill>
                <a:effectLst/>
                <a:latin typeface="Tahoma" pitchFamily="34" charset="0"/>
                <a:cs typeface="Tahoma" pitchFamily="34" charset="0"/>
              </a:rPr>
              <a:t>: تعديل المعلومات بطريقة غير شرعية </a:t>
            </a:r>
          </a:p>
          <a:p>
            <a:pPr marL="609600" indent="-609600" eaLnBrk="1" hangingPunct="1"/>
            <a:endParaRPr lang="ar-SY" altLang="ko-KR" sz="1200" smtClean="0">
              <a:solidFill>
                <a:schemeClr val="hlink"/>
              </a:solidFill>
              <a:effectLst/>
              <a:latin typeface="Tahoma" pitchFamily="34" charset="0"/>
              <a:cs typeface="Tahoma" pitchFamily="34" charset="0"/>
            </a:endParaRPr>
          </a:p>
          <a:p>
            <a:pPr marL="609600" indent="-609600" eaLnBrk="1" hangingPunct="1"/>
            <a:r>
              <a:rPr lang="ar-SY" altLang="ko-KR" b="1" smtClean="0">
                <a:solidFill>
                  <a:schemeClr val="accent1"/>
                </a:solidFill>
                <a:effectLst/>
                <a:latin typeface="Tahoma" pitchFamily="34" charset="0"/>
                <a:cs typeface="Tahoma" pitchFamily="34" charset="0"/>
              </a:rPr>
              <a:t>انتحال الشخصية</a:t>
            </a:r>
            <a:r>
              <a:rPr lang="ar-SY" altLang="ko-KR" smtClean="0">
                <a:solidFill>
                  <a:schemeClr val="hlink"/>
                </a:solidFill>
                <a:effectLst/>
                <a:latin typeface="Tahoma" pitchFamily="34" charset="0"/>
                <a:cs typeface="Tahoma" pitchFamily="34" charset="0"/>
              </a:rPr>
              <a:t> </a:t>
            </a:r>
            <a:r>
              <a:rPr lang="en-US" altLang="ko-KR" smtClean="0">
                <a:solidFill>
                  <a:srgbClr val="FFFF99"/>
                </a:solidFill>
                <a:effectLst/>
                <a:latin typeface="Tahoma" pitchFamily="34" charset="0"/>
                <a:ea typeface="Gulim" pitchFamily="34" charset="-127"/>
              </a:rPr>
              <a:t>(Masquerade)</a:t>
            </a:r>
            <a:r>
              <a:rPr lang="ar-SY" altLang="ko-KR" smtClean="0">
                <a:solidFill>
                  <a:srgbClr val="FFFF99"/>
                </a:solidFill>
                <a:effectLst/>
                <a:latin typeface="Tahoma" pitchFamily="34" charset="0"/>
                <a:cs typeface="Tahoma" pitchFamily="34" charset="0"/>
              </a:rPr>
              <a:t>: إدخال أو تخزين معلومات إلى النظام أو الشبكة لتظهر كأنها قادمة من مستخدم مخول</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1135F0B-BD55-4388-8B6A-E12C81BBF59C}" type="slidenum">
              <a:rPr lang="en-US" altLang="ar-SA" smtClean="0">
                <a:latin typeface="Arial" pitchFamily="34" charset="0"/>
              </a:rPr>
              <a:pPr eaLnBrk="1" hangingPunct="1"/>
              <a:t>12</a:t>
            </a:fld>
            <a:endParaRPr lang="en-US" altLang="ar-SA" smtClean="0">
              <a:latin typeface="Arial" pitchFamily="34" charset="0"/>
            </a:endParaRPr>
          </a:p>
        </p:txBody>
      </p:sp>
      <p:sp>
        <p:nvSpPr>
          <p:cNvPr id="218114" name="Rectangle 2"/>
          <p:cNvSpPr>
            <a:spLocks noGrp="1" noRot="1" noChangeArrowheads="1"/>
          </p:cNvSpPr>
          <p:nvPr>
            <p:ph type="title"/>
          </p:nvPr>
        </p:nvSpPr>
        <p:spPr/>
        <p:txBody>
          <a:bodyPr/>
          <a:lstStyle/>
          <a:p>
            <a:pPr eaLnBrk="1" hangingPunct="1">
              <a:defRPr/>
            </a:pPr>
            <a:r>
              <a:rPr lang="ar-SY" dirty="0" smtClean="0"/>
              <a:t>أمن الحواسيب - </a:t>
            </a:r>
            <a:r>
              <a:rPr lang="ar-SY" altLang="ko-KR" dirty="0" smtClean="0">
                <a:latin typeface="Tahoma" pitchFamily="34" charset="0"/>
              </a:rPr>
              <a:t>أنواع الهجوم</a:t>
            </a:r>
            <a:endParaRPr lang="en-US" dirty="0" smtClean="0">
              <a:latin typeface="Tahoma" pitchFamily="34" charset="0"/>
            </a:endParaRPr>
          </a:p>
        </p:txBody>
      </p:sp>
      <p:sp>
        <p:nvSpPr>
          <p:cNvPr id="218115" name="Rectangle 3"/>
          <p:cNvSpPr>
            <a:spLocks noGrp="1" noChangeArrowheads="1"/>
          </p:cNvSpPr>
          <p:nvPr>
            <p:ph type="body" idx="1"/>
          </p:nvPr>
        </p:nvSpPr>
        <p:spPr>
          <a:xfrm>
            <a:off x="0" y="1484313"/>
            <a:ext cx="9144000" cy="5373687"/>
          </a:xfrm>
        </p:spPr>
        <p:txBody>
          <a:bodyPr/>
          <a:lstStyle/>
          <a:p>
            <a:pPr marL="609600" indent="-609600" eaLnBrk="1" hangingPunct="1">
              <a:defRPr/>
            </a:pPr>
            <a:endParaRPr lang="ar-SY" altLang="ko-KR" b="1" smtClean="0">
              <a:solidFill>
                <a:schemeClr val="accent1"/>
              </a:solidFill>
              <a:effectLst/>
              <a:latin typeface="Tahoma" pitchFamily="34" charset="0"/>
              <a:cs typeface="Tahoma" pitchFamily="34" charset="0"/>
            </a:endParaRPr>
          </a:p>
          <a:p>
            <a:pPr marL="609600" indent="-609600" eaLnBrk="1" hangingPunct="1">
              <a:defRPr/>
            </a:pPr>
            <a:r>
              <a:rPr lang="ar-SY" altLang="ko-KR" b="1" smtClean="0">
                <a:solidFill>
                  <a:schemeClr val="accent1"/>
                </a:solidFill>
                <a:effectLst/>
                <a:latin typeface="Tahoma" pitchFamily="34" charset="0"/>
                <a:cs typeface="Tahoma" pitchFamily="34" charset="0"/>
              </a:rPr>
              <a:t>النكران</a:t>
            </a:r>
            <a:r>
              <a:rPr lang="ar-SY" altLang="ko-KR" smtClean="0">
                <a:solidFill>
                  <a:schemeClr val="hlink"/>
                </a:solidFill>
                <a:effectLst/>
                <a:latin typeface="Tahoma" pitchFamily="34" charset="0"/>
                <a:cs typeface="Tahoma" pitchFamily="34" charset="0"/>
              </a:rPr>
              <a:t> </a:t>
            </a:r>
            <a:r>
              <a:rPr lang="en-US" altLang="ko-KR" smtClean="0">
                <a:solidFill>
                  <a:schemeClr val="hlink"/>
                </a:solidFill>
                <a:effectLst/>
                <a:latin typeface="Tahoma" pitchFamily="34" charset="0"/>
                <a:ea typeface="굴림" charset="-127"/>
              </a:rPr>
              <a:t>(Repudiation)</a:t>
            </a:r>
            <a:r>
              <a:rPr lang="ar-SY" altLang="ko-KR" smtClean="0">
                <a:solidFill>
                  <a:schemeClr val="hlink"/>
                </a:solidFill>
                <a:effectLst/>
                <a:latin typeface="Tahoma" pitchFamily="34" charset="0"/>
                <a:cs typeface="Tahoma" pitchFamily="34" charset="0"/>
              </a:rPr>
              <a:t>: إدعاء عدم القيام بإرسال شيء.</a:t>
            </a:r>
          </a:p>
          <a:p>
            <a:pPr marL="609600" indent="-609600" eaLnBrk="1" hangingPunct="1">
              <a:defRPr/>
            </a:pPr>
            <a:endParaRPr lang="ar-SY" altLang="ko-KR" sz="1400" smtClean="0">
              <a:solidFill>
                <a:schemeClr val="hlink"/>
              </a:solidFill>
              <a:effectLst/>
              <a:latin typeface="Tahoma" pitchFamily="34" charset="0"/>
              <a:cs typeface="Tahoma" pitchFamily="34" charset="0"/>
            </a:endParaRPr>
          </a:p>
          <a:p>
            <a:pPr marL="609600" indent="-609600" eaLnBrk="1" hangingPunct="1">
              <a:defRPr/>
            </a:pPr>
            <a:r>
              <a:rPr lang="ar-SY" altLang="ko-KR" b="1" smtClean="0">
                <a:solidFill>
                  <a:schemeClr val="accent1"/>
                </a:solidFill>
                <a:effectLst/>
                <a:latin typeface="Tahoma" pitchFamily="34" charset="0"/>
                <a:cs typeface="Tahoma" pitchFamily="34" charset="0"/>
              </a:rPr>
              <a:t>تحليل المرور</a:t>
            </a:r>
            <a:r>
              <a:rPr lang="ar-SY" altLang="ko-KR" smtClean="0">
                <a:solidFill>
                  <a:schemeClr val="hlink"/>
                </a:solidFill>
                <a:effectLst/>
                <a:latin typeface="Tahoma" pitchFamily="34" charset="0"/>
                <a:cs typeface="Tahoma" pitchFamily="34" charset="0"/>
              </a:rPr>
              <a:t> </a:t>
            </a:r>
            <a:r>
              <a:rPr lang="en-US" altLang="ko-KR" smtClean="0">
                <a:solidFill>
                  <a:srgbClr val="FFFF99"/>
                </a:solidFill>
                <a:effectLst/>
                <a:latin typeface="Tahoma" pitchFamily="34" charset="0"/>
                <a:ea typeface="굴림" charset="-127"/>
              </a:rPr>
              <a:t>(Traffic Analysis)</a:t>
            </a:r>
            <a:r>
              <a:rPr lang="ar-SY" altLang="ko-KR" smtClean="0">
                <a:solidFill>
                  <a:srgbClr val="FFFF99"/>
                </a:solidFill>
                <a:effectLst/>
                <a:latin typeface="Tahoma" pitchFamily="34" charset="0"/>
                <a:cs typeface="Tahoma" pitchFamily="34" charset="0"/>
              </a:rPr>
              <a:t>: مراقبة الاتصال الشبكي بهدف استخلاص معلومات حول الاتصال.</a:t>
            </a:r>
            <a:r>
              <a:rPr lang="ar-SY" altLang="ko-KR" smtClean="0">
                <a:solidFill>
                  <a:schemeClr val="hlink"/>
                </a:solidFill>
                <a:effectLst/>
                <a:latin typeface="Tahoma" pitchFamily="34" charset="0"/>
                <a:cs typeface="Tahoma" pitchFamily="34" charset="0"/>
              </a:rPr>
              <a:t> </a:t>
            </a:r>
          </a:p>
          <a:p>
            <a:pPr marL="609600" indent="-609600" eaLnBrk="1" hangingPunct="1">
              <a:defRPr/>
            </a:pPr>
            <a:endParaRPr lang="ar-SY" altLang="ko-KR" sz="1400" b="1" smtClean="0">
              <a:solidFill>
                <a:schemeClr val="accent1"/>
              </a:solidFill>
              <a:effectLst/>
              <a:latin typeface="Tahoma" pitchFamily="34" charset="0"/>
              <a:cs typeface="Tahoma" pitchFamily="34" charset="0"/>
            </a:endParaRPr>
          </a:p>
          <a:p>
            <a:pPr marL="609600" indent="-609600" eaLnBrk="1" hangingPunct="1">
              <a:defRPr/>
            </a:pPr>
            <a:r>
              <a:rPr lang="ar-SY" altLang="ko-KR" b="1" smtClean="0">
                <a:solidFill>
                  <a:schemeClr val="accent1"/>
                </a:solidFill>
                <a:effectLst/>
                <a:latin typeface="Tahoma" pitchFamily="34" charset="0"/>
                <a:cs typeface="Tahoma" pitchFamily="34" charset="0"/>
              </a:rPr>
              <a:t>إعادة الإرسال</a:t>
            </a:r>
            <a:r>
              <a:rPr lang="ar-SY" altLang="ko-KR" smtClean="0">
                <a:solidFill>
                  <a:schemeClr val="hlink"/>
                </a:solidFill>
                <a:effectLst/>
                <a:latin typeface="Tahoma" pitchFamily="34" charset="0"/>
                <a:cs typeface="Tahoma" pitchFamily="34" charset="0"/>
              </a:rPr>
              <a:t> </a:t>
            </a:r>
            <a:r>
              <a:rPr lang="en-US" altLang="ko-KR" smtClean="0">
                <a:solidFill>
                  <a:schemeClr val="hlink"/>
                </a:solidFill>
                <a:effectLst/>
                <a:latin typeface="Tahoma" pitchFamily="34" charset="0"/>
                <a:ea typeface="굴림" charset="-127"/>
              </a:rPr>
              <a:t>(Replay)</a:t>
            </a:r>
            <a:r>
              <a:rPr lang="ar-SY" altLang="ko-KR" smtClean="0">
                <a:solidFill>
                  <a:schemeClr val="hlink"/>
                </a:solidFill>
                <a:effectLst/>
                <a:latin typeface="Tahoma" pitchFamily="34" charset="0"/>
                <a:cs typeface="Tahoma" pitchFamily="34" charset="0"/>
              </a:rPr>
              <a:t>: إعادة إرسال رسالة تم</a:t>
            </a:r>
            <a:r>
              <a:rPr lang="ar-SY" altLang="ko-KR" smtClean="0">
                <a:solidFill>
                  <a:schemeClr val="hlink"/>
                </a:solidFill>
                <a:latin typeface="Tahoma" pitchFamily="34" charset="0"/>
                <a:cs typeface="Tahoma" pitchFamily="34" charset="0"/>
              </a:rPr>
              <a:t> اعتراضها سابقاً على الشبكة</a:t>
            </a:r>
            <a:endParaRPr lang="ar-SA"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8D50382-8EF6-4FA1-B027-7DDA61CE3813}" type="slidenum">
              <a:rPr lang="en-US" altLang="ar-SA" smtClean="0">
                <a:latin typeface="Arial" pitchFamily="34" charset="0"/>
              </a:rPr>
              <a:pPr eaLnBrk="1" hangingPunct="1"/>
              <a:t>13</a:t>
            </a:fld>
            <a:endParaRPr lang="en-US" altLang="ar-SA" smtClean="0">
              <a:latin typeface="Arial" pitchFamily="34" charset="0"/>
            </a:endParaRPr>
          </a:p>
        </p:txBody>
      </p:sp>
      <p:sp>
        <p:nvSpPr>
          <p:cNvPr id="126978" name="Rectangle 2"/>
          <p:cNvSpPr>
            <a:spLocks noGrp="1" noRot="1" noChangeArrowheads="1"/>
          </p:cNvSpPr>
          <p:nvPr>
            <p:ph type="title"/>
          </p:nvPr>
        </p:nvSpPr>
        <p:spPr/>
        <p:txBody>
          <a:bodyPr/>
          <a:lstStyle/>
          <a:p>
            <a:pPr eaLnBrk="1" hangingPunct="1">
              <a:defRPr/>
            </a:pPr>
            <a:r>
              <a:rPr lang="ar-SY" dirty="0" smtClean="0"/>
              <a:t>3. أهداف أمن الحواسيب</a:t>
            </a:r>
            <a:endParaRPr lang="en-US" dirty="0" smtClean="0"/>
          </a:p>
        </p:txBody>
      </p:sp>
      <p:sp>
        <p:nvSpPr>
          <p:cNvPr id="126979" name="Rectangle 3"/>
          <p:cNvSpPr>
            <a:spLocks noGrp="1" noChangeArrowheads="1"/>
          </p:cNvSpPr>
          <p:nvPr>
            <p:ph type="body" idx="1"/>
          </p:nvPr>
        </p:nvSpPr>
        <p:spPr>
          <a:xfrm>
            <a:off x="0" y="2133600"/>
            <a:ext cx="8820150" cy="4724400"/>
          </a:xfrm>
        </p:spPr>
        <p:txBody>
          <a:bodyPr/>
          <a:lstStyle/>
          <a:p>
            <a:pPr eaLnBrk="1" hangingPunct="1">
              <a:defRPr/>
            </a:pPr>
            <a:r>
              <a:rPr lang="ar-SY" smtClean="0">
                <a:solidFill>
                  <a:schemeClr val="hlink"/>
                </a:solidFill>
                <a:latin typeface="Tahoma" pitchFamily="34" charset="0"/>
                <a:cs typeface="Tahoma" pitchFamily="34" charset="0"/>
              </a:rPr>
              <a:t>السرية </a:t>
            </a:r>
            <a:r>
              <a:rPr lang="en-GB" smtClean="0">
                <a:solidFill>
                  <a:schemeClr val="hlink"/>
                </a:solidFill>
                <a:latin typeface="Tahoma" pitchFamily="34" charset="0"/>
                <a:cs typeface="Tahoma" pitchFamily="34" charset="0"/>
              </a:rPr>
              <a:t>(Confidentiality)</a:t>
            </a:r>
            <a:r>
              <a:rPr lang="ar-SY" smtClean="0">
                <a:solidFill>
                  <a:schemeClr val="hlink"/>
                </a:solidFill>
                <a:latin typeface="Tahoma" pitchFamily="34" charset="0"/>
                <a:cs typeface="Tahoma" pitchFamily="34" charset="0"/>
              </a:rPr>
              <a:t> أو الخصوصية </a:t>
            </a:r>
            <a:r>
              <a:rPr lang="en-GB" smtClean="0">
                <a:solidFill>
                  <a:schemeClr val="hlink"/>
                </a:solidFill>
                <a:latin typeface="Tahoma" pitchFamily="34" charset="0"/>
                <a:cs typeface="Tahoma" pitchFamily="34" charset="0"/>
              </a:rPr>
              <a:t>(Privacy)</a:t>
            </a:r>
            <a:endParaRPr lang="ar-SY" smtClean="0">
              <a:solidFill>
                <a:schemeClr val="hlink"/>
              </a:solidFill>
              <a:latin typeface="Tahoma" pitchFamily="34" charset="0"/>
              <a:cs typeface="Tahoma" pitchFamily="34" charset="0"/>
            </a:endParaRPr>
          </a:p>
          <a:p>
            <a:pPr eaLnBrk="1" hangingPunct="1">
              <a:defRPr/>
            </a:pPr>
            <a:endParaRPr lang="ar-SY" smtClean="0">
              <a:solidFill>
                <a:schemeClr val="hlink"/>
              </a:solidFill>
              <a:latin typeface="Tahoma" pitchFamily="34" charset="0"/>
              <a:cs typeface="Tahoma" pitchFamily="34" charset="0"/>
            </a:endParaRPr>
          </a:p>
          <a:p>
            <a:pPr eaLnBrk="1" hangingPunct="1">
              <a:defRPr/>
            </a:pPr>
            <a:r>
              <a:rPr lang="ar-SY" smtClean="0">
                <a:solidFill>
                  <a:schemeClr val="hlink"/>
                </a:solidFill>
                <a:latin typeface="Tahoma" pitchFamily="34" charset="0"/>
                <a:cs typeface="Tahoma" pitchFamily="34" charset="0"/>
              </a:rPr>
              <a:t>السلامة أو التكاملية </a:t>
            </a:r>
            <a:r>
              <a:rPr lang="en-GB" smtClean="0">
                <a:solidFill>
                  <a:schemeClr val="hlink"/>
                </a:solidFill>
                <a:latin typeface="Tahoma" pitchFamily="34" charset="0"/>
                <a:cs typeface="Tahoma" pitchFamily="34" charset="0"/>
              </a:rPr>
              <a:t>(Integrity)</a:t>
            </a:r>
            <a:endParaRPr lang="ar-SY" smtClean="0">
              <a:solidFill>
                <a:schemeClr val="hlink"/>
              </a:solidFill>
              <a:latin typeface="Tahoma" pitchFamily="34" charset="0"/>
              <a:cs typeface="Tahoma" pitchFamily="34" charset="0"/>
            </a:endParaRPr>
          </a:p>
          <a:p>
            <a:pPr eaLnBrk="1" hangingPunct="1">
              <a:defRPr/>
            </a:pPr>
            <a:endParaRPr lang="ar-SY" smtClean="0">
              <a:solidFill>
                <a:schemeClr val="hlink"/>
              </a:solidFill>
              <a:latin typeface="Tahoma" pitchFamily="34" charset="0"/>
              <a:cs typeface="Tahoma" pitchFamily="34" charset="0"/>
            </a:endParaRPr>
          </a:p>
          <a:p>
            <a:pPr eaLnBrk="1" hangingPunct="1">
              <a:defRPr/>
            </a:pPr>
            <a:r>
              <a:rPr lang="ar-SY" smtClean="0">
                <a:solidFill>
                  <a:schemeClr val="hlink"/>
                </a:solidFill>
                <a:latin typeface="Tahoma" pitchFamily="34" charset="0"/>
                <a:cs typeface="Tahoma" pitchFamily="34" charset="0"/>
              </a:rPr>
              <a:t>الإتاحية أو التوافرية </a:t>
            </a:r>
            <a:r>
              <a:rPr lang="en-GB" smtClean="0">
                <a:solidFill>
                  <a:schemeClr val="hlink"/>
                </a:solidFill>
                <a:latin typeface="Tahoma" pitchFamily="34" charset="0"/>
                <a:cs typeface="Tahoma" pitchFamily="34" charset="0"/>
              </a:rPr>
              <a:t>(Availability)</a:t>
            </a:r>
            <a:endParaRPr lang="ar-SY" smtClean="0">
              <a:solidFill>
                <a:schemeClr val="hlink"/>
              </a:solidFill>
              <a:latin typeface="Tahoma" pitchFamily="34" charset="0"/>
              <a:cs typeface="Tahoma" pitchFamily="34" charset="0"/>
            </a:endParaRPr>
          </a:p>
          <a:p>
            <a:pPr eaLnBrk="1" hangingPunct="1">
              <a:defRPr/>
            </a:pPr>
            <a:endParaRPr lang="ar-SY" smtClean="0">
              <a:solidFill>
                <a:schemeClr val="hlink"/>
              </a:solidFill>
              <a:latin typeface="Tahoma" pitchFamily="34" charset="0"/>
              <a:cs typeface="Tahoma" pitchFamily="34" charset="0"/>
            </a:endParaRPr>
          </a:p>
          <a:p>
            <a:pPr eaLnBrk="1" hangingPunct="1">
              <a:defRPr/>
            </a:pPr>
            <a:endParaRPr lang="en-US"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239B995-EEAB-492B-AF71-B663C1BD43DE}" type="slidenum">
              <a:rPr lang="en-US" altLang="ar-SA" smtClean="0">
                <a:latin typeface="Arial" pitchFamily="34" charset="0"/>
              </a:rPr>
              <a:pPr eaLnBrk="1" hangingPunct="1"/>
              <a:t>14</a:t>
            </a:fld>
            <a:endParaRPr lang="en-US" altLang="ar-SA" smtClean="0">
              <a:latin typeface="Arial" pitchFamily="34" charset="0"/>
            </a:endParaRPr>
          </a:p>
        </p:txBody>
      </p:sp>
      <p:sp>
        <p:nvSpPr>
          <p:cNvPr id="129026"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129027" name="Rectangle 3"/>
          <p:cNvSpPr>
            <a:spLocks noGrp="1" noChangeArrowheads="1"/>
          </p:cNvSpPr>
          <p:nvPr>
            <p:ph type="body" idx="1"/>
          </p:nvPr>
        </p:nvSpPr>
        <p:spPr>
          <a:xfrm>
            <a:off x="0" y="1412875"/>
            <a:ext cx="9144000" cy="5445125"/>
          </a:xfrm>
        </p:spPr>
        <p:txBody>
          <a:bodyPr/>
          <a:lstStyle/>
          <a:p>
            <a:pPr marL="533400" indent="-533400" eaLnBrk="1" hangingPunct="1">
              <a:buFont typeface="Wingdings" pitchFamily="2" charset="2"/>
              <a:buAutoNum type="arabicPeriod"/>
              <a:defRPr/>
            </a:pPr>
            <a:r>
              <a:rPr lang="ar-SY" b="1" dirty="0" smtClean="0">
                <a:solidFill>
                  <a:schemeClr val="accent1"/>
                </a:solidFill>
                <a:latin typeface="Tahoma" pitchFamily="34" charset="0"/>
                <a:cs typeface="Tahoma" pitchFamily="34" charset="0"/>
              </a:rPr>
              <a:t>السرية </a:t>
            </a:r>
            <a:r>
              <a:rPr lang="en-GB" b="1" dirty="0" smtClean="0">
                <a:solidFill>
                  <a:schemeClr val="accent1"/>
                </a:solidFill>
                <a:latin typeface="Tahoma" pitchFamily="34" charset="0"/>
                <a:cs typeface="Tahoma" pitchFamily="34" charset="0"/>
              </a:rPr>
              <a:t>(Confidentiality)</a:t>
            </a:r>
            <a:r>
              <a:rPr lang="ar-SY" dirty="0" smtClean="0">
                <a:solidFill>
                  <a:schemeClr val="hlink"/>
                </a:solidFill>
                <a:latin typeface="Tahoma" pitchFamily="34" charset="0"/>
                <a:cs typeface="Tahoma" pitchFamily="34" charset="0"/>
              </a:rPr>
              <a:t>: </a:t>
            </a:r>
          </a:p>
          <a:p>
            <a:pPr marL="914400" lvl="1" indent="-457200" eaLnBrk="1" hangingPunct="1">
              <a:defRPr/>
            </a:pPr>
            <a:r>
              <a:rPr lang="ar-SY" dirty="0" smtClean="0">
                <a:solidFill>
                  <a:schemeClr val="hlink"/>
                </a:solidFill>
                <a:latin typeface="Tahoma" pitchFamily="34" charset="0"/>
                <a:cs typeface="Tahoma" pitchFamily="34" charset="0"/>
              </a:rPr>
              <a:t>السماح للأشخاص المخولين فقط بالإطلاع على المعطيات أو الأغراض.</a:t>
            </a:r>
          </a:p>
          <a:p>
            <a:pPr marL="914400" lvl="1" indent="-457200" eaLnBrk="1" hangingPunct="1">
              <a:defRPr/>
            </a:pPr>
            <a:r>
              <a:rPr lang="ar-SY" dirty="0" smtClean="0">
                <a:solidFill>
                  <a:schemeClr val="hlink"/>
                </a:solidFill>
                <a:latin typeface="Tahoma" pitchFamily="34" charset="0"/>
                <a:cs typeface="Tahoma" pitchFamily="34" charset="0"/>
              </a:rPr>
              <a:t>تضمن الثقة عدم تعرض البيانات للاختراق. </a:t>
            </a:r>
          </a:p>
          <a:p>
            <a:pPr marL="914400" lvl="1" indent="-457200" eaLnBrk="1" hangingPunct="1">
              <a:defRPr/>
            </a:pPr>
            <a:r>
              <a:rPr lang="ar-SY" dirty="0" smtClean="0">
                <a:solidFill>
                  <a:schemeClr val="hlink"/>
                </a:solidFill>
                <a:latin typeface="Tahoma" pitchFamily="34" charset="0"/>
                <a:cs typeface="Tahoma" pitchFamily="34" charset="0"/>
              </a:rPr>
              <a:t>أنواع اختراقات السرية:</a:t>
            </a:r>
          </a:p>
          <a:p>
            <a:pPr marL="1295400" lvl="2" indent="-381000" eaLnBrk="1" hangingPunct="1">
              <a:defRPr/>
            </a:pPr>
            <a:r>
              <a:rPr lang="ar-SA" dirty="0" smtClean="0">
                <a:solidFill>
                  <a:schemeClr val="hlink"/>
                </a:solidFill>
                <a:latin typeface="Tahoma" pitchFamily="34" charset="0"/>
                <a:cs typeface="Tahoma" pitchFamily="34" charset="0"/>
              </a:rPr>
              <a:t>اختراقات</a:t>
            </a:r>
            <a:r>
              <a:rPr lang="ar-SY" dirty="0" smtClean="0">
                <a:solidFill>
                  <a:schemeClr val="hlink"/>
                </a:solidFill>
                <a:latin typeface="Tahoma" pitchFamily="34" charset="0"/>
                <a:cs typeface="Tahoma" pitchFamily="34" charset="0"/>
              </a:rPr>
              <a:t> مقصودة (</a:t>
            </a:r>
            <a:r>
              <a:rPr lang="ar-SA" dirty="0" smtClean="0">
                <a:solidFill>
                  <a:schemeClr val="hlink"/>
                </a:solidFill>
                <a:latin typeface="Tahoma" pitchFamily="34" charset="0"/>
                <a:cs typeface="Tahoma" pitchFamily="34" charset="0"/>
              </a:rPr>
              <a:t>تعتمد على هجوم مباشر متعمد</a:t>
            </a:r>
            <a:r>
              <a:rPr lang="ar-SY" dirty="0" smtClean="0">
                <a:solidFill>
                  <a:schemeClr val="hlink"/>
                </a:solidFill>
                <a:latin typeface="Tahoma" pitchFamily="34" charset="0"/>
                <a:cs typeface="Tahoma" pitchFamily="34" charset="0"/>
              </a:rPr>
              <a:t>)</a:t>
            </a:r>
            <a:r>
              <a:rPr lang="ar-SA" dirty="0" smtClean="0">
                <a:solidFill>
                  <a:schemeClr val="hlink"/>
                </a:solidFill>
                <a:latin typeface="Tahoma" pitchFamily="34" charset="0"/>
                <a:cs typeface="Tahoma" pitchFamily="34" charset="0"/>
              </a:rPr>
              <a:t> </a:t>
            </a:r>
            <a:endParaRPr lang="ar-SY" dirty="0" smtClean="0">
              <a:solidFill>
                <a:schemeClr val="hlink"/>
              </a:solidFill>
              <a:latin typeface="Tahoma" pitchFamily="34" charset="0"/>
              <a:cs typeface="Tahoma" pitchFamily="34" charset="0"/>
            </a:endParaRPr>
          </a:p>
          <a:p>
            <a:pPr marL="1295400" lvl="2" indent="-381000" eaLnBrk="1" hangingPunct="1">
              <a:defRPr/>
            </a:pPr>
            <a:r>
              <a:rPr lang="ar-SY" dirty="0" smtClean="0">
                <a:solidFill>
                  <a:srgbClr val="00CC00"/>
                </a:solidFill>
                <a:latin typeface="Tahoma" pitchFamily="34" charset="0"/>
                <a:cs typeface="Tahoma" pitchFamily="34" charset="0"/>
              </a:rPr>
              <a:t>أمثلة</a:t>
            </a:r>
            <a:r>
              <a:rPr lang="ar-SA" dirty="0" smtClean="0">
                <a:solidFill>
                  <a:srgbClr val="00CC00"/>
                </a:solidFill>
                <a:latin typeface="Tahoma" pitchFamily="34" charset="0"/>
                <a:cs typeface="Tahoma" pitchFamily="34" charset="0"/>
              </a:rPr>
              <a:t>: </a:t>
            </a:r>
            <a:endParaRPr lang="ar-SY" dirty="0" smtClean="0">
              <a:solidFill>
                <a:srgbClr val="00CC00"/>
              </a:solidFill>
              <a:latin typeface="Tahoma" pitchFamily="34" charset="0"/>
              <a:cs typeface="Tahoma" pitchFamily="34" charset="0"/>
            </a:endParaRPr>
          </a:p>
          <a:p>
            <a:pPr marL="1714500" lvl="3" indent="-342900" eaLnBrk="1" hangingPunct="1">
              <a:defRPr/>
            </a:pPr>
            <a:r>
              <a:rPr lang="ar-SA" dirty="0" smtClean="0">
                <a:solidFill>
                  <a:srgbClr val="00CC00"/>
                </a:solidFill>
                <a:latin typeface="Tahoma" pitchFamily="34" charset="0"/>
                <a:cs typeface="Tahoma" pitchFamily="34" charset="0"/>
              </a:rPr>
              <a:t>التقاط حركة </a:t>
            </a:r>
            <a:r>
              <a:rPr lang="ar-SY" dirty="0" smtClean="0">
                <a:solidFill>
                  <a:srgbClr val="00CC00"/>
                </a:solidFill>
                <a:latin typeface="Tahoma" pitchFamily="34" charset="0"/>
                <a:cs typeface="Tahoma" pitchFamily="34" charset="0"/>
              </a:rPr>
              <a:t>ال</a:t>
            </a:r>
            <a:r>
              <a:rPr lang="ar-SA" dirty="0" smtClean="0">
                <a:solidFill>
                  <a:srgbClr val="00CC00"/>
                </a:solidFill>
                <a:latin typeface="Tahoma" pitchFamily="34" charset="0"/>
                <a:cs typeface="Tahoma" pitchFamily="34" charset="0"/>
              </a:rPr>
              <a:t>مرور على الشبكة</a:t>
            </a:r>
            <a:r>
              <a:rPr lang="ar-SY" dirty="0" smtClean="0">
                <a:solidFill>
                  <a:srgbClr val="00CC00"/>
                </a:solidFill>
                <a:latin typeface="Tahoma" pitchFamily="34" charset="0"/>
                <a:cs typeface="Tahoma" pitchFamily="34" charset="0"/>
              </a:rPr>
              <a:t> </a:t>
            </a:r>
          </a:p>
          <a:p>
            <a:pPr marL="1714500" lvl="3" indent="-342900" eaLnBrk="1" hangingPunct="1">
              <a:defRPr/>
            </a:pPr>
            <a:r>
              <a:rPr lang="ar-SA" dirty="0" smtClean="0">
                <a:solidFill>
                  <a:srgbClr val="00CC00"/>
                </a:solidFill>
                <a:latin typeface="Tahoma" pitchFamily="34" charset="0"/>
                <a:cs typeface="Tahoma" pitchFamily="34" charset="0"/>
              </a:rPr>
              <a:t>سرقة ملف كلمات المرور</a:t>
            </a:r>
            <a:endParaRPr lang="ar-SY" dirty="0" smtClean="0">
              <a:solidFill>
                <a:srgbClr val="00CC00"/>
              </a:solidFill>
              <a:latin typeface="Tahoma" pitchFamily="34" charset="0"/>
              <a:cs typeface="Tahoma" pitchFamily="34" charset="0"/>
            </a:endParaRPr>
          </a:p>
          <a:p>
            <a:pPr marL="1714500" lvl="3" indent="-342900" eaLnBrk="1" hangingPunct="1">
              <a:defRPr/>
            </a:pPr>
            <a:r>
              <a:rPr lang="ar-SY" b="1" dirty="0" smtClean="0">
                <a:solidFill>
                  <a:srgbClr val="00CC00"/>
                </a:solidFill>
                <a:latin typeface="Tahoma" pitchFamily="34" charset="0"/>
                <a:cs typeface="Tahoma" pitchFamily="34" charset="0"/>
              </a:rPr>
              <a:t>مسح البوابات  </a:t>
            </a:r>
            <a:r>
              <a:rPr lang="en-GB" b="1" dirty="0" smtClean="0">
                <a:solidFill>
                  <a:srgbClr val="00CC00"/>
                </a:solidFill>
                <a:latin typeface="Tahoma" pitchFamily="34" charset="0"/>
                <a:cs typeface="Tahoma" pitchFamily="34" charset="0"/>
              </a:rPr>
              <a:t>(</a:t>
            </a:r>
            <a:r>
              <a:rPr lang="en-US" b="1" dirty="0" smtClean="0">
                <a:solidFill>
                  <a:srgbClr val="00CC00"/>
                </a:solidFill>
                <a:latin typeface="Tahoma" pitchFamily="34" charset="0"/>
                <a:cs typeface="Tahoma" pitchFamily="34" charset="0"/>
              </a:rPr>
              <a:t>port scanning)</a:t>
            </a:r>
            <a:r>
              <a:rPr lang="ar-SY" b="1" dirty="0" smtClean="0">
                <a:solidFill>
                  <a:srgbClr val="00CC00"/>
                </a:solidFill>
                <a:latin typeface="Tahoma" pitchFamily="34" charset="0"/>
                <a:cs typeface="Tahoma" pitchFamily="34" charset="0"/>
              </a:rPr>
              <a:t>	</a:t>
            </a:r>
          </a:p>
          <a:p>
            <a:pPr marL="1714500" lvl="3" indent="-342900" eaLnBrk="1" hangingPunct="1">
              <a:defRPr/>
            </a:pPr>
            <a:r>
              <a:rPr lang="en-US" b="1" dirty="0" smtClean="0">
                <a:solidFill>
                  <a:srgbClr val="00CC00"/>
                </a:solidFill>
                <a:latin typeface="Tahoma" pitchFamily="34" charset="0"/>
                <a:cs typeface="Tahoma" pitchFamily="34" charset="0"/>
              </a:rPr>
              <a:t>social engineering</a:t>
            </a:r>
            <a:endParaRPr lang="ar-SY" b="1" dirty="0" smtClean="0">
              <a:solidFill>
                <a:srgbClr val="00CC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64358537-E9B0-4969-A566-8A8CB9941F04}" type="slidenum">
              <a:rPr lang="en-US" altLang="ar-SA" smtClean="0">
                <a:latin typeface="Arial" pitchFamily="34" charset="0"/>
              </a:rPr>
              <a:pPr eaLnBrk="1" hangingPunct="1"/>
              <a:t>15</a:t>
            </a:fld>
            <a:endParaRPr lang="en-US" altLang="ar-SA" smtClean="0">
              <a:latin typeface="Arial" pitchFamily="34" charset="0"/>
            </a:endParaRPr>
          </a:p>
        </p:txBody>
      </p:sp>
      <p:sp>
        <p:nvSpPr>
          <p:cNvPr id="128002"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17412" name="Rectangle 3"/>
          <p:cNvSpPr>
            <a:spLocks noGrp="1" noChangeArrowheads="1"/>
          </p:cNvSpPr>
          <p:nvPr>
            <p:ph type="body" idx="1"/>
          </p:nvPr>
        </p:nvSpPr>
        <p:spPr>
          <a:xfrm>
            <a:off x="0" y="1628775"/>
            <a:ext cx="9144000" cy="5229225"/>
          </a:xfrm>
        </p:spPr>
        <p:txBody>
          <a:bodyPr/>
          <a:lstStyle/>
          <a:p>
            <a:pPr lvl="2" eaLnBrk="1" hangingPunct="1"/>
            <a:r>
              <a:rPr lang="ar-SA" altLang="ar-SA" smtClean="0">
                <a:solidFill>
                  <a:schemeClr val="hlink"/>
                </a:solidFill>
                <a:effectLst/>
                <a:latin typeface="Tahoma" pitchFamily="34" charset="0"/>
                <a:cs typeface="Tahoma" pitchFamily="34" charset="0"/>
              </a:rPr>
              <a:t>اختراقات</a:t>
            </a:r>
            <a:r>
              <a:rPr lang="ar-SY" altLang="ar-SA" smtClean="0">
                <a:solidFill>
                  <a:schemeClr val="hlink"/>
                </a:solidFill>
                <a:effectLst/>
                <a:latin typeface="Tahoma" pitchFamily="34" charset="0"/>
                <a:cs typeface="Tahoma" pitchFamily="34" charset="0"/>
              </a:rPr>
              <a:t> غير مقصودة (</a:t>
            </a:r>
            <a:r>
              <a:rPr lang="ar-SA" altLang="ar-SA" smtClean="0">
                <a:solidFill>
                  <a:schemeClr val="hlink"/>
                </a:solidFill>
                <a:effectLst/>
                <a:latin typeface="Tahoma" pitchFamily="34" charset="0"/>
                <a:cs typeface="Tahoma" pitchFamily="34" charset="0"/>
              </a:rPr>
              <a:t>أخطاء بشرية</a:t>
            </a:r>
            <a:r>
              <a:rPr lang="ar-SY" altLang="ar-SA" smtClean="0">
                <a:solidFill>
                  <a:schemeClr val="hlink"/>
                </a:solidFill>
                <a:effectLst/>
                <a:latin typeface="Tahoma" pitchFamily="34" charset="0"/>
                <a:cs typeface="Tahoma" pitchFamily="34" charset="0"/>
              </a:rPr>
              <a:t>، </a:t>
            </a:r>
            <a:r>
              <a:rPr lang="ar-SA" altLang="ar-SA" smtClean="0">
                <a:solidFill>
                  <a:schemeClr val="hlink"/>
                </a:solidFill>
                <a:effectLst/>
                <a:latin typeface="Tahoma" pitchFamily="34" charset="0"/>
                <a:cs typeface="Tahoma" pitchFamily="34" charset="0"/>
              </a:rPr>
              <a:t>إهمال، سوء تصرف</a:t>
            </a:r>
            <a:r>
              <a:rPr lang="ar-SY" altLang="ar-SA" smtClean="0">
                <a:solidFill>
                  <a:schemeClr val="hlink"/>
                </a:solidFill>
                <a:effectLst/>
                <a:latin typeface="Tahoma" pitchFamily="34" charset="0"/>
                <a:cs typeface="Tahoma" pitchFamily="34" charset="0"/>
              </a:rPr>
              <a:t>).</a:t>
            </a:r>
            <a:r>
              <a:rPr lang="ar-SA" altLang="ar-SA" smtClean="0">
                <a:solidFill>
                  <a:schemeClr val="hlink"/>
                </a:solidFill>
                <a:effectLst/>
                <a:latin typeface="Tahoma" pitchFamily="34" charset="0"/>
                <a:cs typeface="Tahoma" pitchFamily="34" charset="0"/>
              </a:rPr>
              <a:t> </a:t>
            </a:r>
            <a:endParaRPr lang="ar-SY" altLang="ar-SA" smtClean="0">
              <a:solidFill>
                <a:schemeClr val="hlink"/>
              </a:solidFill>
              <a:effectLst/>
              <a:latin typeface="Tahoma" pitchFamily="34" charset="0"/>
              <a:cs typeface="Tahoma" pitchFamily="34" charset="0"/>
            </a:endParaRPr>
          </a:p>
          <a:p>
            <a:pPr lvl="2" eaLnBrk="1" hangingPunct="1"/>
            <a:r>
              <a:rPr lang="ar-SY" altLang="ar-SA" smtClean="0">
                <a:solidFill>
                  <a:srgbClr val="00CC00"/>
                </a:solidFill>
                <a:effectLst/>
                <a:latin typeface="Tahoma" pitchFamily="34" charset="0"/>
                <a:cs typeface="Tahoma" pitchFamily="34" charset="0"/>
              </a:rPr>
              <a:t>أمثلة</a:t>
            </a:r>
            <a:r>
              <a:rPr lang="ar-SA" altLang="ar-SA" smtClean="0">
                <a:solidFill>
                  <a:srgbClr val="00CC00"/>
                </a:solidFill>
                <a:effectLst/>
                <a:latin typeface="Tahoma" pitchFamily="34" charset="0"/>
                <a:cs typeface="Tahoma" pitchFamily="34" charset="0"/>
              </a:rPr>
              <a:t>: </a:t>
            </a:r>
            <a:endParaRPr lang="ar-SY" altLang="ar-SA" smtClean="0">
              <a:solidFill>
                <a:srgbClr val="00CC00"/>
              </a:solidFill>
              <a:effectLst/>
              <a:latin typeface="Tahoma" pitchFamily="34" charset="0"/>
              <a:cs typeface="Tahoma" pitchFamily="34" charset="0"/>
            </a:endParaRPr>
          </a:p>
          <a:p>
            <a:pPr lvl="3" eaLnBrk="1" hangingPunct="1"/>
            <a:r>
              <a:rPr lang="ar-SA" altLang="ar-SA" smtClean="0">
                <a:solidFill>
                  <a:srgbClr val="00CC00"/>
                </a:solidFill>
                <a:effectLst/>
                <a:latin typeface="Tahoma" pitchFamily="34" charset="0"/>
                <a:cs typeface="Tahoma" pitchFamily="34" charset="0"/>
              </a:rPr>
              <a:t>عدم تعمية البيانات</a:t>
            </a:r>
            <a:r>
              <a:rPr lang="ar-SY" altLang="ar-SA" smtClean="0">
                <a:solidFill>
                  <a:srgbClr val="00CC00"/>
                </a:solidFill>
                <a:effectLst/>
                <a:latin typeface="Tahoma" pitchFamily="34" charset="0"/>
                <a:cs typeface="Tahoma" pitchFamily="34" charset="0"/>
              </a:rPr>
              <a:t> </a:t>
            </a:r>
            <a:r>
              <a:rPr lang="ar-SA" altLang="ar-SA" smtClean="0">
                <a:solidFill>
                  <a:srgbClr val="00CC00"/>
                </a:solidFill>
                <a:effectLst/>
                <a:latin typeface="Tahoma" pitchFamily="34" charset="0"/>
                <a:cs typeface="Tahoma" pitchFamily="34" charset="0"/>
              </a:rPr>
              <a:t>المتبادلة بشكل تام و صحيح،</a:t>
            </a:r>
            <a:endParaRPr lang="ar-SY" altLang="ar-SA" smtClean="0">
              <a:solidFill>
                <a:srgbClr val="00CC00"/>
              </a:solidFill>
              <a:effectLst/>
              <a:latin typeface="Tahoma" pitchFamily="34" charset="0"/>
              <a:cs typeface="Tahoma" pitchFamily="34" charset="0"/>
            </a:endParaRPr>
          </a:p>
          <a:p>
            <a:pPr lvl="3" eaLnBrk="1" hangingPunct="1"/>
            <a:r>
              <a:rPr lang="ar-SA" altLang="ar-SA" smtClean="0">
                <a:solidFill>
                  <a:srgbClr val="00CC00"/>
                </a:solidFill>
                <a:effectLst/>
                <a:latin typeface="Tahoma" pitchFamily="34" charset="0"/>
                <a:cs typeface="Tahoma" pitchFamily="34" charset="0"/>
              </a:rPr>
              <a:t>ترك نقاط دخول أمنية مفتوحة،</a:t>
            </a:r>
            <a:endParaRPr lang="ar-SY" altLang="ar-SA" smtClean="0">
              <a:solidFill>
                <a:srgbClr val="00CC00"/>
              </a:solidFill>
              <a:effectLst/>
              <a:latin typeface="Tahoma" pitchFamily="34" charset="0"/>
              <a:cs typeface="Tahoma" pitchFamily="34" charset="0"/>
            </a:endParaRPr>
          </a:p>
          <a:p>
            <a:pPr lvl="3" eaLnBrk="1" hangingPunct="1"/>
            <a:r>
              <a:rPr lang="ar-SY" altLang="ar-SA" smtClean="0">
                <a:solidFill>
                  <a:srgbClr val="00CC00"/>
                </a:solidFill>
                <a:effectLst/>
                <a:latin typeface="Tahoma" pitchFamily="34" charset="0"/>
                <a:cs typeface="Tahoma" pitchFamily="34" charset="0"/>
              </a:rPr>
              <a:t>اختراقات ب</a:t>
            </a:r>
            <a:r>
              <a:rPr lang="ar-SA" altLang="ar-SA" smtClean="0">
                <a:solidFill>
                  <a:srgbClr val="00CC00"/>
                </a:solidFill>
                <a:effectLst/>
                <a:latin typeface="Tahoma" pitchFamily="34" charset="0"/>
                <a:cs typeface="Tahoma" pitchFamily="34" charset="0"/>
              </a:rPr>
              <a:t>سبب </a:t>
            </a:r>
            <a:r>
              <a:rPr lang="ar-SY" altLang="ar-SA" smtClean="0">
                <a:solidFill>
                  <a:srgbClr val="00CC00"/>
                </a:solidFill>
                <a:effectLst/>
                <a:latin typeface="Tahoma" pitchFamily="34" charset="0"/>
                <a:cs typeface="Tahoma" pitchFamily="34" charset="0"/>
              </a:rPr>
              <a:t>أنشطة </a:t>
            </a:r>
            <a:r>
              <a:rPr lang="ar-SA" altLang="ar-SA" smtClean="0">
                <a:solidFill>
                  <a:srgbClr val="00CC00"/>
                </a:solidFill>
                <a:effectLst/>
                <a:latin typeface="Tahoma" pitchFamily="34" charset="0"/>
                <a:cs typeface="Tahoma" pitchFamily="34" charset="0"/>
              </a:rPr>
              <a:t>المستخدمين، أو مدير النظام،</a:t>
            </a:r>
            <a:endParaRPr lang="ar-SY" altLang="ar-SA" smtClean="0">
              <a:solidFill>
                <a:srgbClr val="00CC00"/>
              </a:solidFill>
              <a:effectLst/>
              <a:latin typeface="Tahoma" pitchFamily="34" charset="0"/>
              <a:cs typeface="Tahoma" pitchFamily="34" charset="0"/>
            </a:endParaRPr>
          </a:p>
          <a:p>
            <a:pPr lvl="3" eaLnBrk="1" hangingPunct="1"/>
            <a:r>
              <a:rPr lang="ar-SA" altLang="ar-SA" smtClean="0">
                <a:solidFill>
                  <a:srgbClr val="00CC00"/>
                </a:solidFill>
                <a:effectLst/>
                <a:latin typeface="Tahoma" pitchFamily="34" charset="0"/>
                <a:cs typeface="Tahoma" pitchFamily="34" charset="0"/>
              </a:rPr>
              <a:t>عدم تطبيق السياسة الأمنية بشكل جيد.</a:t>
            </a:r>
            <a:endParaRPr lang="ar-SY" altLang="ar-SA" smtClean="0">
              <a:solidFill>
                <a:srgbClr val="00CC00"/>
              </a:solidFill>
              <a:effectLst/>
              <a:latin typeface="Tahoma" pitchFamily="34" charset="0"/>
              <a:cs typeface="Tahoma" pitchFamily="34" charset="0"/>
            </a:endParaRPr>
          </a:p>
          <a:p>
            <a:pPr lvl="3" eaLnBrk="1" hangingPunct="1"/>
            <a:endParaRPr lang="ar-SY" altLang="ar-SA" smtClean="0">
              <a:solidFill>
                <a:srgbClr val="00CC00"/>
              </a:solidFill>
              <a:effectLst/>
              <a:latin typeface="Tahoma" pitchFamily="34" charset="0"/>
              <a:cs typeface="Tahoma" pitchFamily="34" charset="0"/>
            </a:endParaRPr>
          </a:p>
          <a:p>
            <a:pPr lvl="1" eaLnBrk="1" hangingPunct="1"/>
            <a:r>
              <a:rPr lang="ar-SY" altLang="ar-SA" smtClean="0">
                <a:solidFill>
                  <a:schemeClr val="hlink"/>
                </a:solidFill>
                <a:effectLst/>
                <a:latin typeface="Tahoma" pitchFamily="34" charset="0"/>
                <a:cs typeface="Tahoma" pitchFamily="34" charset="0"/>
              </a:rPr>
              <a:t>حماية السرية:</a:t>
            </a:r>
          </a:p>
          <a:p>
            <a:pPr lvl="2" eaLnBrk="1" hangingPunct="1"/>
            <a:r>
              <a:rPr lang="ar-SA" altLang="ar-SA" smtClean="0">
                <a:solidFill>
                  <a:srgbClr val="00CC00"/>
                </a:solidFill>
                <a:effectLst/>
                <a:latin typeface="Tahoma" pitchFamily="34" charset="0"/>
                <a:cs typeface="Tahoma" pitchFamily="34" charset="0"/>
              </a:rPr>
              <a:t>التعمية</a:t>
            </a:r>
            <a:r>
              <a:rPr lang="ar-SY" altLang="ar-SA" smtClean="0">
                <a:solidFill>
                  <a:srgbClr val="00CC00"/>
                </a:solidFill>
                <a:effectLst/>
                <a:latin typeface="Tahoma" pitchFamily="34" charset="0"/>
                <a:cs typeface="Tahoma" pitchFamily="34" charset="0"/>
              </a:rPr>
              <a:t>،</a:t>
            </a:r>
          </a:p>
          <a:p>
            <a:pPr lvl="2" eaLnBrk="1" hangingPunct="1"/>
            <a:r>
              <a:rPr lang="ar-SA" altLang="ar-SA" smtClean="0">
                <a:solidFill>
                  <a:srgbClr val="00CC00"/>
                </a:solidFill>
                <a:effectLst/>
                <a:latin typeface="Tahoma" pitchFamily="34" charset="0"/>
                <a:cs typeface="Tahoma" pitchFamily="34" charset="0"/>
              </a:rPr>
              <a:t>استخدام الحشو في حركة المرور على الشبكة،</a:t>
            </a:r>
            <a:endParaRPr lang="ar-SY" altLang="ar-SA" smtClean="0">
              <a:solidFill>
                <a:srgbClr val="00CC00"/>
              </a:solidFill>
              <a:effectLst/>
              <a:latin typeface="Tahoma" pitchFamily="34" charset="0"/>
              <a:cs typeface="Tahoma" pitchFamily="34" charset="0"/>
            </a:endParaRPr>
          </a:p>
          <a:p>
            <a:pPr lvl="2" eaLnBrk="1" hangingPunct="1"/>
            <a:r>
              <a:rPr lang="ar-SY" altLang="ar-SA" smtClean="0">
                <a:solidFill>
                  <a:srgbClr val="00CC00"/>
                </a:solidFill>
                <a:effectLst/>
                <a:latin typeface="Tahoma" pitchFamily="34" charset="0"/>
                <a:cs typeface="Tahoma" pitchFamily="34" charset="0"/>
              </a:rPr>
              <a:t>ال</a:t>
            </a:r>
            <a:r>
              <a:rPr lang="ar-SA" altLang="ar-SA" smtClean="0">
                <a:solidFill>
                  <a:srgbClr val="00CC00"/>
                </a:solidFill>
                <a:effectLst/>
                <a:latin typeface="Tahoma" pitchFamily="34" charset="0"/>
                <a:cs typeface="Tahoma" pitchFamily="34" charset="0"/>
              </a:rPr>
              <a:t>تحكم بال</a:t>
            </a:r>
            <a:r>
              <a:rPr lang="ar-SY" altLang="ar-SA" smtClean="0">
                <a:solidFill>
                  <a:srgbClr val="00CC00"/>
                </a:solidFill>
                <a:effectLst/>
                <a:latin typeface="Tahoma" pitchFamily="34" charset="0"/>
                <a:cs typeface="Tahoma" pitchFamily="34" charset="0"/>
              </a:rPr>
              <a:t>نفاذ،</a:t>
            </a:r>
            <a:r>
              <a:rPr lang="ar-SA" altLang="ar-SA" smtClean="0">
                <a:solidFill>
                  <a:srgbClr val="00CC00"/>
                </a:solidFill>
                <a:effectLst/>
                <a:latin typeface="Tahoma" pitchFamily="34" charset="0"/>
                <a:cs typeface="Tahoma" pitchFamily="34" charset="0"/>
              </a:rPr>
              <a:t> </a:t>
            </a:r>
            <a:endParaRPr lang="ar-SY" altLang="ar-SA" smtClean="0">
              <a:solidFill>
                <a:srgbClr val="00CC00"/>
              </a:solidFill>
              <a:effectLst/>
              <a:latin typeface="Tahoma" pitchFamily="34" charset="0"/>
              <a:cs typeface="Tahoma" pitchFamily="34" charset="0"/>
            </a:endParaRPr>
          </a:p>
          <a:p>
            <a:pPr lvl="2" eaLnBrk="1" hangingPunct="1"/>
            <a:r>
              <a:rPr lang="ar-SY" altLang="ar-SA" smtClean="0">
                <a:solidFill>
                  <a:srgbClr val="00CC00"/>
                </a:solidFill>
                <a:effectLst/>
                <a:latin typeface="Tahoma" pitchFamily="34" charset="0"/>
                <a:cs typeface="Tahoma" pitchFamily="34" charset="0"/>
              </a:rPr>
              <a:t>توعية الم</a:t>
            </a:r>
            <a:r>
              <a:rPr lang="ar-SA" altLang="ar-SA" smtClean="0">
                <a:solidFill>
                  <a:srgbClr val="00CC00"/>
                </a:solidFill>
                <a:effectLst/>
                <a:latin typeface="Tahoma" pitchFamily="34" charset="0"/>
                <a:cs typeface="Tahoma" pitchFamily="34" charset="0"/>
              </a:rPr>
              <a:t>ستخدمين.</a:t>
            </a:r>
            <a:endParaRPr lang="en-US" altLang="ar-SA" smtClean="0">
              <a:solidFill>
                <a:srgbClr val="00CC00"/>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572E6CF-0E12-4DE0-A544-E23FF7DC1A79}" type="slidenum">
              <a:rPr lang="en-US" altLang="ar-SA" smtClean="0">
                <a:latin typeface="Arial" pitchFamily="34" charset="0"/>
              </a:rPr>
              <a:pPr eaLnBrk="1" hangingPunct="1"/>
              <a:t>16</a:t>
            </a:fld>
            <a:endParaRPr lang="en-US" altLang="ar-SA" smtClean="0">
              <a:latin typeface="Arial" pitchFamily="34" charset="0"/>
            </a:endParaRPr>
          </a:p>
        </p:txBody>
      </p:sp>
      <p:sp>
        <p:nvSpPr>
          <p:cNvPr id="130050"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130051" name="Rectangle 3"/>
          <p:cNvSpPr>
            <a:spLocks noGrp="1" noChangeArrowheads="1"/>
          </p:cNvSpPr>
          <p:nvPr>
            <p:ph type="body" idx="1"/>
          </p:nvPr>
        </p:nvSpPr>
        <p:spPr>
          <a:xfrm>
            <a:off x="0" y="1628775"/>
            <a:ext cx="9144000" cy="4895850"/>
          </a:xfrm>
        </p:spPr>
        <p:txBody>
          <a:bodyPr/>
          <a:lstStyle/>
          <a:p>
            <a:pPr marL="533400" indent="-533400" eaLnBrk="1" hangingPunct="1">
              <a:lnSpc>
                <a:spcPct val="90000"/>
              </a:lnSpc>
              <a:buFont typeface="Wingdings" pitchFamily="2" charset="2"/>
              <a:buAutoNum type="arabicPeriod" startAt="2"/>
              <a:defRPr/>
            </a:pPr>
            <a:r>
              <a:rPr lang="ar-SY" b="1" dirty="0" smtClean="0">
                <a:solidFill>
                  <a:schemeClr val="accent1"/>
                </a:solidFill>
                <a:latin typeface="Tahoma" pitchFamily="34" charset="0"/>
                <a:cs typeface="Tahoma" pitchFamily="34" charset="0"/>
              </a:rPr>
              <a:t>التكاملية</a:t>
            </a:r>
            <a:r>
              <a:rPr lang="ar-SY" dirty="0" smtClean="0">
                <a:solidFill>
                  <a:schemeClr val="hlink"/>
                </a:solidFill>
                <a:latin typeface="Tahoma" pitchFamily="34" charset="0"/>
                <a:cs typeface="Tahoma" pitchFamily="34" charset="0"/>
              </a:rPr>
              <a:t> </a:t>
            </a:r>
            <a:r>
              <a:rPr lang="en-GB" dirty="0" smtClean="0">
                <a:solidFill>
                  <a:schemeClr val="hlink"/>
                </a:solidFill>
                <a:latin typeface="Tahoma" pitchFamily="34" charset="0"/>
                <a:cs typeface="Tahoma" pitchFamily="34" charset="0"/>
              </a:rPr>
              <a:t>(Integrity)</a:t>
            </a:r>
            <a:r>
              <a:rPr lang="ar-SY" dirty="0" smtClean="0">
                <a:solidFill>
                  <a:schemeClr val="hlink"/>
                </a:solidFill>
                <a:latin typeface="Tahoma" pitchFamily="34" charset="0"/>
                <a:cs typeface="Tahoma" pitchFamily="34" charset="0"/>
              </a:rPr>
              <a:t>:</a:t>
            </a:r>
          </a:p>
          <a:p>
            <a:pPr marL="914400" lvl="1" indent="-457200" eaLnBrk="1" hangingPunct="1">
              <a:lnSpc>
                <a:spcPct val="90000"/>
              </a:lnSpc>
              <a:defRPr/>
            </a:pPr>
            <a:r>
              <a:rPr lang="ar-SY" dirty="0" smtClean="0">
                <a:solidFill>
                  <a:schemeClr val="hlink"/>
                </a:solidFill>
                <a:effectLst/>
                <a:latin typeface="Tahoma" pitchFamily="34" charset="0"/>
                <a:cs typeface="Tahoma" pitchFamily="34" charset="0"/>
              </a:rPr>
              <a:t>السماح للأشخاص المخولين فقط بتعديل المعطيات أو الأغراض</a:t>
            </a:r>
          </a:p>
          <a:p>
            <a:pPr marL="914400" lvl="1" indent="-457200" eaLnBrk="1" hangingPunct="1">
              <a:lnSpc>
                <a:spcPct val="90000"/>
              </a:lnSpc>
              <a:defRPr/>
            </a:pPr>
            <a:r>
              <a:rPr lang="ar-SY" dirty="0" smtClean="0">
                <a:solidFill>
                  <a:schemeClr val="hlink"/>
                </a:solidFill>
                <a:effectLst/>
                <a:latin typeface="Tahoma" pitchFamily="34" charset="0"/>
                <a:cs typeface="Tahoma" pitchFamily="34" charset="0"/>
              </a:rPr>
              <a:t>تضمن الثقة أن البيانات لم تعدل عن حالتها الأصلية المحمية.</a:t>
            </a:r>
          </a:p>
          <a:p>
            <a:pPr marL="914400" lvl="1" indent="-457200" eaLnBrk="1" hangingPunct="1">
              <a:lnSpc>
                <a:spcPct val="90000"/>
              </a:lnSpc>
              <a:defRPr/>
            </a:pPr>
            <a:endParaRPr lang="ar-SY" dirty="0" smtClean="0">
              <a:solidFill>
                <a:schemeClr val="hlink"/>
              </a:solidFill>
              <a:effectLst/>
              <a:latin typeface="Tahoma" pitchFamily="34" charset="0"/>
              <a:cs typeface="Tahoma" pitchFamily="34" charset="0"/>
            </a:endParaRPr>
          </a:p>
          <a:p>
            <a:pPr marL="914400" lvl="1" indent="-457200" eaLnBrk="1" hangingPunct="1">
              <a:lnSpc>
                <a:spcPct val="90000"/>
              </a:lnSpc>
              <a:defRPr/>
            </a:pPr>
            <a:r>
              <a:rPr lang="ar-SY" dirty="0" smtClean="0">
                <a:solidFill>
                  <a:schemeClr val="hlink"/>
                </a:solidFill>
                <a:effectLst/>
                <a:latin typeface="Tahoma" pitchFamily="34" charset="0"/>
                <a:cs typeface="Tahoma" pitchFamily="34" charset="0"/>
              </a:rPr>
              <a:t>التكاملية هي:</a:t>
            </a:r>
          </a:p>
          <a:p>
            <a:pPr marL="1295400" lvl="2" indent="-381000" eaLnBrk="1" hangingPunct="1">
              <a:lnSpc>
                <a:spcPct val="90000"/>
              </a:lnSpc>
              <a:defRPr/>
            </a:pPr>
            <a:r>
              <a:rPr lang="ar-SY" dirty="0" smtClean="0">
                <a:solidFill>
                  <a:schemeClr val="hlink"/>
                </a:solidFill>
                <a:effectLst/>
                <a:latin typeface="Tahoma" pitchFamily="34" charset="0"/>
                <a:cs typeface="Tahoma" pitchFamily="34" charset="0"/>
              </a:rPr>
              <a:t>منع الكيانات غير المخولة من إجراء تعديلات</a:t>
            </a:r>
          </a:p>
          <a:p>
            <a:pPr marL="1295400" lvl="2" indent="-381000" eaLnBrk="1" hangingPunct="1">
              <a:lnSpc>
                <a:spcPct val="90000"/>
              </a:lnSpc>
              <a:defRPr/>
            </a:pPr>
            <a:r>
              <a:rPr lang="ar-SY" dirty="0" smtClean="0">
                <a:solidFill>
                  <a:schemeClr val="hlink"/>
                </a:solidFill>
                <a:effectLst/>
                <a:latin typeface="Tahoma" pitchFamily="34" charset="0"/>
                <a:cs typeface="Tahoma" pitchFamily="34" charset="0"/>
              </a:rPr>
              <a:t>منع الكيانات غير المخولة من إجراء تعديلات غير مرخص لهم إجراءها</a:t>
            </a:r>
          </a:p>
          <a:p>
            <a:pPr marL="1295400" lvl="2" indent="-381000" eaLnBrk="1" hangingPunct="1">
              <a:lnSpc>
                <a:spcPct val="90000"/>
              </a:lnSpc>
              <a:defRPr/>
            </a:pPr>
            <a:r>
              <a:rPr lang="ar-SY" dirty="0" smtClean="0">
                <a:solidFill>
                  <a:schemeClr val="hlink"/>
                </a:solidFill>
                <a:effectLst/>
                <a:latin typeface="Tahoma" pitchFamily="34" charset="0"/>
                <a:cs typeface="Tahoma" pitchFamily="34" charset="0"/>
              </a:rPr>
              <a:t>بقاء العلاقة بين الأغراض صحيحة ومترابطة ومحققة</a:t>
            </a:r>
            <a:endParaRPr lang="en-US" dirty="0" smtClean="0">
              <a:solidFill>
                <a:schemeClr val="hlink"/>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5E162995-BF4C-4B1F-9935-726876216D7A}" type="slidenum">
              <a:rPr lang="en-US" altLang="ar-SA" smtClean="0">
                <a:latin typeface="Arial" pitchFamily="34" charset="0"/>
              </a:rPr>
              <a:pPr eaLnBrk="1" hangingPunct="1"/>
              <a:t>17</a:t>
            </a:fld>
            <a:endParaRPr lang="en-US" altLang="ar-SA" smtClean="0">
              <a:latin typeface="Arial" pitchFamily="34" charset="0"/>
            </a:endParaRPr>
          </a:p>
        </p:txBody>
      </p:sp>
      <p:sp>
        <p:nvSpPr>
          <p:cNvPr id="131074"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19460" name="Rectangle 3"/>
          <p:cNvSpPr>
            <a:spLocks noGrp="1" noChangeArrowheads="1"/>
          </p:cNvSpPr>
          <p:nvPr>
            <p:ph type="body" idx="1"/>
          </p:nvPr>
        </p:nvSpPr>
        <p:spPr>
          <a:xfrm>
            <a:off x="0" y="1628775"/>
            <a:ext cx="9144000" cy="5229225"/>
          </a:xfrm>
        </p:spPr>
        <p:txBody>
          <a:bodyPr/>
          <a:lstStyle/>
          <a:p>
            <a:pPr lvl="1" eaLnBrk="1" hangingPunct="1"/>
            <a:r>
              <a:rPr lang="ar-SY" altLang="ar-SA" smtClean="0">
                <a:solidFill>
                  <a:schemeClr val="hlink"/>
                </a:solidFill>
                <a:effectLst/>
                <a:cs typeface="Tahoma" pitchFamily="34" charset="0"/>
              </a:rPr>
              <a:t>اختراقات التكاملية:</a:t>
            </a:r>
          </a:p>
          <a:p>
            <a:pPr lvl="2" eaLnBrk="1" hangingPunct="1"/>
            <a:r>
              <a:rPr lang="ar-SY" altLang="ar-SA" smtClean="0">
                <a:solidFill>
                  <a:schemeClr val="hlink"/>
                </a:solidFill>
                <a:effectLst/>
                <a:cs typeface="Tahoma" pitchFamily="34" charset="0"/>
              </a:rPr>
              <a:t>اختراقات مقصودة (تعتمد على هجوم مباشر متعمد).</a:t>
            </a:r>
          </a:p>
          <a:p>
            <a:pPr lvl="3" eaLnBrk="1" hangingPunct="1"/>
            <a:r>
              <a:rPr lang="ar-SY" altLang="ar-SA" smtClean="0">
                <a:solidFill>
                  <a:srgbClr val="00CC00"/>
                </a:solidFill>
                <a:effectLst/>
                <a:cs typeface="Tahoma" pitchFamily="34" charset="0"/>
              </a:rPr>
              <a:t>مثل: الفيروسات والنفاذ غير المرخص بهدف الكتابة أو المحو، إلخ </a:t>
            </a:r>
          </a:p>
          <a:p>
            <a:pPr lvl="2" eaLnBrk="1" hangingPunct="1"/>
            <a:r>
              <a:rPr lang="ar-SY" altLang="ar-SA" smtClean="0">
                <a:solidFill>
                  <a:schemeClr val="hlink"/>
                </a:solidFill>
                <a:effectLst/>
                <a:cs typeface="Tahoma" pitchFamily="34" charset="0"/>
              </a:rPr>
              <a:t>اختراقات غير مقصودة (أخطاء بشرية، إهمال، سوء تصرف)</a:t>
            </a:r>
          </a:p>
          <a:p>
            <a:pPr lvl="3" eaLnBrk="1" hangingPunct="1"/>
            <a:r>
              <a:rPr lang="ar-SY" altLang="ar-SA" smtClean="0">
                <a:solidFill>
                  <a:srgbClr val="00CC00"/>
                </a:solidFill>
                <a:effectLst/>
                <a:cs typeface="Tahoma" pitchFamily="34" charset="0"/>
              </a:rPr>
              <a:t>مثل: حذف ملفات خطأ و إدخال بيانات غير صحيحة وتعديل وأخطاء في الأوامر، إلخ.</a:t>
            </a:r>
          </a:p>
          <a:p>
            <a:pPr lvl="1" eaLnBrk="1" hangingPunct="1"/>
            <a:r>
              <a:rPr lang="ar-SY" altLang="ar-SA" smtClean="0">
                <a:solidFill>
                  <a:schemeClr val="hlink"/>
                </a:solidFill>
                <a:effectLst/>
                <a:cs typeface="Tahoma" pitchFamily="34" charset="0"/>
              </a:rPr>
              <a:t>حماية التكاملية: </a:t>
            </a:r>
          </a:p>
          <a:p>
            <a:pPr lvl="2" eaLnBrk="1" hangingPunct="1"/>
            <a:r>
              <a:rPr lang="ar-SY" altLang="ar-SA" smtClean="0">
                <a:solidFill>
                  <a:schemeClr val="hlink"/>
                </a:solidFill>
                <a:effectLst/>
                <a:cs typeface="Tahoma" pitchFamily="34" charset="0"/>
              </a:rPr>
              <a:t>التحكم بالنفاذ،</a:t>
            </a:r>
          </a:p>
          <a:p>
            <a:pPr lvl="2" eaLnBrk="1" hangingPunct="1"/>
            <a:r>
              <a:rPr lang="ar-SY" altLang="ar-SA" smtClean="0">
                <a:solidFill>
                  <a:schemeClr val="hlink"/>
                </a:solidFill>
                <a:effectLst/>
                <a:cs typeface="Tahoma" pitchFamily="34" charset="0"/>
              </a:rPr>
              <a:t>نظم كشف الاقتحام،</a:t>
            </a:r>
          </a:p>
          <a:p>
            <a:pPr lvl="2" eaLnBrk="1" hangingPunct="1"/>
            <a:r>
              <a:rPr lang="ar-SY" altLang="ar-SA" smtClean="0">
                <a:solidFill>
                  <a:schemeClr val="hlink"/>
                </a:solidFill>
                <a:effectLst/>
                <a:cs typeface="Tahoma" pitchFamily="34" charset="0"/>
              </a:rPr>
              <a:t>اختبار وظائف الإدخال</a:t>
            </a:r>
          </a:p>
          <a:p>
            <a:pPr lvl="2" eaLnBrk="1" hangingPunct="1"/>
            <a:r>
              <a:rPr lang="ar-SY" altLang="ar-SA" smtClean="0">
                <a:solidFill>
                  <a:schemeClr val="hlink"/>
                </a:solidFill>
                <a:effectLst/>
                <a:cs typeface="Tahoma" pitchFamily="34" charset="0"/>
              </a:rPr>
              <a:t>إلخ</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C989C47F-3B48-4482-ABC6-8FBE2FE4370E}" type="slidenum">
              <a:rPr lang="en-US" altLang="ar-SA" smtClean="0">
                <a:latin typeface="Arial" pitchFamily="34" charset="0"/>
              </a:rPr>
              <a:pPr eaLnBrk="1" hangingPunct="1"/>
              <a:t>18</a:t>
            </a:fld>
            <a:endParaRPr lang="en-US" altLang="ar-SA" smtClean="0">
              <a:latin typeface="Arial" pitchFamily="34" charset="0"/>
            </a:endParaRPr>
          </a:p>
        </p:txBody>
      </p:sp>
      <p:sp>
        <p:nvSpPr>
          <p:cNvPr id="132098"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20484" name="Rectangle 3"/>
          <p:cNvSpPr>
            <a:spLocks noGrp="1" noChangeArrowheads="1"/>
          </p:cNvSpPr>
          <p:nvPr>
            <p:ph type="body" idx="1"/>
          </p:nvPr>
        </p:nvSpPr>
        <p:spPr>
          <a:xfrm>
            <a:off x="0" y="1628775"/>
            <a:ext cx="9144000" cy="4895850"/>
          </a:xfrm>
        </p:spPr>
        <p:txBody>
          <a:bodyPr/>
          <a:lstStyle/>
          <a:p>
            <a:pPr marL="609600" indent="-609600" eaLnBrk="1" hangingPunct="1">
              <a:buFont typeface="Wingdings" pitchFamily="2" charset="2"/>
              <a:buAutoNum type="arabicPeriod" startAt="3"/>
            </a:pPr>
            <a:r>
              <a:rPr lang="ar-SY" altLang="ar-SA" b="1" smtClean="0">
                <a:solidFill>
                  <a:schemeClr val="accent1"/>
                </a:solidFill>
                <a:effectLst/>
                <a:latin typeface="Tahoma" pitchFamily="34" charset="0"/>
                <a:cs typeface="Tahoma" pitchFamily="34" charset="0"/>
              </a:rPr>
              <a:t>الإتاحية</a:t>
            </a:r>
            <a:r>
              <a:rPr lang="ar-SY" altLang="ar-SA" smtClean="0">
                <a:solidFill>
                  <a:schemeClr val="hlink"/>
                </a:solidFill>
                <a:effectLst/>
                <a:latin typeface="Tahoma" pitchFamily="34" charset="0"/>
                <a:cs typeface="Tahoma" pitchFamily="34" charset="0"/>
              </a:rPr>
              <a:t> </a:t>
            </a:r>
            <a:r>
              <a:rPr lang="en-GB" altLang="ar-SA" smtClean="0">
                <a:solidFill>
                  <a:schemeClr val="hlink"/>
                </a:solidFill>
                <a:effectLst/>
                <a:latin typeface="Tahoma" pitchFamily="34" charset="0"/>
                <a:cs typeface="Tahoma" pitchFamily="34" charset="0"/>
              </a:rPr>
              <a:t>(Availability)</a:t>
            </a:r>
            <a:r>
              <a:rPr lang="ar-SY" altLang="ar-SA" smtClean="0">
                <a:solidFill>
                  <a:schemeClr val="hlink"/>
                </a:solidFill>
                <a:effectLst/>
                <a:latin typeface="Tahoma" pitchFamily="34" charset="0"/>
                <a:cs typeface="Tahoma" pitchFamily="34" charset="0"/>
              </a:rPr>
              <a:t>:</a:t>
            </a:r>
          </a:p>
          <a:p>
            <a:pPr marL="990600" lvl="1" indent="-533400" eaLnBrk="1" hangingPunct="1"/>
            <a:r>
              <a:rPr lang="ar-SY" altLang="ar-SA" smtClean="0">
                <a:solidFill>
                  <a:schemeClr val="hlink"/>
                </a:solidFill>
                <a:effectLst/>
                <a:latin typeface="Tahoma" pitchFamily="34" charset="0"/>
                <a:cs typeface="Tahoma" pitchFamily="34" charset="0"/>
              </a:rPr>
              <a:t>توفر إمكانية نفاذ المخولين إلى </a:t>
            </a:r>
            <a:r>
              <a:rPr lang="ar-SA" altLang="ar-SA" smtClean="0">
                <a:solidFill>
                  <a:schemeClr val="hlink"/>
                </a:solidFill>
                <a:effectLst/>
                <a:latin typeface="Tahoma" pitchFamily="34" charset="0"/>
                <a:cs typeface="Tahoma" pitchFamily="34" charset="0"/>
              </a:rPr>
              <a:t>الأغراض </a:t>
            </a:r>
            <a:r>
              <a:rPr lang="ar-SY" altLang="ar-SA" smtClean="0">
                <a:solidFill>
                  <a:schemeClr val="hlink"/>
                </a:solidFill>
                <a:effectLst/>
                <a:latin typeface="Tahoma" pitchFamily="34" charset="0"/>
                <a:cs typeface="Tahoma" pitchFamily="34" charset="0"/>
              </a:rPr>
              <a:t>وقت الحاجة</a:t>
            </a:r>
          </a:p>
          <a:p>
            <a:pPr marL="990600" lvl="1" indent="-533400" eaLnBrk="1" hangingPunct="1"/>
            <a:endParaRPr lang="ar-SY" altLang="ar-SA" smtClean="0">
              <a:solidFill>
                <a:schemeClr val="hlink"/>
              </a:solidFill>
              <a:effectLst/>
              <a:latin typeface="Tahoma" pitchFamily="34" charset="0"/>
              <a:cs typeface="Tahoma" pitchFamily="34" charset="0"/>
            </a:endParaRPr>
          </a:p>
          <a:p>
            <a:pPr marL="990600" lvl="1" indent="-533400" eaLnBrk="1" hangingPunct="1"/>
            <a:r>
              <a:rPr lang="ar-SY" altLang="ar-SA" smtClean="0">
                <a:solidFill>
                  <a:schemeClr val="hlink"/>
                </a:solidFill>
                <a:effectLst/>
                <a:latin typeface="Tahoma" pitchFamily="34" charset="0"/>
                <a:cs typeface="Tahoma" pitchFamily="34" charset="0"/>
              </a:rPr>
              <a:t>أنواع اختراقات التوافرية:</a:t>
            </a:r>
          </a:p>
          <a:p>
            <a:pPr marL="1371600" lvl="2" indent="-457200" eaLnBrk="1" hangingPunct="1"/>
            <a:r>
              <a:rPr lang="ar-SA" altLang="ar-SA" smtClean="0">
                <a:solidFill>
                  <a:schemeClr val="hlink"/>
                </a:solidFill>
                <a:effectLst/>
                <a:latin typeface="Tahoma" pitchFamily="34" charset="0"/>
                <a:cs typeface="Tahoma" pitchFamily="34" charset="0"/>
              </a:rPr>
              <a:t>اختراقات </a:t>
            </a:r>
            <a:r>
              <a:rPr lang="ar-SY" altLang="ar-SA" smtClean="0">
                <a:solidFill>
                  <a:schemeClr val="hlink"/>
                </a:solidFill>
                <a:effectLst/>
                <a:latin typeface="Tahoma" pitchFamily="34" charset="0"/>
                <a:cs typeface="Tahoma" pitchFamily="34" charset="0"/>
              </a:rPr>
              <a:t>مقصودة (</a:t>
            </a:r>
            <a:r>
              <a:rPr lang="ar-SA" altLang="ar-SA" smtClean="0">
                <a:solidFill>
                  <a:schemeClr val="hlink"/>
                </a:solidFill>
                <a:effectLst/>
                <a:latin typeface="Tahoma" pitchFamily="34" charset="0"/>
                <a:cs typeface="Tahoma" pitchFamily="34" charset="0"/>
              </a:rPr>
              <a:t>تعتمد على هجوم مباشر متعمد</a:t>
            </a:r>
            <a:r>
              <a:rPr lang="ar-SY" altLang="ar-SA" smtClean="0">
                <a:solidFill>
                  <a:schemeClr val="hlink"/>
                </a:solidFill>
                <a:effectLst/>
                <a:latin typeface="Tahoma" pitchFamily="34" charset="0"/>
                <a:cs typeface="Tahoma" pitchFamily="34" charset="0"/>
              </a:rPr>
              <a:t>)</a:t>
            </a:r>
          </a:p>
          <a:p>
            <a:pPr marL="1752600" lvl="3" indent="-381000" eaLnBrk="1" hangingPunct="1"/>
            <a:r>
              <a:rPr lang="ar-SA" altLang="ar-SA" smtClean="0">
                <a:solidFill>
                  <a:srgbClr val="00CC00"/>
                </a:solidFill>
                <a:effectLst/>
                <a:latin typeface="Tahoma" pitchFamily="34" charset="0"/>
                <a:cs typeface="Tahoma" pitchFamily="34" charset="0"/>
              </a:rPr>
              <a:t>مثل:</a:t>
            </a:r>
            <a:r>
              <a:rPr lang="ar-SY" altLang="ar-SA" smtClean="0">
                <a:solidFill>
                  <a:srgbClr val="00CC00"/>
                </a:solidFill>
                <a:effectLst/>
                <a:latin typeface="Tahoma" pitchFamily="34" charset="0"/>
                <a:cs typeface="Tahoma" pitchFamily="34" charset="0"/>
              </a:rPr>
              <a:t> </a:t>
            </a:r>
            <a:r>
              <a:rPr lang="ar-SA" altLang="ar-SA" smtClean="0">
                <a:solidFill>
                  <a:srgbClr val="00CC00"/>
                </a:solidFill>
                <a:effectLst/>
                <a:latin typeface="Tahoma" pitchFamily="34" charset="0"/>
                <a:cs typeface="Tahoma" pitchFamily="34" charset="0"/>
              </a:rPr>
              <a:t>هجمات </a:t>
            </a:r>
            <a:r>
              <a:rPr lang="ar-SY" altLang="ar-SA" smtClean="0">
                <a:solidFill>
                  <a:srgbClr val="00CC00"/>
                </a:solidFill>
                <a:effectLst/>
                <a:latin typeface="Tahoma" pitchFamily="34" charset="0"/>
                <a:cs typeface="Tahoma" pitchFamily="34" charset="0"/>
              </a:rPr>
              <a:t>رفض </a:t>
            </a:r>
            <a:r>
              <a:rPr lang="ar-SA" altLang="ar-SA" smtClean="0">
                <a:solidFill>
                  <a:srgbClr val="00CC00"/>
                </a:solidFill>
                <a:effectLst/>
                <a:latin typeface="Tahoma" pitchFamily="34" charset="0"/>
                <a:cs typeface="Tahoma" pitchFamily="34" charset="0"/>
              </a:rPr>
              <a:t>الخدمة</a:t>
            </a:r>
            <a:r>
              <a:rPr lang="ar-SY" altLang="ar-SA" smtClean="0">
                <a:solidFill>
                  <a:srgbClr val="00CC00"/>
                </a:solidFill>
                <a:effectLst/>
                <a:latin typeface="Tahoma" pitchFamily="34" charset="0"/>
                <a:cs typeface="Tahoma" pitchFamily="34" charset="0"/>
              </a:rPr>
              <a:t> </a:t>
            </a:r>
            <a:r>
              <a:rPr lang="en-GB" altLang="ar-SA" smtClean="0">
                <a:solidFill>
                  <a:srgbClr val="00CC00"/>
                </a:solidFill>
                <a:effectLst/>
                <a:latin typeface="Tahoma" pitchFamily="34" charset="0"/>
                <a:cs typeface="Tahoma" pitchFamily="34" charset="0"/>
              </a:rPr>
              <a:t>(DoS)</a:t>
            </a:r>
            <a:r>
              <a:rPr lang="ar-SY" altLang="ar-SA" smtClean="0">
                <a:solidFill>
                  <a:srgbClr val="00CC00"/>
                </a:solidFill>
                <a:effectLst/>
                <a:latin typeface="Tahoma" pitchFamily="34" charset="0"/>
                <a:cs typeface="Tahoma" pitchFamily="34" charset="0"/>
              </a:rPr>
              <a:t> و</a:t>
            </a:r>
            <a:r>
              <a:rPr lang="ar-SA" altLang="ar-SA" smtClean="0">
                <a:solidFill>
                  <a:srgbClr val="00CC00"/>
                </a:solidFill>
                <a:effectLst/>
                <a:latin typeface="Tahoma" pitchFamily="34" charset="0"/>
                <a:cs typeface="Tahoma" pitchFamily="34" charset="0"/>
              </a:rPr>
              <a:t>تدمير </a:t>
            </a:r>
            <a:r>
              <a:rPr lang="ar-SY" altLang="ar-SA" smtClean="0">
                <a:solidFill>
                  <a:srgbClr val="00CC00"/>
                </a:solidFill>
                <a:effectLst/>
                <a:latin typeface="Tahoma" pitchFamily="34" charset="0"/>
                <a:cs typeface="Tahoma" pitchFamily="34" charset="0"/>
              </a:rPr>
              <a:t>الأ</a:t>
            </a:r>
            <a:r>
              <a:rPr lang="ar-SA" altLang="ar-SA" smtClean="0">
                <a:solidFill>
                  <a:srgbClr val="00CC00"/>
                </a:solidFill>
                <a:effectLst/>
                <a:latin typeface="Tahoma" pitchFamily="34" charset="0"/>
                <a:cs typeface="Tahoma" pitchFamily="34" charset="0"/>
              </a:rPr>
              <a:t>غرض</a:t>
            </a:r>
            <a:r>
              <a:rPr lang="ar-SY" altLang="ar-SA" smtClean="0">
                <a:solidFill>
                  <a:srgbClr val="00CC00"/>
                </a:solidFill>
                <a:effectLst/>
                <a:latin typeface="Tahoma" pitchFamily="34" charset="0"/>
                <a:cs typeface="Tahoma" pitchFamily="34" charset="0"/>
              </a:rPr>
              <a:t> و</a:t>
            </a:r>
            <a:r>
              <a:rPr lang="ar-SA" altLang="ar-SA" smtClean="0">
                <a:solidFill>
                  <a:srgbClr val="00CC00"/>
                </a:solidFill>
                <a:effectLst/>
                <a:latin typeface="Tahoma" pitchFamily="34" charset="0"/>
                <a:cs typeface="Tahoma" pitchFamily="34" charset="0"/>
              </a:rPr>
              <a:t>مقاطعات الاتصالات.</a:t>
            </a:r>
            <a:endParaRPr lang="ar-SY" altLang="ar-SA" smtClean="0">
              <a:solidFill>
                <a:srgbClr val="00CC00"/>
              </a:solidFill>
              <a:effectLst/>
              <a:latin typeface="Tahoma" pitchFamily="34" charset="0"/>
              <a:cs typeface="Tahoma" pitchFamily="34" charset="0"/>
            </a:endParaRPr>
          </a:p>
          <a:p>
            <a:pPr marL="1371600" lvl="2" indent="-457200" eaLnBrk="1" hangingPunct="1"/>
            <a:r>
              <a:rPr lang="ar-SA" altLang="ar-SA" smtClean="0">
                <a:solidFill>
                  <a:schemeClr val="hlink"/>
                </a:solidFill>
                <a:effectLst/>
                <a:latin typeface="Tahoma" pitchFamily="34" charset="0"/>
                <a:cs typeface="Tahoma" pitchFamily="34" charset="0"/>
              </a:rPr>
              <a:t>اختراقات </a:t>
            </a:r>
            <a:r>
              <a:rPr lang="ar-SY" altLang="ar-SA" smtClean="0">
                <a:solidFill>
                  <a:schemeClr val="hlink"/>
                </a:solidFill>
                <a:effectLst/>
                <a:latin typeface="Tahoma" pitchFamily="34" charset="0"/>
                <a:cs typeface="Tahoma" pitchFamily="34" charset="0"/>
              </a:rPr>
              <a:t>غير مقصودة (</a:t>
            </a:r>
            <a:r>
              <a:rPr lang="ar-SA" altLang="ar-SA" smtClean="0">
                <a:solidFill>
                  <a:schemeClr val="hlink"/>
                </a:solidFill>
                <a:effectLst/>
                <a:latin typeface="Tahoma" pitchFamily="34" charset="0"/>
                <a:cs typeface="Tahoma" pitchFamily="34" charset="0"/>
              </a:rPr>
              <a:t>أخطاء بشرية، إهمال، سوء تصرف</a:t>
            </a:r>
            <a:r>
              <a:rPr lang="ar-SY" altLang="ar-SA" smtClean="0">
                <a:solidFill>
                  <a:schemeClr val="hlink"/>
                </a:solidFill>
                <a:effectLst/>
                <a:latin typeface="Tahoma" pitchFamily="34" charset="0"/>
                <a:cs typeface="Tahoma" pitchFamily="34" charset="0"/>
              </a:rPr>
              <a:t>)</a:t>
            </a:r>
          </a:p>
          <a:p>
            <a:pPr marL="1752600" lvl="3" indent="-381000" eaLnBrk="1" hangingPunct="1"/>
            <a:r>
              <a:rPr lang="ar-SA" altLang="ar-SA" smtClean="0">
                <a:solidFill>
                  <a:srgbClr val="00CC00"/>
                </a:solidFill>
                <a:effectLst/>
                <a:latin typeface="Tahoma" pitchFamily="34" charset="0"/>
                <a:cs typeface="Tahoma" pitchFamily="34" charset="0"/>
              </a:rPr>
              <a:t>مثل: حذف ملفات خط</a:t>
            </a:r>
            <a:r>
              <a:rPr lang="ar-SY" altLang="ar-SA" smtClean="0">
                <a:solidFill>
                  <a:srgbClr val="00CC00"/>
                </a:solidFill>
                <a:effectLst/>
                <a:latin typeface="Tahoma" pitchFamily="34" charset="0"/>
                <a:cs typeface="Tahoma" pitchFamily="34" charset="0"/>
              </a:rPr>
              <a:t>أً و</a:t>
            </a:r>
            <a:r>
              <a:rPr lang="ar-SA" altLang="ar-SA" smtClean="0">
                <a:solidFill>
                  <a:srgbClr val="00CC00"/>
                </a:solidFill>
                <a:effectLst/>
                <a:latin typeface="Tahoma" pitchFamily="34" charset="0"/>
                <a:cs typeface="Tahoma" pitchFamily="34" charset="0"/>
              </a:rPr>
              <a:t>استخدام أجزاء العتاد أو البرامج بشكل مبالغ فيه،</a:t>
            </a:r>
            <a:r>
              <a:rPr lang="ar-SY" altLang="ar-SA" smtClean="0">
                <a:solidFill>
                  <a:srgbClr val="00CC00"/>
                </a:solidFill>
                <a:effectLst/>
                <a:latin typeface="Tahoma" pitchFamily="34" charset="0"/>
                <a:cs typeface="Tahoma" pitchFamily="34" charset="0"/>
              </a:rPr>
              <a:t> </a:t>
            </a:r>
            <a:endParaRPr lang="en-US" altLang="ar-SA" smtClean="0">
              <a:solidFill>
                <a:srgbClr val="00CC00"/>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BC8827E-30DD-4A73-A08C-F89C5BA07E19}" type="slidenum">
              <a:rPr lang="en-US" altLang="ar-SA" smtClean="0">
                <a:latin typeface="Arial" pitchFamily="34" charset="0"/>
              </a:rPr>
              <a:pPr eaLnBrk="1" hangingPunct="1"/>
              <a:t>19</a:t>
            </a:fld>
            <a:endParaRPr lang="en-US" altLang="ar-SA" smtClean="0">
              <a:latin typeface="Arial" pitchFamily="34" charset="0"/>
            </a:endParaRPr>
          </a:p>
        </p:txBody>
      </p:sp>
      <p:sp>
        <p:nvSpPr>
          <p:cNvPr id="133122"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21508" name="Rectangle 3"/>
          <p:cNvSpPr>
            <a:spLocks noGrp="1" noChangeArrowheads="1"/>
          </p:cNvSpPr>
          <p:nvPr>
            <p:ph type="body" idx="1"/>
          </p:nvPr>
        </p:nvSpPr>
        <p:spPr>
          <a:xfrm>
            <a:off x="0" y="2133600"/>
            <a:ext cx="9144000" cy="4032250"/>
          </a:xfrm>
        </p:spPr>
        <p:txBody>
          <a:bodyPr/>
          <a:lstStyle/>
          <a:p>
            <a:pPr lvl="1" eaLnBrk="1" hangingPunct="1"/>
            <a:r>
              <a:rPr lang="ar-SY" altLang="ar-SA" smtClean="0">
                <a:solidFill>
                  <a:schemeClr val="hlink"/>
                </a:solidFill>
                <a:effectLst/>
                <a:latin typeface="Tahoma" pitchFamily="34" charset="0"/>
                <a:cs typeface="Tahoma" pitchFamily="34" charset="0"/>
              </a:rPr>
              <a:t>حماية التوافرية</a:t>
            </a:r>
          </a:p>
          <a:p>
            <a:pPr lvl="2" eaLnBrk="1" hangingPunct="1"/>
            <a:r>
              <a:rPr lang="ar-SA" altLang="ar-SA" smtClean="0">
                <a:solidFill>
                  <a:schemeClr val="hlink"/>
                </a:solidFill>
                <a:effectLst/>
                <a:latin typeface="Tahoma" pitchFamily="34" charset="0"/>
                <a:cs typeface="Tahoma" pitchFamily="34" charset="0"/>
              </a:rPr>
              <a:t>تصميم أنظمة تسليم وسيطة ملائمة</a:t>
            </a:r>
            <a:endParaRPr lang="ar-SY" altLang="ar-SA" smtClean="0">
              <a:solidFill>
                <a:schemeClr val="hlink"/>
              </a:solidFill>
              <a:effectLst/>
              <a:latin typeface="Tahoma" pitchFamily="34" charset="0"/>
              <a:cs typeface="Tahoma" pitchFamily="34" charset="0"/>
            </a:endParaRPr>
          </a:p>
          <a:p>
            <a:pPr lvl="2" eaLnBrk="1" hangingPunct="1"/>
            <a:r>
              <a:rPr lang="ar-SY" altLang="ar-SA" smtClean="0">
                <a:solidFill>
                  <a:schemeClr val="hlink"/>
                </a:solidFill>
                <a:effectLst/>
                <a:latin typeface="Tahoma" pitchFamily="34" charset="0"/>
                <a:cs typeface="Tahoma" pitchFamily="34" charset="0"/>
              </a:rPr>
              <a:t>تقنيات ضبط نفاذ فعالة</a:t>
            </a:r>
            <a:r>
              <a:rPr lang="ar-SA" altLang="ar-SA" smtClean="0">
                <a:solidFill>
                  <a:schemeClr val="hlink"/>
                </a:solidFill>
                <a:effectLst/>
                <a:latin typeface="Tahoma" pitchFamily="34" charset="0"/>
                <a:cs typeface="Tahoma" pitchFamily="34" charset="0"/>
              </a:rPr>
              <a:t>،</a:t>
            </a:r>
            <a:endParaRPr lang="ar-SY" altLang="ar-SA" smtClean="0">
              <a:solidFill>
                <a:schemeClr val="hlink"/>
              </a:solidFill>
              <a:effectLst/>
              <a:latin typeface="Tahoma" pitchFamily="34" charset="0"/>
              <a:cs typeface="Tahoma" pitchFamily="34" charset="0"/>
            </a:endParaRPr>
          </a:p>
          <a:p>
            <a:pPr lvl="2" eaLnBrk="1" hangingPunct="1"/>
            <a:r>
              <a:rPr lang="ar-SA" altLang="ar-SA" smtClean="0">
                <a:solidFill>
                  <a:schemeClr val="hlink"/>
                </a:solidFill>
                <a:effectLst/>
                <a:latin typeface="Tahoma" pitchFamily="34" charset="0"/>
                <a:cs typeface="Tahoma" pitchFamily="34" charset="0"/>
              </a:rPr>
              <a:t>مراقبة</a:t>
            </a:r>
            <a:r>
              <a:rPr lang="ar-SY" altLang="ar-SA" smtClean="0">
                <a:solidFill>
                  <a:schemeClr val="hlink"/>
                </a:solidFill>
                <a:effectLst/>
                <a:latin typeface="Tahoma" pitchFamily="34" charset="0"/>
                <a:cs typeface="Tahoma" pitchFamily="34" charset="0"/>
              </a:rPr>
              <a:t> </a:t>
            </a:r>
            <a:r>
              <a:rPr lang="ar-SA" altLang="ar-SA" smtClean="0">
                <a:solidFill>
                  <a:schemeClr val="hlink"/>
                </a:solidFill>
                <a:effectLst/>
                <a:latin typeface="Tahoma" pitchFamily="34" charset="0"/>
                <a:cs typeface="Tahoma" pitchFamily="34" charset="0"/>
              </a:rPr>
              <a:t>الأداء و حركة مرور الشبكة</a:t>
            </a:r>
            <a:endParaRPr lang="ar-SY" altLang="ar-SA" smtClean="0">
              <a:solidFill>
                <a:schemeClr val="hlink"/>
              </a:solidFill>
              <a:effectLst/>
              <a:latin typeface="Tahoma" pitchFamily="34" charset="0"/>
              <a:cs typeface="Tahoma" pitchFamily="34" charset="0"/>
            </a:endParaRPr>
          </a:p>
          <a:p>
            <a:pPr lvl="2" eaLnBrk="1" hangingPunct="1"/>
            <a:r>
              <a:rPr lang="ar-SA" altLang="ar-SA" smtClean="0">
                <a:solidFill>
                  <a:schemeClr val="hlink"/>
                </a:solidFill>
                <a:effectLst/>
                <a:latin typeface="Tahoma" pitchFamily="34" charset="0"/>
                <a:cs typeface="Tahoma" pitchFamily="34" charset="0"/>
              </a:rPr>
              <a:t>استخدام </a:t>
            </a:r>
            <a:r>
              <a:rPr lang="ar-SY" altLang="ar-SA" smtClean="0">
                <a:solidFill>
                  <a:schemeClr val="hlink"/>
                </a:solidFill>
                <a:effectLst/>
                <a:latin typeface="Tahoma" pitchFamily="34" charset="0"/>
                <a:cs typeface="Tahoma" pitchFamily="34" charset="0"/>
              </a:rPr>
              <a:t>ال</a:t>
            </a:r>
            <a:r>
              <a:rPr lang="ar-SA" altLang="ar-SA" smtClean="0">
                <a:solidFill>
                  <a:schemeClr val="hlink"/>
                </a:solidFill>
                <a:effectLst/>
                <a:latin typeface="Tahoma" pitchFamily="34" charset="0"/>
                <a:cs typeface="Tahoma" pitchFamily="34" charset="0"/>
              </a:rPr>
              <a:t>جد</a:t>
            </a:r>
            <a:r>
              <a:rPr lang="ar-SY" altLang="ar-SA" smtClean="0">
                <a:solidFill>
                  <a:schemeClr val="hlink"/>
                </a:solidFill>
                <a:effectLst/>
                <a:latin typeface="Tahoma" pitchFamily="34" charset="0"/>
                <a:cs typeface="Tahoma" pitchFamily="34" charset="0"/>
              </a:rPr>
              <a:t>ران النارية</a:t>
            </a:r>
          </a:p>
          <a:p>
            <a:pPr lvl="2" eaLnBrk="1" hangingPunct="1"/>
            <a:r>
              <a:rPr lang="ar-SY" altLang="ar-SA" smtClean="0">
                <a:solidFill>
                  <a:schemeClr val="hlink"/>
                </a:solidFill>
                <a:effectLst/>
                <a:latin typeface="Tahoma" pitchFamily="34" charset="0"/>
                <a:cs typeface="Tahoma" pitchFamily="34" charset="0"/>
              </a:rPr>
              <a:t>اعتماد مبدأ الوفرة </a:t>
            </a:r>
            <a:r>
              <a:rPr lang="en-US" altLang="ar-SA" smtClean="0">
                <a:solidFill>
                  <a:schemeClr val="hlink"/>
                </a:solidFill>
                <a:effectLst/>
                <a:latin typeface="Tahoma" pitchFamily="34" charset="0"/>
                <a:cs typeface="Tahoma" pitchFamily="34" charset="0"/>
              </a:rPr>
              <a:t>(</a:t>
            </a:r>
            <a:r>
              <a:rPr lang="en-US" altLang="ar-SA" b="1" smtClean="0">
                <a:solidFill>
                  <a:schemeClr val="hlink"/>
                </a:solidFill>
                <a:effectLst/>
                <a:latin typeface="Tahoma" pitchFamily="34" charset="0"/>
                <a:cs typeface="Tahoma" pitchFamily="34" charset="0"/>
              </a:rPr>
              <a:t>redundancy)</a:t>
            </a:r>
            <a:r>
              <a:rPr lang="ar-SY" altLang="ar-SA" b="1" smtClean="0">
                <a:solidFill>
                  <a:schemeClr val="hlink"/>
                </a:solidFill>
                <a:effectLst/>
                <a:latin typeface="Tahoma" pitchFamily="34" charset="0"/>
                <a:cs typeface="Tahoma" pitchFamily="34" charset="0"/>
              </a:rPr>
              <a:t> في ا</a:t>
            </a:r>
            <a:r>
              <a:rPr lang="ar-SA" altLang="ar-SA" smtClean="0">
                <a:solidFill>
                  <a:schemeClr val="hlink"/>
                </a:solidFill>
                <a:effectLst/>
                <a:latin typeface="Tahoma" pitchFamily="34" charset="0"/>
                <a:cs typeface="Tahoma" pitchFamily="34" charset="0"/>
              </a:rPr>
              <a:t>لأنظمة الحساسة،</a:t>
            </a:r>
            <a:endParaRPr lang="ar-SY" altLang="ar-SA" smtClean="0">
              <a:solidFill>
                <a:schemeClr val="hlink"/>
              </a:solidFill>
              <a:effectLst/>
              <a:latin typeface="Tahoma" pitchFamily="34" charset="0"/>
              <a:cs typeface="Tahoma" pitchFamily="34" charset="0"/>
            </a:endParaRPr>
          </a:p>
          <a:p>
            <a:pPr lvl="2" eaLnBrk="1" hangingPunct="1"/>
            <a:r>
              <a:rPr lang="ar-SA" altLang="ar-SA" smtClean="0">
                <a:solidFill>
                  <a:schemeClr val="hlink"/>
                </a:solidFill>
                <a:effectLst/>
                <a:latin typeface="Tahoma" pitchFamily="34" charset="0"/>
                <a:cs typeface="Tahoma" pitchFamily="34" charset="0"/>
              </a:rPr>
              <a:t>صيانة واختبار نظم التخزين الاحتياطي.</a:t>
            </a:r>
            <a:endParaRPr lang="en-US" altLang="ar-SA" smtClean="0">
              <a:solidFill>
                <a:schemeClr val="hlink"/>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C1B864F9-2D69-499D-B3E4-F64170886CA6}" type="slidenum">
              <a:rPr lang="en-US" altLang="ar-SA" smtClean="0">
                <a:latin typeface="Arial" pitchFamily="34" charset="0"/>
              </a:rPr>
              <a:pPr eaLnBrk="1" hangingPunct="1"/>
              <a:t>2</a:t>
            </a:fld>
            <a:endParaRPr lang="en-US" altLang="ar-SA" smtClean="0">
              <a:latin typeface="Arial" pitchFamily="34" charset="0"/>
            </a:endParaRPr>
          </a:p>
        </p:txBody>
      </p:sp>
      <p:sp>
        <p:nvSpPr>
          <p:cNvPr id="111618" name="Rectangle 2"/>
          <p:cNvSpPr>
            <a:spLocks noGrp="1" noRot="1" noChangeArrowheads="1"/>
          </p:cNvSpPr>
          <p:nvPr>
            <p:ph type="title"/>
          </p:nvPr>
        </p:nvSpPr>
        <p:spPr/>
        <p:txBody>
          <a:bodyPr/>
          <a:lstStyle/>
          <a:p>
            <a:pPr eaLnBrk="1" hangingPunct="1">
              <a:defRPr/>
            </a:pPr>
            <a:r>
              <a:rPr lang="ar-SY" smtClean="0"/>
              <a:t>النتائج التعليمية المرجوة</a:t>
            </a:r>
            <a:endParaRPr lang="en-US" smtClean="0"/>
          </a:p>
        </p:txBody>
      </p:sp>
      <p:sp>
        <p:nvSpPr>
          <p:cNvPr id="111619" name="Rectangle 3"/>
          <p:cNvSpPr>
            <a:spLocks noGrp="1" noChangeArrowheads="1"/>
          </p:cNvSpPr>
          <p:nvPr>
            <p:ph type="body" idx="1"/>
          </p:nvPr>
        </p:nvSpPr>
        <p:spPr>
          <a:xfrm>
            <a:off x="0" y="1844675"/>
            <a:ext cx="8748713" cy="4321175"/>
          </a:xfrm>
        </p:spPr>
        <p:txBody>
          <a:bodyPr/>
          <a:lstStyle/>
          <a:p>
            <a:pPr eaLnBrk="1" hangingPunct="1">
              <a:defRPr/>
            </a:pPr>
            <a:r>
              <a:rPr lang="ar-SY" dirty="0" smtClean="0">
                <a:solidFill>
                  <a:schemeClr val="hlink"/>
                </a:solidFill>
                <a:latin typeface="Tahoma" pitchFamily="34" charset="0"/>
                <a:cs typeface="Tahoma" pitchFamily="34" charset="0"/>
              </a:rPr>
              <a:t>عند ال</a:t>
            </a:r>
            <a:r>
              <a:rPr lang="ar-SY" altLang="ko-KR" dirty="0" smtClean="0">
                <a:solidFill>
                  <a:schemeClr val="hlink"/>
                </a:solidFill>
                <a:latin typeface="Tahoma" pitchFamily="34" charset="0"/>
                <a:cs typeface="Tahoma" pitchFamily="34" charset="0"/>
              </a:rPr>
              <a:t>انتهاء من هذه الجلسة يتوجب على الدارس أن:</a:t>
            </a:r>
          </a:p>
          <a:p>
            <a:pPr lvl="1" eaLnBrk="1" hangingPunct="1">
              <a:defRPr/>
            </a:pPr>
            <a:r>
              <a:rPr lang="ar-SY" dirty="0" smtClean="0">
                <a:solidFill>
                  <a:schemeClr val="hlink"/>
                </a:solidFill>
                <a:latin typeface="Tahoma" pitchFamily="34" charset="0"/>
                <a:cs typeface="Tahoma" pitchFamily="34" charset="0"/>
              </a:rPr>
              <a:t>يفهم</a:t>
            </a:r>
            <a:r>
              <a:rPr lang="ar-SY" altLang="ko-KR" dirty="0" smtClean="0">
                <a:solidFill>
                  <a:schemeClr val="hlink"/>
                </a:solidFill>
                <a:latin typeface="Tahoma" pitchFamily="34" charset="0"/>
                <a:cs typeface="Tahoma" pitchFamily="34" charset="0"/>
              </a:rPr>
              <a:t> مص</a:t>
            </a:r>
            <a:r>
              <a:rPr lang="ar-SY" dirty="0" smtClean="0">
                <a:solidFill>
                  <a:schemeClr val="hlink"/>
                </a:solidFill>
                <a:latin typeface="Tahoma" pitchFamily="34" charset="0"/>
                <a:cs typeface="Tahoma" pitchFamily="34" charset="0"/>
              </a:rPr>
              <a:t>طلحات أمن الحواسيب</a:t>
            </a:r>
          </a:p>
          <a:p>
            <a:pPr lvl="1" eaLnBrk="1" hangingPunct="1">
              <a:defRPr/>
            </a:pPr>
            <a:r>
              <a:rPr lang="ar-SY" dirty="0" smtClean="0">
                <a:solidFill>
                  <a:schemeClr val="hlink"/>
                </a:solidFill>
                <a:latin typeface="Tahoma" pitchFamily="34" charset="0"/>
                <a:cs typeface="Tahoma" pitchFamily="34" charset="0"/>
              </a:rPr>
              <a:t>يتعرف على أهداف أمن الحواسيب</a:t>
            </a:r>
          </a:p>
          <a:p>
            <a:pPr lvl="1" eaLnBrk="1" hangingPunct="1">
              <a:defRPr/>
            </a:pPr>
            <a:r>
              <a:rPr lang="ar-SY" dirty="0" smtClean="0">
                <a:solidFill>
                  <a:schemeClr val="hlink"/>
                </a:solidFill>
                <a:latin typeface="Tahoma" pitchFamily="34" charset="0"/>
                <a:cs typeface="Tahoma" pitchFamily="34" charset="0"/>
              </a:rPr>
              <a:t>يعرف آليات حماية المعطيات</a:t>
            </a:r>
          </a:p>
          <a:p>
            <a:pPr lvl="1" eaLnBrk="1" hangingPunct="1">
              <a:defRPr/>
            </a:pPr>
            <a:endParaRPr lang="ar-SY" dirty="0" smtClean="0">
              <a:solidFill>
                <a:schemeClr val="hlink"/>
              </a:solidFill>
              <a:latin typeface="Tahoma" pitchFamily="34" charset="0"/>
              <a:cs typeface="Tahoma" pitchFamily="34" charset="0"/>
            </a:endParaRPr>
          </a:p>
          <a:p>
            <a:pPr lvl="1" eaLnBrk="1" hangingPunct="1">
              <a:defRPr/>
            </a:pPr>
            <a:endParaRPr lang="en-US" dirty="0"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874AB8EB-B084-4C4E-90F1-B68917A28161}" type="slidenum">
              <a:rPr lang="en-US" altLang="ar-SA" smtClean="0">
                <a:latin typeface="Arial" pitchFamily="34" charset="0"/>
              </a:rPr>
              <a:pPr eaLnBrk="1" hangingPunct="1"/>
              <a:t>20</a:t>
            </a:fld>
            <a:endParaRPr lang="en-US" altLang="ar-SA" smtClean="0">
              <a:latin typeface="Arial" pitchFamily="34" charset="0"/>
            </a:endParaRPr>
          </a:p>
        </p:txBody>
      </p:sp>
      <p:sp>
        <p:nvSpPr>
          <p:cNvPr id="211970" name="Rectangle 2"/>
          <p:cNvSpPr>
            <a:spLocks noGrp="1" noRot="1" noChangeArrowheads="1"/>
          </p:cNvSpPr>
          <p:nvPr>
            <p:ph type="title"/>
          </p:nvPr>
        </p:nvSpPr>
        <p:spPr/>
        <p:txBody>
          <a:bodyPr/>
          <a:lstStyle/>
          <a:p>
            <a:pPr eaLnBrk="1" hangingPunct="1">
              <a:defRPr/>
            </a:pPr>
            <a:r>
              <a:rPr lang="ar-SY" dirty="0" smtClean="0"/>
              <a:t>أهداف أمن الحواسيب</a:t>
            </a:r>
            <a:endParaRPr lang="en-US" dirty="0" smtClean="0"/>
          </a:p>
        </p:txBody>
      </p:sp>
      <p:sp>
        <p:nvSpPr>
          <p:cNvPr id="211971" name="Rectangle 3"/>
          <p:cNvSpPr>
            <a:spLocks noGrp="1" noChangeArrowheads="1"/>
          </p:cNvSpPr>
          <p:nvPr>
            <p:ph type="body" idx="1"/>
          </p:nvPr>
        </p:nvSpPr>
        <p:spPr>
          <a:xfrm>
            <a:off x="0" y="1628775"/>
            <a:ext cx="9144000" cy="5229225"/>
          </a:xfrm>
        </p:spPr>
        <p:txBody>
          <a:bodyPr/>
          <a:lstStyle/>
          <a:p>
            <a:pPr eaLnBrk="1" hangingPunct="1">
              <a:defRPr/>
            </a:pPr>
            <a:r>
              <a:rPr lang="ar-SY" smtClean="0">
                <a:solidFill>
                  <a:schemeClr val="hlink"/>
                </a:solidFill>
                <a:latin typeface="Tahoma" pitchFamily="34" charset="0"/>
                <a:cs typeface="Tahoma" pitchFamily="34" charset="0"/>
              </a:rPr>
              <a:t>أهداف أخرى</a:t>
            </a:r>
          </a:p>
          <a:p>
            <a:pPr lvl="1" eaLnBrk="1" hangingPunct="1">
              <a:defRPr/>
            </a:pPr>
            <a:r>
              <a:rPr lang="ar-SY" altLang="ko-KR" b="1" smtClean="0">
                <a:solidFill>
                  <a:schemeClr val="accent1"/>
                </a:solidFill>
                <a:latin typeface="Tahoma" pitchFamily="34" charset="0"/>
                <a:cs typeface="Tahoma" pitchFamily="34" charset="0"/>
              </a:rPr>
              <a:t>الوثوقية</a:t>
            </a:r>
            <a:r>
              <a:rPr lang="ar-SY" altLang="ko-KR" smtClean="0">
                <a:solidFill>
                  <a:schemeClr val="hlink"/>
                </a:solidFill>
                <a:latin typeface="Tahoma" pitchFamily="34" charset="0"/>
                <a:cs typeface="Tahoma" pitchFamily="34" charset="0"/>
              </a:rPr>
              <a:t> </a:t>
            </a:r>
            <a:r>
              <a:rPr lang="en-US" altLang="ko-KR" smtClean="0">
                <a:solidFill>
                  <a:schemeClr val="hlink"/>
                </a:solidFill>
                <a:latin typeface="Tahoma" pitchFamily="34" charset="0"/>
                <a:ea typeface="굴림" charset="-127"/>
                <a:cs typeface="Tahoma" pitchFamily="34" charset="0"/>
              </a:rPr>
              <a:t>(Authentication)</a:t>
            </a:r>
            <a:r>
              <a:rPr lang="ar-SY" altLang="ko-KR" smtClean="0">
                <a:solidFill>
                  <a:schemeClr val="hlink"/>
                </a:solidFill>
                <a:latin typeface="Tahoma" pitchFamily="34" charset="0"/>
                <a:cs typeface="Tahoma" pitchFamily="34" charset="0"/>
              </a:rPr>
              <a:t>: التحقق من هوية الجهة المرسلة لرسالة. </a:t>
            </a:r>
          </a:p>
          <a:p>
            <a:pPr lvl="2" eaLnBrk="1" hangingPunct="1">
              <a:defRPr/>
            </a:pPr>
            <a:r>
              <a:rPr lang="ar-SY" altLang="ko-KR" smtClean="0">
                <a:solidFill>
                  <a:schemeClr val="hlink"/>
                </a:solidFill>
                <a:latin typeface="Tahoma" pitchFamily="34" charset="0"/>
                <a:cs typeface="Tahoma" pitchFamily="34" charset="0"/>
              </a:rPr>
              <a:t>وثوقية كيان </a:t>
            </a:r>
            <a:r>
              <a:rPr lang="en-US" altLang="ko-KR" smtClean="0">
                <a:solidFill>
                  <a:schemeClr val="hlink"/>
                </a:solidFill>
                <a:latin typeface="Tahoma" pitchFamily="34" charset="0"/>
                <a:ea typeface="굴림" charset="-127"/>
              </a:rPr>
              <a:t>(Entity authentication)</a:t>
            </a:r>
            <a:r>
              <a:rPr lang="ar-SY" altLang="ko-KR" smtClean="0">
                <a:solidFill>
                  <a:schemeClr val="hlink"/>
                </a:solidFill>
                <a:latin typeface="Tahoma" pitchFamily="34" charset="0"/>
                <a:cs typeface="Tahoma" pitchFamily="34" charset="0"/>
              </a:rPr>
              <a:t>: التأكد من هوية الكيان وترتبط بوصلة منطقية </a:t>
            </a:r>
            <a:r>
              <a:rPr lang="en-US" altLang="ko-KR" smtClean="0">
                <a:solidFill>
                  <a:schemeClr val="hlink"/>
                </a:solidFill>
                <a:latin typeface="Tahoma" pitchFamily="34" charset="0"/>
                <a:ea typeface="굴림" charset="-127"/>
              </a:rPr>
              <a:t>(Logical connection)</a:t>
            </a:r>
            <a:r>
              <a:rPr lang="ar-SY" altLang="ko-KR" smtClean="0">
                <a:solidFill>
                  <a:schemeClr val="hlink"/>
                </a:solidFill>
                <a:latin typeface="Tahoma" pitchFamily="34" charset="0"/>
                <a:cs typeface="Tahoma" pitchFamily="34" charset="0"/>
              </a:rPr>
              <a:t>.</a:t>
            </a:r>
          </a:p>
          <a:p>
            <a:pPr lvl="2" eaLnBrk="1" hangingPunct="1">
              <a:defRPr/>
            </a:pPr>
            <a:r>
              <a:rPr lang="ar-SY" altLang="ko-KR" smtClean="0">
                <a:solidFill>
                  <a:schemeClr val="hlink"/>
                </a:solidFill>
                <a:latin typeface="Tahoma" pitchFamily="34" charset="0"/>
                <a:cs typeface="Tahoma" pitchFamily="34" charset="0"/>
              </a:rPr>
              <a:t>وثوقية رسالة </a:t>
            </a:r>
            <a:r>
              <a:rPr lang="en-US" altLang="ko-KR" smtClean="0">
                <a:solidFill>
                  <a:schemeClr val="hlink"/>
                </a:solidFill>
                <a:latin typeface="Tahoma" pitchFamily="34" charset="0"/>
                <a:ea typeface="굴림" charset="-127"/>
              </a:rPr>
              <a:t>(Message authentication)</a:t>
            </a:r>
            <a:r>
              <a:rPr lang="ar-SY" altLang="ko-KR" smtClean="0">
                <a:solidFill>
                  <a:schemeClr val="hlink"/>
                </a:solidFill>
                <a:latin typeface="Tahoma" pitchFamily="34" charset="0"/>
                <a:cs typeface="Tahoma" pitchFamily="34" charset="0"/>
              </a:rPr>
              <a:t>: التأكد من مصدر الرسالة. </a:t>
            </a:r>
          </a:p>
          <a:p>
            <a:pPr lvl="2" eaLnBrk="1" hangingPunct="1">
              <a:defRPr/>
            </a:pPr>
            <a:endParaRPr lang="en-GB" altLang="ko-KR" smtClean="0">
              <a:solidFill>
                <a:schemeClr val="hlink"/>
              </a:solidFill>
              <a:latin typeface="Tahoma" pitchFamily="34" charset="0"/>
              <a:ea typeface="굴림" charset="-127"/>
            </a:endParaRPr>
          </a:p>
          <a:p>
            <a:pPr lvl="1" eaLnBrk="1" hangingPunct="1">
              <a:defRPr/>
            </a:pPr>
            <a:r>
              <a:rPr lang="ar-SY" altLang="ko-KR" b="1" smtClean="0">
                <a:solidFill>
                  <a:schemeClr val="accent1"/>
                </a:solidFill>
                <a:latin typeface="Tahoma" pitchFamily="34" charset="0"/>
                <a:cs typeface="Tahoma" pitchFamily="34" charset="0"/>
              </a:rPr>
              <a:t>عدم النكران</a:t>
            </a:r>
            <a:r>
              <a:rPr lang="ar-SY" altLang="ko-KR" smtClean="0">
                <a:solidFill>
                  <a:schemeClr val="hlink"/>
                </a:solidFill>
                <a:latin typeface="Tahoma" pitchFamily="34" charset="0"/>
                <a:cs typeface="Tahoma" pitchFamily="34" charset="0"/>
              </a:rPr>
              <a:t> </a:t>
            </a:r>
            <a:r>
              <a:rPr lang="en-US" altLang="ko-KR" smtClean="0">
                <a:solidFill>
                  <a:schemeClr val="hlink"/>
                </a:solidFill>
                <a:latin typeface="Tahoma" pitchFamily="34" charset="0"/>
                <a:ea typeface="굴림" charset="-127"/>
              </a:rPr>
              <a:t>(Non-Repudiation)</a:t>
            </a:r>
            <a:r>
              <a:rPr lang="ar-SY" altLang="ko-KR" smtClean="0">
                <a:solidFill>
                  <a:schemeClr val="hlink"/>
                </a:solidFill>
                <a:latin typeface="Tahoma" pitchFamily="34" charset="0"/>
                <a:cs typeface="Tahoma" pitchFamily="34" charset="0"/>
              </a:rPr>
              <a:t>: الحماية من نكران الكيانات المشاركة في الاتصال. يمكن أن ينكر المصدر إرسال رسالة أو أن ينكر المستقبل استقبال رسالة.</a:t>
            </a:r>
            <a:endParaRPr lang="en-US"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ED8DED0-026E-473B-B318-047ABBFDA2D3}" type="slidenum">
              <a:rPr lang="en-US" altLang="ar-SA" smtClean="0">
                <a:latin typeface="Arial" pitchFamily="34" charset="0"/>
              </a:rPr>
              <a:pPr eaLnBrk="1" hangingPunct="1"/>
              <a:t>21</a:t>
            </a:fld>
            <a:endParaRPr lang="en-US" altLang="ar-SA" smtClean="0">
              <a:latin typeface="Arial" pitchFamily="34" charset="0"/>
            </a:endParaRPr>
          </a:p>
        </p:txBody>
      </p:sp>
      <p:sp>
        <p:nvSpPr>
          <p:cNvPr id="188418" name="Rectangle 2"/>
          <p:cNvSpPr>
            <a:spLocks noGrp="1" noRot="1" noChangeArrowheads="1"/>
          </p:cNvSpPr>
          <p:nvPr>
            <p:ph type="title"/>
          </p:nvPr>
        </p:nvSpPr>
        <p:spPr/>
        <p:txBody>
          <a:bodyPr/>
          <a:lstStyle/>
          <a:p>
            <a:pPr eaLnBrk="1" hangingPunct="1">
              <a:defRPr/>
            </a:pPr>
            <a:r>
              <a:rPr lang="ar-SY" smtClean="0"/>
              <a:t>4. الحل الأمني</a:t>
            </a:r>
            <a:endParaRPr lang="en-US" smtClean="0"/>
          </a:p>
        </p:txBody>
      </p:sp>
      <p:sp>
        <p:nvSpPr>
          <p:cNvPr id="188419" name="Rectangle 3"/>
          <p:cNvSpPr>
            <a:spLocks noGrp="1" noChangeArrowheads="1"/>
          </p:cNvSpPr>
          <p:nvPr>
            <p:ph type="body" idx="1"/>
          </p:nvPr>
        </p:nvSpPr>
        <p:spPr>
          <a:xfrm>
            <a:off x="0" y="1341438"/>
            <a:ext cx="9144000" cy="5516562"/>
          </a:xfrm>
        </p:spPr>
        <p:txBody>
          <a:bodyPr/>
          <a:lstStyle/>
          <a:p>
            <a:pPr marL="609600" indent="-609600" eaLnBrk="1" hangingPunct="1">
              <a:defRPr/>
            </a:pPr>
            <a:r>
              <a:rPr lang="ar-SY" smtClean="0">
                <a:solidFill>
                  <a:schemeClr val="hlink"/>
                </a:solidFill>
                <a:latin typeface="Tahoma" pitchFamily="34" charset="0"/>
                <a:cs typeface="Tahoma" pitchFamily="34" charset="0"/>
              </a:rPr>
              <a:t>مراحل تطبيق حل أمني</a:t>
            </a:r>
          </a:p>
          <a:p>
            <a:pPr marL="990600" lvl="1" indent="-533400" eaLnBrk="1" hangingPunct="1">
              <a:buFont typeface="Wingdings" pitchFamily="2" charset="2"/>
              <a:buAutoNum type="arabicPeriod"/>
              <a:defRPr/>
            </a:pPr>
            <a:r>
              <a:rPr lang="ar-SY" b="1" smtClean="0">
                <a:solidFill>
                  <a:schemeClr val="accent1"/>
                </a:solidFill>
                <a:latin typeface="Tahoma" pitchFamily="34" charset="0"/>
                <a:cs typeface="Tahoma" pitchFamily="34" charset="0"/>
              </a:rPr>
              <a:t>السياسة الأمنبة</a:t>
            </a:r>
            <a:r>
              <a:rPr lang="ar-SY" smtClean="0">
                <a:solidFill>
                  <a:schemeClr val="hlink"/>
                </a:solidFill>
                <a:latin typeface="Tahoma" pitchFamily="34" charset="0"/>
                <a:cs typeface="Tahoma" pitchFamily="34" charset="0"/>
              </a:rPr>
              <a:t> </a:t>
            </a:r>
            <a:r>
              <a:rPr lang="en-GB" smtClean="0">
                <a:solidFill>
                  <a:schemeClr val="hlink"/>
                </a:solidFill>
                <a:latin typeface="Tahoma" pitchFamily="34" charset="0"/>
                <a:cs typeface="Tahoma" pitchFamily="34" charset="0"/>
              </a:rPr>
              <a:t>(Security Policy)</a:t>
            </a:r>
            <a:r>
              <a:rPr lang="ar-SY" smtClean="0">
                <a:solidFill>
                  <a:schemeClr val="hlink"/>
                </a:solidFill>
                <a:latin typeface="Tahoma" pitchFamily="34" charset="0"/>
                <a:cs typeface="Tahoma" pitchFamily="34" charset="0"/>
              </a:rPr>
              <a:t>: </a:t>
            </a:r>
          </a:p>
          <a:p>
            <a:pPr marL="1371600" lvl="2" indent="-457200" eaLnBrk="1" hangingPunct="1">
              <a:defRPr/>
            </a:pPr>
            <a:r>
              <a:rPr lang="ar-SY" smtClean="0">
                <a:solidFill>
                  <a:schemeClr val="hlink"/>
                </a:solidFill>
                <a:latin typeface="Tahoma" pitchFamily="34" charset="0"/>
                <a:cs typeface="Tahoma" pitchFamily="34" charset="0"/>
              </a:rPr>
              <a:t>أي تحديد </a:t>
            </a:r>
            <a:r>
              <a:rPr lang="ar-SY" i="1" smtClean="0">
                <a:solidFill>
                  <a:schemeClr val="hlink"/>
                </a:solidFill>
                <a:latin typeface="Tahoma" pitchFamily="34" charset="0"/>
                <a:cs typeface="Tahoma" pitchFamily="34" charset="0"/>
              </a:rPr>
              <a:t>الأهداف الأمنية</a:t>
            </a:r>
            <a:r>
              <a:rPr lang="ar-SY" smtClean="0">
                <a:solidFill>
                  <a:schemeClr val="hlink"/>
                </a:solidFill>
                <a:latin typeface="Tahoma" pitchFamily="34" charset="0"/>
                <a:cs typeface="Tahoma" pitchFamily="34" charset="0"/>
              </a:rPr>
              <a:t> المطلوبة</a:t>
            </a:r>
          </a:p>
          <a:p>
            <a:pPr marL="1371600" lvl="2" indent="-457200" eaLnBrk="1" hangingPunct="1">
              <a:defRPr/>
            </a:pPr>
            <a:r>
              <a:rPr lang="ar-SY" smtClean="0">
                <a:solidFill>
                  <a:schemeClr val="hlink"/>
                </a:solidFill>
                <a:effectLst/>
                <a:latin typeface="Tahoma" pitchFamily="34" charset="0"/>
                <a:cs typeface="Tahoma" pitchFamily="34" charset="0"/>
              </a:rPr>
              <a:t> </a:t>
            </a:r>
            <a:r>
              <a:rPr lang="ar-SY" smtClean="0">
                <a:solidFill>
                  <a:srgbClr val="00CC00"/>
                </a:solidFill>
                <a:effectLst/>
                <a:latin typeface="Tahoma" pitchFamily="34" charset="0"/>
                <a:cs typeface="Tahoma" pitchFamily="34" charset="0"/>
              </a:rPr>
              <a:t>مثال: في </a:t>
            </a:r>
            <a:r>
              <a:rPr lang="ar-SA" smtClean="0">
                <a:solidFill>
                  <a:srgbClr val="00CC00"/>
                </a:solidFill>
                <a:effectLst/>
                <a:latin typeface="Tahoma" pitchFamily="34" charset="0"/>
                <a:cs typeface="Tahoma" pitchFamily="34" charset="0"/>
              </a:rPr>
              <a:t>النظم الم</a:t>
            </a:r>
            <a:r>
              <a:rPr lang="ar-SY" smtClean="0">
                <a:solidFill>
                  <a:srgbClr val="00CC00"/>
                </a:solidFill>
                <a:effectLst/>
                <a:latin typeface="Tahoma" pitchFamily="34" charset="0"/>
                <a:cs typeface="Tahoma" pitchFamily="34" charset="0"/>
              </a:rPr>
              <a:t>ُ</a:t>
            </a:r>
            <a:r>
              <a:rPr lang="ar-SA" smtClean="0">
                <a:solidFill>
                  <a:srgbClr val="00CC00"/>
                </a:solidFill>
                <a:effectLst/>
                <a:latin typeface="Tahoma" pitchFamily="34" charset="0"/>
                <a:cs typeface="Tahoma" pitchFamily="34" charset="0"/>
              </a:rPr>
              <a:t>شاركة </a:t>
            </a:r>
            <a:r>
              <a:rPr lang="ar-SY" smtClean="0">
                <a:solidFill>
                  <a:srgbClr val="00CC00"/>
                </a:solidFill>
                <a:effectLst/>
                <a:latin typeface="Tahoma" pitchFamily="34" charset="0"/>
                <a:cs typeface="Tahoma" pitchFamily="34" charset="0"/>
              </a:rPr>
              <a:t>لا نسمح إلا ل</a:t>
            </a:r>
            <a:r>
              <a:rPr lang="ar-SA" smtClean="0">
                <a:solidFill>
                  <a:srgbClr val="00CC00"/>
                </a:solidFill>
                <a:effectLst/>
                <a:latin typeface="Tahoma" pitchFamily="34" charset="0"/>
                <a:cs typeface="Tahoma" pitchFamily="34" charset="0"/>
              </a:rPr>
              <a:t>لأشخاص المرخص لهم</a:t>
            </a:r>
            <a:r>
              <a:rPr lang="ar-SY" smtClean="0">
                <a:solidFill>
                  <a:srgbClr val="00CC00"/>
                </a:solidFill>
                <a:effectLst/>
                <a:latin typeface="Tahoma" pitchFamily="34" charset="0"/>
                <a:cs typeface="Tahoma" pitchFamily="34" charset="0"/>
              </a:rPr>
              <a:t> النفاذ إلى النظام. </a:t>
            </a:r>
          </a:p>
          <a:p>
            <a:pPr marL="1371600" lvl="2" indent="-457200" eaLnBrk="1" hangingPunct="1">
              <a:defRPr/>
            </a:pPr>
            <a:r>
              <a:rPr lang="ar-SY" smtClean="0">
                <a:solidFill>
                  <a:srgbClr val="00CC00"/>
                </a:solidFill>
                <a:effectLst/>
                <a:latin typeface="Tahoma" pitchFamily="34" charset="0"/>
                <a:cs typeface="Tahoma" pitchFamily="34" charset="0"/>
              </a:rPr>
              <a:t>مثال: النفاذ إلى المخدم</a:t>
            </a:r>
            <a:r>
              <a:rPr lang="ar-SA" smtClean="0">
                <a:solidFill>
                  <a:srgbClr val="00CC00"/>
                </a:solidFill>
                <a:effectLst/>
                <a:latin typeface="Tahoma" pitchFamily="34" charset="0"/>
                <a:cs typeface="Tahoma" pitchFamily="34" charset="0"/>
              </a:rPr>
              <a:t> </a:t>
            </a:r>
            <a:r>
              <a:rPr lang="ar-SY" smtClean="0">
                <a:solidFill>
                  <a:srgbClr val="00CC00"/>
                </a:solidFill>
                <a:effectLst/>
                <a:latin typeface="Tahoma" pitchFamily="34" charset="0"/>
                <a:cs typeface="Tahoma" pitchFamily="34" charset="0"/>
              </a:rPr>
              <a:t>لا نسمح إلا ل</a:t>
            </a:r>
            <a:r>
              <a:rPr lang="ar-SA" smtClean="0">
                <a:solidFill>
                  <a:srgbClr val="00CC00"/>
                </a:solidFill>
                <a:effectLst/>
                <a:latin typeface="Tahoma" pitchFamily="34" charset="0"/>
                <a:cs typeface="Tahoma" pitchFamily="34" charset="0"/>
              </a:rPr>
              <a:t>لأشخاص </a:t>
            </a:r>
            <a:r>
              <a:rPr lang="ar-SY" smtClean="0">
                <a:solidFill>
                  <a:srgbClr val="00CC00"/>
                </a:solidFill>
                <a:effectLst/>
                <a:latin typeface="Tahoma" pitchFamily="34" charset="0"/>
                <a:cs typeface="Tahoma" pitchFamily="34" charset="0"/>
              </a:rPr>
              <a:t>المخولين.</a:t>
            </a:r>
          </a:p>
          <a:p>
            <a:pPr marL="1371600" lvl="2" indent="-457200" eaLnBrk="1" hangingPunct="1">
              <a:defRPr/>
            </a:pPr>
            <a:endParaRPr lang="ar-SY" smtClean="0">
              <a:solidFill>
                <a:srgbClr val="00CC00"/>
              </a:solidFill>
              <a:effectLst/>
              <a:latin typeface="Tahoma" pitchFamily="34" charset="0"/>
              <a:cs typeface="Tahoma" pitchFamily="34" charset="0"/>
            </a:endParaRPr>
          </a:p>
          <a:p>
            <a:pPr marL="1371600" lvl="2" indent="-457200" eaLnBrk="1" hangingPunct="1">
              <a:defRPr/>
            </a:pPr>
            <a:endParaRPr lang="en-US" smtClean="0">
              <a:solidFill>
                <a:srgbClr val="00CC00"/>
              </a:solidFill>
              <a:effectLst/>
              <a:latin typeface="Tahoma" pitchFamily="34" charset="0"/>
              <a:cs typeface="Tahoma" pitchFamily="34" charset="0"/>
            </a:endParaRPr>
          </a:p>
          <a:p>
            <a:pPr marL="1371600" lvl="2" indent="-457200" eaLnBrk="1" hangingPunct="1">
              <a:defRPr/>
            </a:pPr>
            <a:r>
              <a:rPr lang="ar-SY" smtClean="0">
                <a:solidFill>
                  <a:schemeClr val="hlink"/>
                </a:solidFill>
                <a:latin typeface="Tahoma" pitchFamily="34" charset="0"/>
                <a:cs typeface="Tahoma" pitchFamily="34" charset="0"/>
              </a:rPr>
              <a:t>السياسة الأمنية: هي مجموعة القواعد التي تحدد ما هو مسموح وما هو مرفوض،</a:t>
            </a:r>
          </a:p>
          <a:p>
            <a:pPr marL="1752600" lvl="3" indent="-381000" eaLnBrk="1" hangingPunct="1">
              <a:defRPr/>
            </a:pPr>
            <a:r>
              <a:rPr lang="ar-SY" smtClean="0">
                <a:solidFill>
                  <a:srgbClr val="00CC00"/>
                </a:solidFill>
                <a:effectLst/>
                <a:latin typeface="Tahoma" pitchFamily="34" charset="0"/>
                <a:cs typeface="Tahoma" pitchFamily="34" charset="0"/>
              </a:rPr>
              <a:t>مثال: يسمح للأشخاص المخولين النفاذ إلى جداول الرواتب.</a:t>
            </a:r>
          </a:p>
          <a:p>
            <a:pPr marL="1752600" lvl="3" indent="-381000" eaLnBrk="1" hangingPunct="1">
              <a:defRPr/>
            </a:pPr>
            <a:endParaRPr lang="ar-SY" smtClean="0">
              <a:solidFill>
                <a:srgbClr val="00CC00"/>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F7814205-90B5-451A-908B-91BF53C33B0E}" type="slidenum">
              <a:rPr lang="en-US" altLang="ar-SA" smtClean="0">
                <a:latin typeface="Arial" pitchFamily="34" charset="0"/>
              </a:rPr>
              <a:pPr eaLnBrk="1" hangingPunct="1"/>
              <a:t>22</a:t>
            </a:fld>
            <a:endParaRPr lang="en-US" altLang="ar-SA" smtClean="0">
              <a:latin typeface="Arial" pitchFamily="34" charset="0"/>
            </a:endParaRPr>
          </a:p>
        </p:txBody>
      </p:sp>
      <p:sp>
        <p:nvSpPr>
          <p:cNvPr id="190466" name="Rectangle 2"/>
          <p:cNvSpPr>
            <a:spLocks noGrp="1" noRot="1" noChangeArrowheads="1"/>
          </p:cNvSpPr>
          <p:nvPr>
            <p:ph type="title"/>
          </p:nvPr>
        </p:nvSpPr>
        <p:spPr/>
        <p:txBody>
          <a:bodyPr/>
          <a:lstStyle/>
          <a:p>
            <a:pPr eaLnBrk="1" hangingPunct="1">
              <a:defRPr/>
            </a:pPr>
            <a:r>
              <a:rPr lang="ar-SY" smtClean="0"/>
              <a:t>الحل الأمني</a:t>
            </a:r>
            <a:endParaRPr lang="en-US" smtClean="0"/>
          </a:p>
        </p:txBody>
      </p:sp>
      <p:sp>
        <p:nvSpPr>
          <p:cNvPr id="24580" name="Rectangle 3"/>
          <p:cNvSpPr>
            <a:spLocks noGrp="1" noChangeArrowheads="1"/>
          </p:cNvSpPr>
          <p:nvPr>
            <p:ph type="body" idx="1"/>
          </p:nvPr>
        </p:nvSpPr>
        <p:spPr>
          <a:xfrm>
            <a:off x="0" y="1844675"/>
            <a:ext cx="9144000" cy="4032250"/>
          </a:xfrm>
        </p:spPr>
        <p:txBody>
          <a:bodyPr/>
          <a:lstStyle/>
          <a:p>
            <a:pPr marL="990600" lvl="1" indent="-533400" eaLnBrk="1" hangingPunct="1">
              <a:buFont typeface="Wingdings" pitchFamily="2" charset="2"/>
              <a:buAutoNum type="arabicPeriod" startAt="2"/>
            </a:pPr>
            <a:r>
              <a:rPr lang="ar-SY" altLang="ar-SA" sz="3200" b="1" smtClean="0">
                <a:solidFill>
                  <a:schemeClr val="accent1"/>
                </a:solidFill>
                <a:effectLst/>
                <a:latin typeface="Tahoma" pitchFamily="34" charset="0"/>
                <a:cs typeface="Tahoma" pitchFamily="34" charset="0"/>
              </a:rPr>
              <a:t>الآليات الأمنية</a:t>
            </a:r>
            <a:r>
              <a:rPr lang="ar-SY" altLang="ar-SA" sz="3200" smtClean="0">
                <a:solidFill>
                  <a:schemeClr val="hlink"/>
                </a:solidFill>
                <a:effectLst/>
                <a:latin typeface="Tahoma" pitchFamily="34" charset="0"/>
                <a:cs typeface="Tahoma" pitchFamily="34" charset="0"/>
              </a:rPr>
              <a:t> </a:t>
            </a:r>
            <a:r>
              <a:rPr lang="en-GB" altLang="ar-SA" sz="3200" smtClean="0">
                <a:solidFill>
                  <a:schemeClr val="hlink"/>
                </a:solidFill>
                <a:effectLst/>
                <a:latin typeface="Tahoma" pitchFamily="34" charset="0"/>
                <a:cs typeface="Tahoma" pitchFamily="34" charset="0"/>
              </a:rPr>
              <a:t>(Security mechanisms)</a:t>
            </a:r>
            <a:r>
              <a:rPr lang="ar-SY" altLang="ar-SA" sz="3200" smtClean="0">
                <a:solidFill>
                  <a:schemeClr val="hlink"/>
                </a:solidFill>
                <a:effectLst/>
                <a:latin typeface="Tahoma" pitchFamily="34" charset="0"/>
                <a:cs typeface="Tahoma" pitchFamily="34" charset="0"/>
              </a:rPr>
              <a:t>: </a:t>
            </a:r>
          </a:p>
          <a:p>
            <a:pPr marL="1371600" lvl="2" indent="-457200" eaLnBrk="1" hangingPunct="1"/>
            <a:r>
              <a:rPr lang="ar-SY" altLang="ar-SA" sz="2800" smtClean="0">
                <a:solidFill>
                  <a:schemeClr val="hlink"/>
                </a:solidFill>
                <a:effectLst/>
                <a:latin typeface="Tahoma" pitchFamily="34" charset="0"/>
                <a:cs typeface="Tahoma" pitchFamily="34" charset="0"/>
              </a:rPr>
              <a:t>اختيار الأدوات التي تساعد على تحقيق الأهداف</a:t>
            </a:r>
          </a:p>
          <a:p>
            <a:pPr marL="1752600" lvl="3" indent="-381000" eaLnBrk="1" hangingPunct="1"/>
            <a:r>
              <a:rPr lang="ar-SY" altLang="ar-SA" sz="2400" smtClean="0">
                <a:solidFill>
                  <a:srgbClr val="00CC00"/>
                </a:solidFill>
                <a:effectLst/>
                <a:latin typeface="Tahoma" pitchFamily="34" charset="0"/>
                <a:cs typeface="Tahoma" pitchFamily="34" charset="0"/>
              </a:rPr>
              <a:t>مثال: الاعتماد على كلمات المرور في ضبط النفاذ إلى النظام المُشارك  </a:t>
            </a:r>
          </a:p>
          <a:p>
            <a:pPr marL="1752600" lvl="3" indent="-381000" eaLnBrk="1" hangingPunct="1"/>
            <a:r>
              <a:rPr lang="ar-SY" altLang="ar-SA" sz="2400" smtClean="0">
                <a:solidFill>
                  <a:srgbClr val="00CC00"/>
                </a:solidFill>
                <a:effectLst/>
                <a:latin typeface="Tahoma" pitchFamily="34" charset="0"/>
                <a:cs typeface="Tahoma" pitchFamily="34" charset="0"/>
              </a:rPr>
              <a:t>مثال: استخدام بروتوكول الدفع </a:t>
            </a:r>
            <a:r>
              <a:rPr lang="en-GB" altLang="ar-SA" sz="2400" smtClean="0">
                <a:solidFill>
                  <a:srgbClr val="00CC00"/>
                </a:solidFill>
                <a:effectLst/>
                <a:latin typeface="Tahoma" pitchFamily="34" charset="0"/>
                <a:cs typeface="Tahoma" pitchFamily="34" charset="0"/>
              </a:rPr>
              <a:t>(Payment protocol)</a:t>
            </a:r>
            <a:r>
              <a:rPr lang="ar-SY" altLang="ar-SA" sz="2400" smtClean="0">
                <a:solidFill>
                  <a:srgbClr val="00CC00"/>
                </a:solidFill>
                <a:effectLst/>
                <a:latin typeface="Tahoma" pitchFamily="34" charset="0"/>
                <a:cs typeface="Tahoma" pitchFamily="34" charset="0"/>
              </a:rPr>
              <a:t> للتأكد من أن </a:t>
            </a:r>
            <a:r>
              <a:rPr lang="ar-SA" altLang="ar-SA" sz="2400" smtClean="0">
                <a:solidFill>
                  <a:srgbClr val="00CC00"/>
                </a:solidFill>
                <a:effectLst/>
                <a:latin typeface="Tahoma" pitchFamily="34" charset="0"/>
                <a:cs typeface="Tahoma" pitchFamily="34" charset="0"/>
              </a:rPr>
              <a:t>الزب</a:t>
            </a:r>
            <a:r>
              <a:rPr lang="ar-SY" altLang="ar-SA" sz="2400" smtClean="0">
                <a:solidFill>
                  <a:srgbClr val="00CC00"/>
                </a:solidFill>
                <a:effectLst/>
                <a:latin typeface="Tahoma" pitchFamily="34" charset="0"/>
                <a:cs typeface="Tahoma" pitchFamily="34" charset="0"/>
              </a:rPr>
              <a:t>ون دفع رسم الدخول إلى </a:t>
            </a:r>
            <a:r>
              <a:rPr lang="ar-SA" altLang="ar-SA" sz="2400" smtClean="0">
                <a:solidFill>
                  <a:srgbClr val="00CC00"/>
                </a:solidFill>
                <a:effectLst/>
                <a:latin typeface="Tahoma" pitchFamily="34" charset="0"/>
                <a:cs typeface="Tahoma" pitchFamily="34" charset="0"/>
              </a:rPr>
              <a:t>خدمة الويب.</a:t>
            </a:r>
            <a:endParaRPr lang="ar-SY" altLang="ar-SA" sz="2400" smtClean="0">
              <a:solidFill>
                <a:srgbClr val="00CC00"/>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3A2C99C5-97DE-477B-9B22-9B489A805710}" type="slidenum">
              <a:rPr lang="en-US" altLang="ar-SA" smtClean="0">
                <a:latin typeface="Arial" pitchFamily="34" charset="0"/>
              </a:rPr>
              <a:pPr eaLnBrk="1" hangingPunct="1"/>
              <a:t>23</a:t>
            </a:fld>
            <a:endParaRPr lang="en-US" altLang="ar-SA" smtClean="0">
              <a:latin typeface="Arial" pitchFamily="34" charset="0"/>
            </a:endParaRPr>
          </a:p>
        </p:txBody>
      </p:sp>
      <p:sp>
        <p:nvSpPr>
          <p:cNvPr id="192514" name="Rectangle 2"/>
          <p:cNvSpPr>
            <a:spLocks noGrp="1" noRot="1" noChangeArrowheads="1"/>
          </p:cNvSpPr>
          <p:nvPr>
            <p:ph type="title"/>
          </p:nvPr>
        </p:nvSpPr>
        <p:spPr/>
        <p:txBody>
          <a:bodyPr/>
          <a:lstStyle/>
          <a:p>
            <a:pPr eaLnBrk="1" hangingPunct="1">
              <a:defRPr/>
            </a:pPr>
            <a:r>
              <a:rPr lang="ar-SY" smtClean="0"/>
              <a:t>الحل الأمني</a:t>
            </a:r>
            <a:endParaRPr lang="en-US" smtClean="0"/>
          </a:p>
        </p:txBody>
      </p:sp>
      <p:sp>
        <p:nvSpPr>
          <p:cNvPr id="192515" name="Rectangle 3"/>
          <p:cNvSpPr>
            <a:spLocks noGrp="1" noChangeArrowheads="1"/>
          </p:cNvSpPr>
          <p:nvPr>
            <p:ph type="body" idx="1"/>
          </p:nvPr>
        </p:nvSpPr>
        <p:spPr>
          <a:xfrm>
            <a:off x="0" y="1628775"/>
            <a:ext cx="9144000" cy="5229225"/>
          </a:xfrm>
        </p:spPr>
        <p:txBody>
          <a:bodyPr/>
          <a:lstStyle/>
          <a:p>
            <a:pPr marL="990600" lvl="1" indent="-533400" eaLnBrk="1" hangingPunct="1">
              <a:buFont typeface="Wingdings" pitchFamily="2" charset="2"/>
              <a:buAutoNum type="arabicPeriod" startAt="3"/>
              <a:defRPr/>
            </a:pPr>
            <a:r>
              <a:rPr lang="ar-SY" b="1" dirty="0" smtClean="0">
                <a:solidFill>
                  <a:schemeClr val="hlink"/>
                </a:solidFill>
                <a:latin typeface="Tahoma" pitchFamily="34" charset="0"/>
                <a:cs typeface="Tahoma" pitchFamily="34" charset="0"/>
              </a:rPr>
              <a:t>نقاط الضعف</a:t>
            </a:r>
            <a:r>
              <a:rPr lang="ar-SY" dirty="0" smtClean="0">
                <a:solidFill>
                  <a:schemeClr val="hlink"/>
                </a:solidFill>
                <a:latin typeface="Tahoma" pitchFamily="34" charset="0"/>
                <a:cs typeface="Tahoma" pitchFamily="34" charset="0"/>
              </a:rPr>
              <a:t>: البحث عن نقاط الضعف </a:t>
            </a:r>
            <a:r>
              <a:rPr lang="ar-SA" dirty="0" smtClean="0">
                <a:solidFill>
                  <a:schemeClr val="hlink"/>
                </a:solidFill>
                <a:latin typeface="Tahoma" pitchFamily="34" charset="0"/>
                <a:cs typeface="Tahoma" pitchFamily="34" charset="0"/>
              </a:rPr>
              <a:t>الممكنة</a:t>
            </a:r>
            <a:r>
              <a:rPr lang="ar-SY" dirty="0" smtClean="0">
                <a:solidFill>
                  <a:schemeClr val="hlink"/>
                </a:solidFill>
                <a:latin typeface="Tahoma" pitchFamily="34" charset="0"/>
                <a:cs typeface="Tahoma" pitchFamily="34" charset="0"/>
              </a:rPr>
              <a:t> </a:t>
            </a:r>
            <a:r>
              <a:rPr lang="ar-SA" dirty="0" smtClean="0">
                <a:solidFill>
                  <a:schemeClr val="hlink"/>
                </a:solidFill>
                <a:latin typeface="Tahoma" pitchFamily="34" charset="0"/>
                <a:cs typeface="Tahoma" pitchFamily="34" charset="0"/>
              </a:rPr>
              <a:t>في النظام والتي يمكن أن تترك النظام معرض للهجمات.</a:t>
            </a:r>
            <a:endParaRPr lang="ar-SY" dirty="0" smtClean="0">
              <a:solidFill>
                <a:schemeClr val="hlink"/>
              </a:solidFill>
              <a:latin typeface="Tahoma" pitchFamily="34" charset="0"/>
              <a:cs typeface="Tahoma" pitchFamily="34" charset="0"/>
            </a:endParaRPr>
          </a:p>
          <a:p>
            <a:pPr marL="1371600" lvl="2" indent="-457200" eaLnBrk="1" hangingPunct="1">
              <a:defRPr/>
            </a:pPr>
            <a:r>
              <a:rPr lang="ar-SY" dirty="0" smtClean="0">
                <a:solidFill>
                  <a:srgbClr val="00CC00"/>
                </a:solidFill>
                <a:effectLst/>
                <a:latin typeface="Tahoma" pitchFamily="34" charset="0"/>
                <a:cs typeface="Tahoma" pitchFamily="34" charset="0"/>
              </a:rPr>
              <a:t>مثال: كلمات المرور المرسلة غير محمية </a:t>
            </a:r>
          </a:p>
          <a:p>
            <a:pPr marL="1371600" lvl="2" indent="-457200" eaLnBrk="1" hangingPunct="1">
              <a:defRPr/>
            </a:pPr>
            <a:endParaRPr lang="ar-SY" dirty="0" smtClean="0">
              <a:solidFill>
                <a:srgbClr val="00CC00"/>
              </a:solidFill>
              <a:effectLst/>
              <a:latin typeface="Tahoma" pitchFamily="34" charset="0"/>
              <a:cs typeface="Tahoma" pitchFamily="34" charset="0"/>
            </a:endParaRPr>
          </a:p>
          <a:p>
            <a:pPr marL="1371600" lvl="2" indent="-457200" eaLnBrk="1" hangingPunct="1">
              <a:defRPr/>
            </a:pPr>
            <a:r>
              <a:rPr lang="ar-SY" dirty="0" smtClean="0">
                <a:solidFill>
                  <a:srgbClr val="00CC00"/>
                </a:solidFill>
                <a:effectLst/>
                <a:latin typeface="Tahoma" pitchFamily="34" charset="0"/>
                <a:cs typeface="Tahoma" pitchFamily="34" charset="0"/>
              </a:rPr>
              <a:t>مثال: كلمات المرور مخزنة في ملفات مفتوحة</a:t>
            </a:r>
            <a:r>
              <a:rPr lang="ar-SY" dirty="0" smtClean="0">
                <a:solidFill>
                  <a:schemeClr val="hlink"/>
                </a:solidFill>
                <a:latin typeface="Tahoma" pitchFamily="34" charset="0"/>
                <a:cs typeface="Tahoma" pitchFamily="34" charset="0"/>
              </a:rPr>
              <a:t> </a:t>
            </a:r>
          </a:p>
          <a:p>
            <a:pPr marL="1371600" lvl="2" indent="-457200" eaLnBrk="1" hangingPunct="1">
              <a:buFont typeface="Wingdings" pitchFamily="2" charset="2"/>
              <a:buNone/>
              <a:defRPr/>
            </a:pPr>
            <a:endParaRPr lang="ar-SY" dirty="0" smtClean="0">
              <a:solidFill>
                <a:schemeClr val="hlink"/>
              </a:solidFill>
              <a:latin typeface="Tahoma" pitchFamily="34" charset="0"/>
              <a:cs typeface="Tahoma" pitchFamily="34" charset="0"/>
            </a:endParaRPr>
          </a:p>
          <a:p>
            <a:pPr marL="990600" lvl="1" indent="-533400" eaLnBrk="1" hangingPunct="1">
              <a:buFont typeface="Wingdings" pitchFamily="2" charset="2"/>
              <a:buAutoNum type="arabicPeriod" startAt="3"/>
              <a:defRPr/>
            </a:pPr>
            <a:r>
              <a:rPr lang="ar-SA" dirty="0" smtClean="0">
                <a:solidFill>
                  <a:schemeClr val="hlink"/>
                </a:solidFill>
                <a:latin typeface="Tahoma" pitchFamily="34" charset="0"/>
                <a:cs typeface="Tahoma" pitchFamily="34" charset="0"/>
              </a:rPr>
              <a:t>آليات صيانة</a:t>
            </a:r>
            <a:r>
              <a:rPr lang="ar-SY" dirty="0" smtClean="0">
                <a:solidFill>
                  <a:schemeClr val="hlink"/>
                </a:solidFill>
                <a:latin typeface="Tahoma" pitchFamily="34" charset="0"/>
                <a:cs typeface="Tahoma" pitchFamily="34" charset="0"/>
              </a:rPr>
              <a:t>:</a:t>
            </a:r>
            <a:endParaRPr lang="ar-SA" dirty="0" smtClean="0">
              <a:solidFill>
                <a:schemeClr val="hlink"/>
              </a:solidFill>
              <a:latin typeface="Tahoma" pitchFamily="34" charset="0"/>
              <a:cs typeface="Tahoma" pitchFamily="34" charset="0"/>
            </a:endParaRPr>
          </a:p>
          <a:p>
            <a:pPr marL="1371600" lvl="2" indent="-457200" eaLnBrk="1" hangingPunct="1">
              <a:defRPr/>
            </a:pPr>
            <a:r>
              <a:rPr lang="ar-SA" dirty="0" smtClean="0">
                <a:solidFill>
                  <a:schemeClr val="hlink"/>
                </a:solidFill>
                <a:latin typeface="Tahoma" pitchFamily="34" charset="0"/>
                <a:cs typeface="Tahoma" pitchFamily="34" charset="0"/>
              </a:rPr>
              <a:t>تحسين الحل عن طريق معالجة نقاط الضعف </a:t>
            </a:r>
          </a:p>
          <a:p>
            <a:pPr marL="1371600" lvl="2" indent="-457200" eaLnBrk="1" hangingPunct="1">
              <a:defRPr/>
            </a:pPr>
            <a:r>
              <a:rPr lang="ar-SA" dirty="0" smtClean="0">
                <a:solidFill>
                  <a:schemeClr val="hlink"/>
                </a:solidFill>
                <a:latin typeface="Tahoma" pitchFamily="34" charset="0"/>
                <a:cs typeface="Tahoma" pitchFamily="34" charset="0"/>
              </a:rPr>
              <a:t>واقتراح آليات جديدة </a:t>
            </a:r>
            <a:endParaRPr lang="ar-SY"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3F93B55-8571-4703-8BAB-8FEEB7608C45}" type="slidenum">
              <a:rPr lang="en-US" altLang="ar-SA" smtClean="0">
                <a:latin typeface="Arial" pitchFamily="34" charset="0"/>
              </a:rPr>
              <a:pPr eaLnBrk="1" hangingPunct="1"/>
              <a:t>24</a:t>
            </a:fld>
            <a:endParaRPr lang="en-US" altLang="ar-SA" smtClean="0">
              <a:latin typeface="Arial" pitchFamily="34" charset="0"/>
            </a:endParaRPr>
          </a:p>
        </p:txBody>
      </p:sp>
      <p:sp>
        <p:nvSpPr>
          <p:cNvPr id="134146" name="Rectangle 2"/>
          <p:cNvSpPr>
            <a:spLocks noGrp="1" noRot="1" noChangeArrowheads="1"/>
          </p:cNvSpPr>
          <p:nvPr>
            <p:ph type="title"/>
          </p:nvPr>
        </p:nvSpPr>
        <p:spPr/>
        <p:txBody>
          <a:bodyPr/>
          <a:lstStyle/>
          <a:p>
            <a:pPr eaLnBrk="1" hangingPunct="1">
              <a:defRPr/>
            </a:pPr>
            <a:r>
              <a:rPr lang="ar-SY" dirty="0" smtClean="0"/>
              <a:t>5. آليات أمن الحواسيب</a:t>
            </a:r>
            <a:endParaRPr lang="en-US" dirty="0" smtClean="0"/>
          </a:p>
        </p:txBody>
      </p:sp>
      <p:sp>
        <p:nvSpPr>
          <p:cNvPr id="134147" name="Rectangle 3"/>
          <p:cNvSpPr>
            <a:spLocks noGrp="1" noChangeArrowheads="1"/>
          </p:cNvSpPr>
          <p:nvPr>
            <p:ph type="body" idx="1"/>
          </p:nvPr>
        </p:nvSpPr>
        <p:spPr>
          <a:xfrm>
            <a:off x="0" y="1916113"/>
            <a:ext cx="8532813" cy="4249737"/>
          </a:xfrm>
        </p:spPr>
        <p:txBody>
          <a:bodyPr/>
          <a:lstStyle/>
          <a:p>
            <a:pPr marL="990600" lvl="1" indent="-533400" eaLnBrk="1" hangingPunct="1">
              <a:buFont typeface="Wingdings" pitchFamily="2" charset="2"/>
              <a:buAutoNum type="arabicPeriod"/>
              <a:defRPr/>
            </a:pPr>
            <a:r>
              <a:rPr lang="ar-SA" sz="3200" smtClean="0">
                <a:solidFill>
                  <a:schemeClr val="hlink"/>
                </a:solidFill>
                <a:latin typeface="Tahoma" pitchFamily="34" charset="0"/>
                <a:cs typeface="Tahoma" pitchFamily="34" charset="0"/>
              </a:rPr>
              <a:t>توعية المستخدم</a:t>
            </a:r>
            <a:endParaRPr lang="en-US" sz="3200" smtClean="0">
              <a:solidFill>
                <a:schemeClr val="hlink"/>
              </a:solidFill>
              <a:latin typeface="Tahoma" pitchFamily="34" charset="0"/>
              <a:cs typeface="Tahoma" pitchFamily="34" charset="0"/>
            </a:endParaRPr>
          </a:p>
          <a:p>
            <a:pPr marL="990600" lvl="1" indent="-533400" eaLnBrk="1" hangingPunct="1">
              <a:buFont typeface="Wingdings" pitchFamily="2" charset="2"/>
              <a:buAutoNum type="arabicPeriod"/>
              <a:defRPr/>
            </a:pPr>
            <a:r>
              <a:rPr lang="ar-SY" sz="3200" smtClean="0">
                <a:solidFill>
                  <a:schemeClr val="hlink"/>
                </a:solidFill>
                <a:latin typeface="Tahoma" pitchFamily="34" charset="0"/>
                <a:cs typeface="Tahoma" pitchFamily="34" charset="0"/>
              </a:rPr>
              <a:t>ال</a:t>
            </a:r>
            <a:r>
              <a:rPr lang="ar-SA" sz="3200" smtClean="0">
                <a:solidFill>
                  <a:schemeClr val="hlink"/>
                </a:solidFill>
                <a:latin typeface="Tahoma" pitchFamily="34" charset="0"/>
                <a:cs typeface="Tahoma" pitchFamily="34" charset="0"/>
              </a:rPr>
              <a:t>أمن الفيزيائي</a:t>
            </a:r>
            <a:endParaRPr lang="en-US" sz="3200" smtClean="0">
              <a:solidFill>
                <a:schemeClr val="hlink"/>
              </a:solidFill>
              <a:latin typeface="Tahoma" pitchFamily="34" charset="0"/>
              <a:cs typeface="Tahoma" pitchFamily="34" charset="0"/>
            </a:endParaRPr>
          </a:p>
          <a:p>
            <a:pPr marL="990600" lvl="1" indent="-533400" eaLnBrk="1" hangingPunct="1">
              <a:buFont typeface="Wingdings" pitchFamily="2" charset="2"/>
              <a:buAutoNum type="arabicPeriod"/>
              <a:defRPr/>
            </a:pPr>
            <a:r>
              <a:rPr lang="ar-SA" sz="3200" smtClean="0">
                <a:solidFill>
                  <a:schemeClr val="hlink"/>
                </a:solidFill>
                <a:latin typeface="Tahoma" pitchFamily="34" charset="0"/>
                <a:cs typeface="Tahoma" pitchFamily="34" charset="0"/>
              </a:rPr>
              <a:t>التعمية</a:t>
            </a:r>
            <a:endParaRPr lang="en-US" sz="3200" smtClean="0">
              <a:solidFill>
                <a:schemeClr val="hlink"/>
              </a:solidFill>
              <a:latin typeface="Tahoma" pitchFamily="34" charset="0"/>
              <a:cs typeface="Tahoma" pitchFamily="34" charset="0"/>
            </a:endParaRPr>
          </a:p>
          <a:p>
            <a:pPr marL="990600" lvl="1" indent="-533400" eaLnBrk="1" hangingPunct="1">
              <a:buFont typeface="Wingdings" pitchFamily="2" charset="2"/>
              <a:buAutoNum type="arabicPeriod"/>
              <a:defRPr/>
            </a:pPr>
            <a:r>
              <a:rPr lang="ar-SA" sz="3200" smtClean="0">
                <a:solidFill>
                  <a:schemeClr val="hlink"/>
                </a:solidFill>
                <a:latin typeface="Tahoma" pitchFamily="34" charset="0"/>
                <a:cs typeface="Tahoma" pitchFamily="34" charset="0"/>
              </a:rPr>
              <a:t>التحكم بالدخول وتقنياته</a:t>
            </a:r>
            <a:endParaRPr lang="en-US" sz="3200" smtClean="0">
              <a:solidFill>
                <a:schemeClr val="hlink"/>
              </a:solidFill>
              <a:latin typeface="Tahoma" pitchFamily="34" charset="0"/>
              <a:cs typeface="Tahoma" pitchFamily="34" charset="0"/>
            </a:endParaRPr>
          </a:p>
          <a:p>
            <a:pPr marL="609600" indent="-609600" eaLnBrk="1" hangingPunct="1">
              <a:buFont typeface="Wingdings" pitchFamily="2" charset="2"/>
              <a:buNone/>
              <a:defRPr/>
            </a:pPr>
            <a:endParaRPr lang="en-US"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FD20CAA-D1AE-4972-939F-9B727F10A8AB}" type="slidenum">
              <a:rPr lang="en-US" altLang="ar-SA" smtClean="0">
                <a:latin typeface="Arial" pitchFamily="34" charset="0"/>
              </a:rPr>
              <a:pPr eaLnBrk="1" hangingPunct="1"/>
              <a:t>25</a:t>
            </a:fld>
            <a:endParaRPr lang="en-US" altLang="ar-SA" smtClean="0">
              <a:latin typeface="Arial" pitchFamily="34" charset="0"/>
            </a:endParaRPr>
          </a:p>
        </p:txBody>
      </p:sp>
      <p:sp>
        <p:nvSpPr>
          <p:cNvPr id="135170" name="Rectangle 2"/>
          <p:cNvSpPr>
            <a:spLocks noGrp="1" noRot="1" noChangeArrowheads="1"/>
          </p:cNvSpPr>
          <p:nvPr>
            <p:ph type="title"/>
          </p:nvPr>
        </p:nvSpPr>
        <p:spPr/>
        <p:txBody>
          <a:bodyPr/>
          <a:lstStyle/>
          <a:p>
            <a:pPr eaLnBrk="1" hangingPunct="1">
              <a:defRPr/>
            </a:pPr>
            <a:r>
              <a:rPr lang="ar-SY" smtClean="0"/>
              <a:t>1.5 </a:t>
            </a:r>
            <a:r>
              <a:rPr lang="ar-SA" smtClean="0"/>
              <a:t>توعية المستخدم</a:t>
            </a:r>
            <a:endParaRPr lang="en-US" smtClean="0"/>
          </a:p>
        </p:txBody>
      </p:sp>
      <p:sp>
        <p:nvSpPr>
          <p:cNvPr id="27652" name="Rectangle 3"/>
          <p:cNvSpPr>
            <a:spLocks noGrp="1" noChangeArrowheads="1"/>
          </p:cNvSpPr>
          <p:nvPr>
            <p:ph type="body" idx="1"/>
          </p:nvPr>
        </p:nvSpPr>
        <p:spPr/>
        <p:txBody>
          <a:bodyPr/>
          <a:lstStyle/>
          <a:p>
            <a:pPr eaLnBrk="1" hangingPunct="1"/>
            <a:r>
              <a:rPr lang="ar-SY" altLang="ar-SA" smtClean="0">
                <a:solidFill>
                  <a:schemeClr val="hlink"/>
                </a:solidFill>
                <a:effectLst/>
                <a:cs typeface="Tahoma" pitchFamily="34" charset="0"/>
              </a:rPr>
              <a:t>ت</a:t>
            </a:r>
            <a:r>
              <a:rPr lang="ar-SA" altLang="ar-SA" smtClean="0">
                <a:solidFill>
                  <a:schemeClr val="hlink"/>
                </a:solidFill>
                <a:effectLst/>
                <a:cs typeface="Tahoma" pitchFamily="34" charset="0"/>
              </a:rPr>
              <a:t>ثقيف المستخدم</a:t>
            </a:r>
            <a:endParaRPr lang="ar-SY" altLang="ar-SA" smtClean="0">
              <a:solidFill>
                <a:schemeClr val="hlink"/>
              </a:solidFill>
              <a:effectLst/>
              <a:cs typeface="Tahoma" pitchFamily="34" charset="0"/>
            </a:endParaRPr>
          </a:p>
          <a:p>
            <a:pPr eaLnBrk="1" hangingPunct="1"/>
            <a:r>
              <a:rPr lang="ar-SA" altLang="ar-SA" smtClean="0">
                <a:solidFill>
                  <a:schemeClr val="hlink"/>
                </a:solidFill>
                <a:effectLst/>
                <a:cs typeface="Tahoma" pitchFamily="34" charset="0"/>
              </a:rPr>
              <a:t>تدريب المست</a:t>
            </a:r>
            <a:r>
              <a:rPr lang="ar-SY" altLang="ar-SA" smtClean="0">
                <a:solidFill>
                  <a:schemeClr val="hlink"/>
                </a:solidFill>
                <a:effectLst/>
                <a:cs typeface="Tahoma" pitchFamily="34" charset="0"/>
              </a:rPr>
              <a:t>ث</a:t>
            </a:r>
            <a:r>
              <a:rPr lang="ar-SA" altLang="ar-SA" smtClean="0">
                <a:solidFill>
                  <a:schemeClr val="hlink"/>
                </a:solidFill>
                <a:effectLst/>
                <a:cs typeface="Tahoma" pitchFamily="34" charset="0"/>
              </a:rPr>
              <a:t>مر </a:t>
            </a:r>
            <a:endParaRPr lang="ar-SY" altLang="ar-SA" smtClean="0">
              <a:solidFill>
                <a:schemeClr val="hlink"/>
              </a:solidFill>
              <a:effectLst/>
              <a:cs typeface="Tahoma" pitchFamily="34" charset="0"/>
            </a:endParaRPr>
          </a:p>
          <a:p>
            <a:pPr eaLnBrk="1" hangingPunct="1"/>
            <a:r>
              <a:rPr lang="ar-SA" altLang="ar-SA" smtClean="0">
                <a:solidFill>
                  <a:schemeClr val="hlink"/>
                </a:solidFill>
                <a:effectLst/>
                <a:cs typeface="Tahoma" pitchFamily="34" charset="0"/>
              </a:rPr>
              <a:t>رفع درجة إدراكه لأهداف النظام والأخطار المحتملة.</a:t>
            </a:r>
            <a:endParaRPr lang="ar-SY" altLang="ar-SA" smtClean="0">
              <a:solidFill>
                <a:schemeClr val="hlink"/>
              </a:solidFill>
              <a:effectLst/>
              <a:cs typeface="Tahoma" pitchFamily="34" charset="0"/>
            </a:endParaRPr>
          </a:p>
          <a:p>
            <a:pPr eaLnBrk="1" hangingPunct="1"/>
            <a:endParaRPr lang="ar-SA" altLang="ar-SA" smtClean="0">
              <a:solidFill>
                <a:schemeClr val="hlink"/>
              </a:solidFill>
              <a:effectLst/>
              <a:cs typeface="Tahoma" pitchFamily="34" charset="0"/>
            </a:endParaRPr>
          </a:p>
          <a:p>
            <a:pPr eaLnBrk="1" hangingPunct="1"/>
            <a:r>
              <a:rPr lang="ar-SA" altLang="ar-SA" smtClean="0">
                <a:solidFill>
                  <a:schemeClr val="hlink"/>
                </a:solidFill>
                <a:effectLst/>
                <a:cs typeface="Tahoma" pitchFamily="34" charset="0"/>
              </a:rPr>
              <a:t>المستخدم غير المؤهل يشكل النسبة ال</a:t>
            </a:r>
            <a:r>
              <a:rPr lang="ar-SY" altLang="ar-SA" smtClean="0">
                <a:solidFill>
                  <a:schemeClr val="hlink"/>
                </a:solidFill>
                <a:effectLst/>
                <a:cs typeface="Tahoma" pitchFamily="34" charset="0"/>
              </a:rPr>
              <a:t>عظمى</a:t>
            </a:r>
            <a:r>
              <a:rPr lang="ar-SA" altLang="ar-SA" smtClean="0">
                <a:solidFill>
                  <a:schemeClr val="hlink"/>
                </a:solidFill>
                <a:effectLst/>
                <a:cs typeface="Tahoma" pitchFamily="34" charset="0"/>
              </a:rPr>
              <a:t> من حالات ال</a:t>
            </a:r>
            <a:r>
              <a:rPr lang="ar-SY" altLang="ar-SA" smtClean="0">
                <a:solidFill>
                  <a:schemeClr val="hlink"/>
                </a:solidFill>
                <a:effectLst/>
                <a:cs typeface="Tahoma" pitchFamily="34" charset="0"/>
              </a:rPr>
              <a:t>ا</a:t>
            </a:r>
            <a:r>
              <a:rPr lang="ar-SA" altLang="ar-SA" smtClean="0">
                <a:solidFill>
                  <a:schemeClr val="hlink"/>
                </a:solidFill>
                <a:effectLst/>
                <a:cs typeface="Tahoma" pitchFamily="34" charset="0"/>
              </a:rPr>
              <a:t>خ</a:t>
            </a:r>
            <a:r>
              <a:rPr lang="ar-SY" altLang="ar-SA" smtClean="0">
                <a:solidFill>
                  <a:schemeClr val="hlink"/>
                </a:solidFill>
                <a:effectLst/>
                <a:cs typeface="Tahoma" pitchFamily="34" charset="0"/>
              </a:rPr>
              <a:t>ت</a:t>
            </a:r>
            <a:r>
              <a:rPr lang="ar-SA" altLang="ar-SA" smtClean="0">
                <a:solidFill>
                  <a:schemeClr val="hlink"/>
                </a:solidFill>
                <a:effectLst/>
                <a:cs typeface="Tahoma" pitchFamily="34" charset="0"/>
              </a:rPr>
              <a:t>ر</a:t>
            </a:r>
            <a:r>
              <a:rPr lang="ar-SY" altLang="ar-SA" smtClean="0">
                <a:solidFill>
                  <a:schemeClr val="hlink"/>
                </a:solidFill>
                <a:effectLst/>
                <a:cs typeface="Tahoma" pitchFamily="34" charset="0"/>
              </a:rPr>
              <a:t>ا</a:t>
            </a:r>
            <a:r>
              <a:rPr lang="ar-SA" altLang="ar-SA" smtClean="0">
                <a:solidFill>
                  <a:schemeClr val="hlink"/>
                </a:solidFill>
                <a:effectLst/>
                <a:cs typeface="Tahoma" pitchFamily="34" charset="0"/>
              </a:rPr>
              <a:t>قات</a:t>
            </a:r>
            <a:r>
              <a:rPr lang="ar-SY" altLang="ar-SA" smtClean="0">
                <a:solidFill>
                  <a:schemeClr val="hlink"/>
                </a:solidFill>
                <a:effectLst/>
                <a:cs typeface="Tahoma" pitchFamily="34" charset="0"/>
              </a:rPr>
              <a:t> </a:t>
            </a:r>
            <a:r>
              <a:rPr lang="ar-SA" altLang="ar-SA" smtClean="0">
                <a:solidFill>
                  <a:schemeClr val="hlink"/>
                </a:solidFill>
                <a:effectLst/>
                <a:cs typeface="Tahoma" pitchFamily="34" charset="0"/>
              </a:rPr>
              <a:t>المكتشفة في الأنظمة الحاسوبية.</a:t>
            </a:r>
            <a:endParaRPr lang="ar-SY" altLang="ar-SA" smtClean="0">
              <a:solidFill>
                <a:schemeClr val="hlink"/>
              </a:solidFill>
              <a:effectLst/>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3C168730-52E7-4239-B0AE-6CEE26ED0462}" type="slidenum">
              <a:rPr lang="en-US" altLang="ar-SA" smtClean="0">
                <a:latin typeface="Arial" pitchFamily="34" charset="0"/>
              </a:rPr>
              <a:pPr eaLnBrk="1" hangingPunct="1"/>
              <a:t>26</a:t>
            </a:fld>
            <a:endParaRPr lang="en-US" altLang="ar-SA" smtClean="0">
              <a:latin typeface="Arial" pitchFamily="34" charset="0"/>
            </a:endParaRPr>
          </a:p>
        </p:txBody>
      </p:sp>
      <p:sp>
        <p:nvSpPr>
          <p:cNvPr id="136194" name="Rectangle 2"/>
          <p:cNvSpPr>
            <a:spLocks noGrp="1" noRot="1" noChangeArrowheads="1"/>
          </p:cNvSpPr>
          <p:nvPr>
            <p:ph type="title"/>
          </p:nvPr>
        </p:nvSpPr>
        <p:spPr/>
        <p:txBody>
          <a:bodyPr/>
          <a:lstStyle/>
          <a:p>
            <a:pPr eaLnBrk="1" hangingPunct="1">
              <a:defRPr/>
            </a:pPr>
            <a:r>
              <a:rPr lang="ar-SY" smtClean="0"/>
              <a:t>2.5 الأمن المادي</a:t>
            </a:r>
            <a:endParaRPr lang="en-US" smtClean="0"/>
          </a:p>
        </p:txBody>
      </p:sp>
      <p:sp>
        <p:nvSpPr>
          <p:cNvPr id="136195" name="Rectangle 3"/>
          <p:cNvSpPr>
            <a:spLocks noGrp="1" noChangeArrowheads="1"/>
          </p:cNvSpPr>
          <p:nvPr>
            <p:ph type="body" idx="1"/>
          </p:nvPr>
        </p:nvSpPr>
        <p:spPr>
          <a:xfrm>
            <a:off x="0" y="1628775"/>
            <a:ext cx="9144000" cy="4824413"/>
          </a:xfrm>
        </p:spPr>
        <p:txBody>
          <a:bodyPr/>
          <a:lstStyle/>
          <a:p>
            <a:pPr eaLnBrk="1" hangingPunct="1">
              <a:defRPr/>
            </a:pPr>
            <a:r>
              <a:rPr lang="ar-SA" smtClean="0">
                <a:solidFill>
                  <a:schemeClr val="hlink"/>
                </a:solidFill>
                <a:effectLst/>
                <a:latin typeface="Tahoma" pitchFamily="34" charset="0"/>
                <a:cs typeface="Tahoma" pitchFamily="34" charset="0"/>
              </a:rPr>
              <a:t>يهدف </a:t>
            </a:r>
            <a:r>
              <a:rPr lang="ar-SA" b="1" smtClean="0">
                <a:solidFill>
                  <a:schemeClr val="accent1"/>
                </a:solidFill>
                <a:effectLst/>
                <a:latin typeface="Tahoma" pitchFamily="34" charset="0"/>
                <a:cs typeface="Tahoma" pitchFamily="34" charset="0"/>
              </a:rPr>
              <a:t>الأمن ال</a:t>
            </a:r>
            <a:r>
              <a:rPr lang="ar-SY" b="1" smtClean="0">
                <a:solidFill>
                  <a:schemeClr val="accent1"/>
                </a:solidFill>
                <a:effectLst/>
                <a:latin typeface="Tahoma" pitchFamily="34" charset="0"/>
                <a:cs typeface="Tahoma" pitchFamily="34" charset="0"/>
              </a:rPr>
              <a:t>مادي</a:t>
            </a:r>
            <a:r>
              <a:rPr lang="ar-SY" smtClean="0">
                <a:solidFill>
                  <a:schemeClr val="hlink"/>
                </a:solidFill>
                <a:effectLst/>
                <a:latin typeface="Tahoma" pitchFamily="34" charset="0"/>
                <a:cs typeface="Tahoma" pitchFamily="34" charset="0"/>
              </a:rPr>
              <a:t> </a:t>
            </a:r>
            <a:r>
              <a:rPr lang="en-GB" smtClean="0">
                <a:solidFill>
                  <a:schemeClr val="hlink"/>
                </a:solidFill>
                <a:effectLst/>
                <a:latin typeface="Tahoma" pitchFamily="34" charset="0"/>
                <a:cs typeface="Tahoma" pitchFamily="34" charset="0"/>
              </a:rPr>
              <a:t>(Physical Security)</a:t>
            </a:r>
            <a:r>
              <a:rPr lang="ar-SY" smtClean="0">
                <a:solidFill>
                  <a:schemeClr val="hlink"/>
                </a:solidFill>
                <a:effectLst/>
                <a:latin typeface="Tahoma" pitchFamily="34" charset="0"/>
                <a:cs typeface="Tahoma" pitchFamily="34" charset="0"/>
              </a:rPr>
              <a:t> </a:t>
            </a:r>
            <a:r>
              <a:rPr lang="ar-SA" smtClean="0">
                <a:solidFill>
                  <a:schemeClr val="hlink"/>
                </a:solidFill>
                <a:effectLst/>
                <a:latin typeface="Tahoma" pitchFamily="34" charset="0"/>
                <a:cs typeface="Tahoma" pitchFamily="34" charset="0"/>
              </a:rPr>
              <a:t>إلى الوقاية من ال</a:t>
            </a:r>
            <a:r>
              <a:rPr lang="ar-SY" smtClean="0">
                <a:solidFill>
                  <a:schemeClr val="hlink"/>
                </a:solidFill>
                <a:effectLst/>
                <a:latin typeface="Tahoma" pitchFamily="34" charset="0"/>
                <a:cs typeface="Tahoma" pitchFamily="34" charset="0"/>
              </a:rPr>
              <a:t>ت</a:t>
            </a:r>
            <a:r>
              <a:rPr lang="ar-SA" smtClean="0">
                <a:solidFill>
                  <a:schemeClr val="hlink"/>
                </a:solidFill>
                <a:effectLst/>
                <a:latin typeface="Tahoma" pitchFamily="34" charset="0"/>
                <a:cs typeface="Tahoma" pitchFamily="34" charset="0"/>
              </a:rPr>
              <a:t>هدد</a:t>
            </a:r>
            <a:r>
              <a:rPr lang="ar-SY" smtClean="0">
                <a:solidFill>
                  <a:schemeClr val="hlink"/>
                </a:solidFill>
                <a:effectLst/>
                <a:latin typeface="Tahoma" pitchFamily="34" charset="0"/>
                <a:cs typeface="Tahoma" pitchFamily="34" charset="0"/>
              </a:rPr>
              <a:t>ي</a:t>
            </a:r>
            <a:r>
              <a:rPr lang="ar-SA" smtClean="0">
                <a:solidFill>
                  <a:schemeClr val="hlink"/>
                </a:solidFill>
                <a:effectLst/>
                <a:latin typeface="Tahoma" pitchFamily="34" charset="0"/>
                <a:cs typeface="Tahoma" pitchFamily="34" charset="0"/>
              </a:rPr>
              <a:t>ات ال</a:t>
            </a:r>
            <a:r>
              <a:rPr lang="ar-SY" smtClean="0">
                <a:solidFill>
                  <a:schemeClr val="hlink"/>
                </a:solidFill>
                <a:effectLst/>
                <a:latin typeface="Tahoma" pitchFamily="34" charset="0"/>
                <a:cs typeface="Tahoma" pitchFamily="34" charset="0"/>
              </a:rPr>
              <a:t>مادية،</a:t>
            </a:r>
            <a:r>
              <a:rPr lang="ar-SA" smtClean="0">
                <a:solidFill>
                  <a:schemeClr val="hlink"/>
                </a:solidFill>
                <a:effectLst/>
                <a:latin typeface="Tahoma" pitchFamily="34" charset="0"/>
                <a:cs typeface="Tahoma" pitchFamily="34" charset="0"/>
              </a:rPr>
              <a:t> مثل :</a:t>
            </a:r>
            <a:endParaRPr lang="ar-SY" smtClean="0">
              <a:solidFill>
                <a:schemeClr val="hlink"/>
              </a:solidFill>
              <a:effectLst/>
              <a:latin typeface="Tahoma" pitchFamily="34" charset="0"/>
              <a:cs typeface="Tahoma" pitchFamily="34" charset="0"/>
            </a:endParaRPr>
          </a:p>
          <a:p>
            <a:pPr lvl="1" eaLnBrk="1" hangingPunct="1">
              <a:defRPr/>
            </a:pPr>
            <a:r>
              <a:rPr lang="ar-SA" smtClean="0">
                <a:solidFill>
                  <a:schemeClr val="hlink"/>
                </a:solidFill>
                <a:effectLst/>
                <a:latin typeface="Tahoma" pitchFamily="34" charset="0"/>
                <a:cs typeface="Tahoma" pitchFamily="34" charset="0"/>
              </a:rPr>
              <a:t>النار و</a:t>
            </a:r>
            <a:r>
              <a:rPr lang="ar-SY" smtClean="0">
                <a:solidFill>
                  <a:schemeClr val="hlink"/>
                </a:solidFill>
                <a:effectLst/>
                <a:latin typeface="Tahoma" pitchFamily="34" charset="0"/>
                <a:cs typeface="Tahoma" pitchFamily="34" charset="0"/>
              </a:rPr>
              <a:t>الفيضانات والزلازل و</a:t>
            </a:r>
            <a:r>
              <a:rPr lang="ar-SA" smtClean="0">
                <a:solidFill>
                  <a:schemeClr val="hlink"/>
                </a:solidFill>
                <a:effectLst/>
                <a:latin typeface="Tahoma" pitchFamily="34" charset="0"/>
                <a:cs typeface="Tahoma" pitchFamily="34" charset="0"/>
              </a:rPr>
              <a:t>التخريب أو التدمير المتعمد</a:t>
            </a:r>
            <a:r>
              <a:rPr lang="ar-SY" smtClean="0">
                <a:solidFill>
                  <a:schemeClr val="hlink"/>
                </a:solidFill>
                <a:effectLst/>
                <a:latin typeface="Tahoma" pitchFamily="34" charset="0"/>
                <a:cs typeface="Tahoma" pitchFamily="34" charset="0"/>
              </a:rPr>
              <a:t> وتعطل المعدات و</a:t>
            </a:r>
            <a:r>
              <a:rPr lang="ar-SA" smtClean="0">
                <a:solidFill>
                  <a:schemeClr val="hlink"/>
                </a:solidFill>
                <a:effectLst/>
                <a:latin typeface="Tahoma" pitchFamily="34" charset="0"/>
                <a:cs typeface="Tahoma" pitchFamily="34" charset="0"/>
              </a:rPr>
              <a:t>نقص الم</a:t>
            </a:r>
            <a:r>
              <a:rPr lang="ar-SY" smtClean="0">
                <a:solidFill>
                  <a:schemeClr val="hlink"/>
                </a:solidFill>
                <a:effectLst/>
                <a:latin typeface="Tahoma" pitchFamily="34" charset="0"/>
                <a:cs typeface="Tahoma" pitchFamily="34" charset="0"/>
              </a:rPr>
              <a:t>ختصين</a:t>
            </a:r>
            <a:r>
              <a:rPr lang="ar-SA" smtClean="0">
                <a:solidFill>
                  <a:schemeClr val="hlink"/>
                </a:solidFill>
                <a:effectLst/>
                <a:latin typeface="Tahoma" pitchFamily="34" charset="0"/>
                <a:cs typeface="Tahoma" pitchFamily="34" charset="0"/>
              </a:rPr>
              <a:t>. </a:t>
            </a:r>
            <a:endParaRPr lang="ar-SY" smtClean="0">
              <a:solidFill>
                <a:schemeClr val="hlink"/>
              </a:solidFill>
              <a:effectLst/>
              <a:latin typeface="Tahoma" pitchFamily="34" charset="0"/>
              <a:cs typeface="Tahoma" pitchFamily="34" charset="0"/>
            </a:endParaRPr>
          </a:p>
          <a:p>
            <a:pPr lvl="1" eaLnBrk="1" hangingPunct="1">
              <a:defRPr/>
            </a:pPr>
            <a:endParaRPr lang="ar-SY" sz="900" smtClean="0">
              <a:solidFill>
                <a:schemeClr val="hlink"/>
              </a:solidFill>
              <a:effectLst/>
              <a:latin typeface="Tahoma" pitchFamily="34" charset="0"/>
              <a:cs typeface="Tahoma" pitchFamily="34" charset="0"/>
            </a:endParaRPr>
          </a:p>
          <a:p>
            <a:pPr eaLnBrk="1" hangingPunct="1">
              <a:defRPr/>
            </a:pPr>
            <a:r>
              <a:rPr lang="ar-SY" smtClean="0">
                <a:solidFill>
                  <a:schemeClr val="hlink"/>
                </a:solidFill>
                <a:effectLst/>
                <a:latin typeface="Tahoma" pitchFamily="34" charset="0"/>
                <a:cs typeface="Tahoma" pitchFamily="34" charset="0"/>
              </a:rPr>
              <a:t>الأمن المادي يعنى ب</a:t>
            </a:r>
            <a:r>
              <a:rPr lang="ar-SA" smtClean="0">
                <a:solidFill>
                  <a:schemeClr val="hlink"/>
                </a:solidFill>
                <a:effectLst/>
                <a:latin typeface="Tahoma" pitchFamily="34" charset="0"/>
                <a:cs typeface="Tahoma" pitchFamily="34" charset="0"/>
              </a:rPr>
              <a:t>حماية </a:t>
            </a:r>
            <a:r>
              <a:rPr lang="ar-SY" smtClean="0">
                <a:solidFill>
                  <a:schemeClr val="hlink"/>
                </a:solidFill>
                <a:effectLst/>
                <a:latin typeface="Tahoma" pitchFamily="34" charset="0"/>
                <a:cs typeface="Tahoma" pitchFamily="34" charset="0"/>
              </a:rPr>
              <a:t>ال</a:t>
            </a:r>
            <a:r>
              <a:rPr lang="ar-SA" smtClean="0">
                <a:solidFill>
                  <a:schemeClr val="hlink"/>
                </a:solidFill>
                <a:effectLst/>
                <a:latin typeface="Tahoma" pitchFamily="34" charset="0"/>
                <a:cs typeface="Tahoma" pitchFamily="34" charset="0"/>
              </a:rPr>
              <a:t>نظام من الأخطار السابقة.</a:t>
            </a:r>
            <a:endParaRPr lang="ar-SY" smtClean="0">
              <a:solidFill>
                <a:schemeClr val="hlink"/>
              </a:solidFill>
              <a:effectLst/>
              <a:latin typeface="Tahoma" pitchFamily="34" charset="0"/>
              <a:cs typeface="Tahoma" pitchFamily="34" charset="0"/>
            </a:endParaRPr>
          </a:p>
          <a:p>
            <a:pPr eaLnBrk="1" hangingPunct="1">
              <a:defRPr/>
            </a:pPr>
            <a:endParaRPr lang="ar-SY" sz="1000" smtClean="0">
              <a:solidFill>
                <a:schemeClr val="hlink"/>
              </a:solidFill>
              <a:effectLst/>
              <a:latin typeface="Tahoma" pitchFamily="34" charset="0"/>
              <a:cs typeface="Tahoma" pitchFamily="34" charset="0"/>
            </a:endParaRPr>
          </a:p>
          <a:p>
            <a:pPr eaLnBrk="1" hangingPunct="1">
              <a:defRPr/>
            </a:pPr>
            <a:r>
              <a:rPr lang="ar-SY" smtClean="0">
                <a:solidFill>
                  <a:schemeClr val="hlink"/>
                </a:solidFill>
                <a:effectLst/>
                <a:latin typeface="Tahoma" pitchFamily="34" charset="0"/>
                <a:cs typeface="Tahoma" pitchFamily="34" charset="0"/>
              </a:rPr>
              <a:t>أهم عناصر الأمن المادي هو الموقع والتصميم </a:t>
            </a:r>
            <a:r>
              <a:rPr lang="ar-SA" smtClean="0">
                <a:solidFill>
                  <a:schemeClr val="hlink"/>
                </a:solidFill>
                <a:latin typeface="Tahoma" pitchFamily="34" charset="0"/>
                <a:cs typeface="Tahoma" pitchFamily="34" charset="0"/>
              </a:rPr>
              <a:t>الذي سيحوي البنية التحتية لتكنولوجيا المعلومات وللتطبيقات</a:t>
            </a:r>
            <a:r>
              <a:rPr lang="ar-SY" smtClean="0">
                <a:solidFill>
                  <a:schemeClr val="hlink"/>
                </a:solidFill>
                <a:latin typeface="Tahoma" pitchFamily="34" charset="0"/>
                <a:cs typeface="Tahoma" pitchFamily="34" charset="0"/>
              </a:rPr>
              <a:t>.</a:t>
            </a:r>
            <a:endParaRPr lang="en-US" smtClean="0">
              <a:solidFill>
                <a:schemeClr val="hlink"/>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8A1F376C-7344-40E7-89C9-1BABC6954F8D}" type="slidenum">
              <a:rPr lang="en-US" altLang="ar-SA" smtClean="0">
                <a:latin typeface="Arial" pitchFamily="34" charset="0"/>
              </a:rPr>
              <a:pPr eaLnBrk="1" hangingPunct="1"/>
              <a:t>27</a:t>
            </a:fld>
            <a:endParaRPr lang="en-US" altLang="ar-SA" smtClean="0">
              <a:latin typeface="Arial" pitchFamily="34" charset="0"/>
            </a:endParaRPr>
          </a:p>
        </p:txBody>
      </p:sp>
      <p:sp>
        <p:nvSpPr>
          <p:cNvPr id="138242" name="Rectangle 2"/>
          <p:cNvSpPr>
            <a:spLocks noGrp="1" noRot="1" noChangeArrowheads="1"/>
          </p:cNvSpPr>
          <p:nvPr>
            <p:ph type="title"/>
          </p:nvPr>
        </p:nvSpPr>
        <p:spPr/>
        <p:txBody>
          <a:bodyPr/>
          <a:lstStyle/>
          <a:p>
            <a:pPr eaLnBrk="1" hangingPunct="1">
              <a:defRPr/>
            </a:pPr>
            <a:r>
              <a:rPr lang="ar-SY" smtClean="0"/>
              <a:t>الأمن المادي</a:t>
            </a:r>
            <a:endParaRPr lang="en-US" smtClean="0"/>
          </a:p>
        </p:txBody>
      </p:sp>
      <p:sp>
        <p:nvSpPr>
          <p:cNvPr id="138243" name="Rectangle 3"/>
          <p:cNvSpPr>
            <a:spLocks noGrp="1" noChangeArrowheads="1"/>
          </p:cNvSpPr>
          <p:nvPr>
            <p:ph type="body" idx="1"/>
          </p:nvPr>
        </p:nvSpPr>
        <p:spPr/>
        <p:txBody>
          <a:bodyPr/>
          <a:lstStyle/>
          <a:p>
            <a:pPr marL="609600" indent="-609600" eaLnBrk="1" hangingPunct="1">
              <a:defRPr/>
            </a:pPr>
            <a:r>
              <a:rPr lang="ar-SA" smtClean="0">
                <a:solidFill>
                  <a:schemeClr val="hlink"/>
                </a:solidFill>
                <a:latin typeface="Tahoma" pitchFamily="34" charset="0"/>
                <a:cs typeface="Tahoma" pitchFamily="34" charset="0"/>
              </a:rPr>
              <a:t>متحكمات الأمن ال</a:t>
            </a:r>
            <a:r>
              <a:rPr lang="ar-SY" smtClean="0">
                <a:solidFill>
                  <a:schemeClr val="hlink"/>
                </a:solidFill>
                <a:latin typeface="Tahoma" pitchFamily="34" charset="0"/>
                <a:cs typeface="Tahoma" pitchFamily="34" charset="0"/>
              </a:rPr>
              <a:t>مادي</a:t>
            </a:r>
            <a:r>
              <a:rPr lang="ar-SA" smtClean="0">
                <a:solidFill>
                  <a:schemeClr val="hlink"/>
                </a:solidFill>
                <a:latin typeface="Tahoma" pitchFamily="34" charset="0"/>
                <a:cs typeface="Tahoma" pitchFamily="34" charset="0"/>
              </a:rPr>
              <a:t>:</a:t>
            </a:r>
          </a:p>
          <a:p>
            <a:pPr marL="990600" lvl="1" indent="-533400" eaLnBrk="1" hangingPunct="1">
              <a:buFont typeface="Wingdings" pitchFamily="2" charset="2"/>
              <a:buAutoNum type="arabicPeriod"/>
              <a:defRPr/>
            </a:pPr>
            <a:r>
              <a:rPr lang="ar-SA" b="1" smtClean="0">
                <a:solidFill>
                  <a:schemeClr val="hlink"/>
                </a:solidFill>
                <a:effectLst/>
                <a:latin typeface="Tahoma" pitchFamily="34" charset="0"/>
                <a:cs typeface="Tahoma" pitchFamily="34" charset="0"/>
              </a:rPr>
              <a:t>متحكمات الأمن ال</a:t>
            </a:r>
            <a:r>
              <a:rPr lang="ar-SY" b="1" smtClean="0">
                <a:solidFill>
                  <a:schemeClr val="hlink"/>
                </a:solidFill>
                <a:effectLst/>
                <a:latin typeface="Tahoma" pitchFamily="34" charset="0"/>
                <a:cs typeface="Tahoma" pitchFamily="34" charset="0"/>
              </a:rPr>
              <a:t>مادي </a:t>
            </a:r>
            <a:r>
              <a:rPr lang="ar-SA" b="1" smtClean="0">
                <a:solidFill>
                  <a:schemeClr val="hlink"/>
                </a:solidFill>
                <a:effectLst/>
                <a:latin typeface="Tahoma" pitchFamily="34" charset="0"/>
                <a:cs typeface="Tahoma" pitchFamily="34" charset="0"/>
              </a:rPr>
              <a:t>الإدارية</a:t>
            </a:r>
            <a:endParaRPr lang="ar-SY" b="1" smtClean="0">
              <a:solidFill>
                <a:schemeClr val="hlink"/>
              </a:solidFill>
              <a:effectLst/>
              <a:latin typeface="Tahoma" pitchFamily="34" charset="0"/>
              <a:cs typeface="Tahoma" pitchFamily="34" charset="0"/>
            </a:endParaRPr>
          </a:p>
          <a:p>
            <a:pPr marL="1371600" lvl="2" indent="-457200" eaLnBrk="1" hangingPunct="1">
              <a:defRPr/>
            </a:pPr>
            <a:r>
              <a:rPr lang="ar-SY" smtClean="0">
                <a:solidFill>
                  <a:srgbClr val="00CC00"/>
                </a:solidFill>
                <a:effectLst/>
                <a:latin typeface="Tahoma" pitchFamily="34" charset="0"/>
                <a:cs typeface="Tahoma" pitchFamily="34" charset="0"/>
              </a:rPr>
              <a:t>مثل: </a:t>
            </a:r>
            <a:r>
              <a:rPr lang="ar-SA" smtClean="0">
                <a:solidFill>
                  <a:srgbClr val="00CC00"/>
                </a:solidFill>
                <a:effectLst/>
                <a:latin typeface="Tahoma" pitchFamily="34" charset="0"/>
                <a:cs typeface="Tahoma" pitchFamily="34" charset="0"/>
              </a:rPr>
              <a:t>بناء واختيار موقع</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إدارة الموقع</a:t>
            </a:r>
            <a:r>
              <a:rPr lang="ar-SY" smtClean="0">
                <a:solidFill>
                  <a:srgbClr val="00CC00"/>
                </a:solidFill>
                <a:effectLst/>
                <a:latin typeface="Tahoma" pitchFamily="34" charset="0"/>
                <a:cs typeface="Tahoma" pitchFamily="34" charset="0"/>
              </a:rPr>
              <a:t> و ضبط </a:t>
            </a:r>
            <a:r>
              <a:rPr lang="ar-SA" smtClean="0">
                <a:solidFill>
                  <a:srgbClr val="00CC00"/>
                </a:solidFill>
                <a:effectLst/>
                <a:latin typeface="Tahoma" pitchFamily="34" charset="0"/>
                <a:cs typeface="Tahoma" pitchFamily="34" charset="0"/>
              </a:rPr>
              <a:t>المستخدمين</a:t>
            </a:r>
            <a:r>
              <a:rPr lang="ar-SY" smtClean="0">
                <a:solidFill>
                  <a:srgbClr val="00CC00"/>
                </a:solidFill>
                <a:effectLst/>
                <a:latin typeface="Tahoma" pitchFamily="34" charset="0"/>
                <a:cs typeface="Tahoma" pitchFamily="34" charset="0"/>
              </a:rPr>
              <a:t> وال</a:t>
            </a:r>
            <a:r>
              <a:rPr lang="ar-SA" smtClean="0">
                <a:solidFill>
                  <a:srgbClr val="00CC00"/>
                </a:solidFill>
                <a:effectLst/>
                <a:latin typeface="Tahoma" pitchFamily="34" charset="0"/>
                <a:cs typeface="Tahoma" pitchFamily="34" charset="0"/>
              </a:rPr>
              <a:t>تدريب والإطلاع</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الاستجابة </a:t>
            </a:r>
            <a:r>
              <a:rPr lang="ar-SY" smtClean="0">
                <a:solidFill>
                  <a:srgbClr val="00CC00"/>
                </a:solidFill>
                <a:effectLst/>
                <a:latin typeface="Tahoma" pitchFamily="34" charset="0"/>
                <a:cs typeface="Tahoma" pitchFamily="34" charset="0"/>
              </a:rPr>
              <a:t>ل</a:t>
            </a:r>
            <a:r>
              <a:rPr lang="ar-SA" smtClean="0">
                <a:solidFill>
                  <a:srgbClr val="00CC00"/>
                </a:solidFill>
                <a:effectLst/>
                <a:latin typeface="Tahoma" pitchFamily="34" charset="0"/>
                <a:cs typeface="Tahoma" pitchFamily="34" charset="0"/>
              </a:rPr>
              <a:t>حالات الطوارئ.</a:t>
            </a:r>
          </a:p>
          <a:p>
            <a:pPr marL="990600" lvl="1" indent="-533400" eaLnBrk="1" hangingPunct="1">
              <a:buFont typeface="Wingdings" pitchFamily="2" charset="2"/>
              <a:buAutoNum type="arabicPeriod"/>
              <a:defRPr/>
            </a:pPr>
            <a:r>
              <a:rPr lang="ar-SA" b="1" smtClean="0">
                <a:solidFill>
                  <a:schemeClr val="hlink"/>
                </a:solidFill>
                <a:effectLst/>
                <a:latin typeface="Tahoma" pitchFamily="34" charset="0"/>
                <a:cs typeface="Tahoma" pitchFamily="34" charset="0"/>
              </a:rPr>
              <a:t>متحكمات الأمن ال</a:t>
            </a:r>
            <a:r>
              <a:rPr lang="ar-SY" b="1" smtClean="0">
                <a:solidFill>
                  <a:schemeClr val="hlink"/>
                </a:solidFill>
                <a:effectLst/>
                <a:latin typeface="Tahoma" pitchFamily="34" charset="0"/>
                <a:cs typeface="Tahoma" pitchFamily="34" charset="0"/>
              </a:rPr>
              <a:t>مادي </a:t>
            </a:r>
            <a:r>
              <a:rPr lang="ar-SA" b="1" smtClean="0">
                <a:solidFill>
                  <a:schemeClr val="hlink"/>
                </a:solidFill>
                <a:effectLst/>
                <a:latin typeface="Tahoma" pitchFamily="34" charset="0"/>
                <a:cs typeface="Tahoma" pitchFamily="34" charset="0"/>
              </a:rPr>
              <a:t>التقنية</a:t>
            </a:r>
            <a:endParaRPr lang="ar-SY" b="1" smtClean="0">
              <a:solidFill>
                <a:schemeClr val="hlink"/>
              </a:solidFill>
              <a:effectLst/>
              <a:latin typeface="Tahoma" pitchFamily="34" charset="0"/>
              <a:cs typeface="Tahoma" pitchFamily="34" charset="0"/>
            </a:endParaRPr>
          </a:p>
          <a:p>
            <a:pPr marL="1371600" lvl="2" indent="-457200" eaLnBrk="1" hangingPunct="1">
              <a:defRPr/>
            </a:pPr>
            <a:r>
              <a:rPr lang="ar-SY" smtClean="0">
                <a:solidFill>
                  <a:srgbClr val="00CC00"/>
                </a:solidFill>
                <a:effectLst/>
                <a:latin typeface="Tahoma" pitchFamily="34" charset="0"/>
                <a:cs typeface="Tahoma" pitchFamily="34" charset="0"/>
              </a:rPr>
              <a:t>مثل:</a:t>
            </a:r>
            <a:r>
              <a:rPr lang="ar-SA" smtClean="0">
                <a:solidFill>
                  <a:srgbClr val="00CC00"/>
                </a:solidFill>
                <a:effectLst/>
                <a:latin typeface="Tahoma" pitchFamily="34" charset="0"/>
                <a:cs typeface="Tahoma" pitchFamily="34" charset="0"/>
              </a:rPr>
              <a:t> متحكمات الدخول</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كاشفات المقتحمين</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الإنذارات</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المراقبة التلفزيونية</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التدفئة</a:t>
            </a:r>
            <a:r>
              <a:rPr lang="ar-SY" smtClean="0">
                <a:solidFill>
                  <a:srgbClr val="00CC00"/>
                </a:solidFill>
                <a:effectLst/>
                <a:latin typeface="Tahoma" pitchFamily="34" charset="0"/>
                <a:cs typeface="Tahoma" pitchFamily="34" charset="0"/>
              </a:rPr>
              <a:t> وال</a:t>
            </a:r>
            <a:r>
              <a:rPr lang="ar-SA" smtClean="0">
                <a:solidFill>
                  <a:srgbClr val="00CC00"/>
                </a:solidFill>
                <a:effectLst/>
                <a:latin typeface="Tahoma" pitchFamily="34" charset="0"/>
                <a:cs typeface="Tahoma" pitchFamily="34" charset="0"/>
              </a:rPr>
              <a:t>تكييف </a:t>
            </a:r>
            <a:r>
              <a:rPr lang="ar-SY" smtClean="0">
                <a:solidFill>
                  <a:srgbClr val="00CC00"/>
                </a:solidFill>
                <a:effectLst/>
                <a:latin typeface="Tahoma" pitchFamily="34" charset="0"/>
                <a:cs typeface="Tahoma" pitchFamily="34" charset="0"/>
              </a:rPr>
              <a:t>و</a:t>
            </a:r>
            <a:r>
              <a:rPr lang="ar-SA" smtClean="0">
                <a:solidFill>
                  <a:srgbClr val="00CC00"/>
                </a:solidFill>
                <a:effectLst/>
                <a:latin typeface="Tahoma" pitchFamily="34" charset="0"/>
                <a:cs typeface="Tahoma" pitchFamily="34" charset="0"/>
              </a:rPr>
              <a:t>مزودات الطاقة،</a:t>
            </a:r>
            <a:r>
              <a:rPr lang="ar-SY" smtClean="0">
                <a:solidFill>
                  <a:srgbClr val="00CC00"/>
                </a:solidFill>
                <a:effectLst/>
                <a:latin typeface="Tahoma" pitchFamily="34" charset="0"/>
                <a:cs typeface="Tahoma" pitchFamily="34" charset="0"/>
              </a:rPr>
              <a:t> إلخ</a:t>
            </a:r>
            <a:r>
              <a:rPr lang="ar-SA" smtClean="0">
                <a:solidFill>
                  <a:srgbClr val="00CC00"/>
                </a:solidFill>
                <a:effectLst/>
                <a:latin typeface="Tahoma" pitchFamily="34" charset="0"/>
                <a:cs typeface="Tahoma" pitchFamily="34" charset="0"/>
              </a:rPr>
              <a:t>.</a:t>
            </a:r>
            <a:endParaRPr lang="ar-SY" smtClean="0">
              <a:solidFill>
                <a:srgbClr val="00CC00"/>
              </a:solidFill>
              <a:effectLst/>
              <a:latin typeface="Tahoma" pitchFamily="34" charset="0"/>
              <a:cs typeface="Tahoma" pitchFamily="34" charset="0"/>
            </a:endParaRPr>
          </a:p>
          <a:p>
            <a:pPr marL="990600" lvl="1" indent="-533400" eaLnBrk="1" hangingPunct="1">
              <a:buFont typeface="Wingdings" pitchFamily="2" charset="2"/>
              <a:buAutoNum type="arabicPeriod"/>
              <a:defRPr/>
            </a:pPr>
            <a:r>
              <a:rPr lang="ar-SA" smtClean="0">
                <a:solidFill>
                  <a:schemeClr val="hlink"/>
                </a:solidFill>
                <a:effectLst/>
                <a:latin typeface="Tahoma" pitchFamily="34" charset="0"/>
                <a:cs typeface="Tahoma" pitchFamily="34" charset="0"/>
              </a:rPr>
              <a:t>متحكمات الأمن المادي المادية</a:t>
            </a:r>
            <a:endParaRPr lang="ar-SY" smtClean="0">
              <a:solidFill>
                <a:schemeClr val="hlink"/>
              </a:solidFill>
              <a:effectLst/>
              <a:latin typeface="Tahoma" pitchFamily="34" charset="0"/>
              <a:cs typeface="Tahoma" pitchFamily="34" charset="0"/>
            </a:endParaRPr>
          </a:p>
          <a:p>
            <a:pPr marL="1371600" lvl="2" indent="-457200" eaLnBrk="1" hangingPunct="1">
              <a:defRPr/>
            </a:pPr>
            <a:r>
              <a:rPr lang="ar-SY" smtClean="0">
                <a:solidFill>
                  <a:srgbClr val="00CC00"/>
                </a:solidFill>
                <a:effectLst/>
                <a:latin typeface="Tahoma" pitchFamily="34" charset="0"/>
                <a:cs typeface="Tahoma" pitchFamily="34" charset="0"/>
              </a:rPr>
              <a:t>مثل </a:t>
            </a:r>
            <a:r>
              <a:rPr lang="ar-SA" smtClean="0">
                <a:solidFill>
                  <a:srgbClr val="00CC00"/>
                </a:solidFill>
                <a:effectLst/>
                <a:latin typeface="Tahoma" pitchFamily="34" charset="0"/>
                <a:cs typeface="Tahoma" pitchFamily="34" charset="0"/>
              </a:rPr>
              <a:t>الأسيجة </a:t>
            </a:r>
            <a:r>
              <a:rPr lang="ar-SY" smtClean="0">
                <a:solidFill>
                  <a:srgbClr val="00CC00"/>
                </a:solidFill>
                <a:effectLst/>
                <a:latin typeface="Tahoma" pitchFamily="34" charset="0"/>
                <a:cs typeface="Tahoma" pitchFamily="34" charset="0"/>
              </a:rPr>
              <a:t>والأقفال و</a:t>
            </a:r>
            <a:r>
              <a:rPr lang="ar-SA" smtClean="0">
                <a:solidFill>
                  <a:srgbClr val="00CC00"/>
                </a:solidFill>
                <a:effectLst/>
                <a:latin typeface="Tahoma" pitchFamily="34" charset="0"/>
                <a:cs typeface="Tahoma" pitchFamily="34" charset="0"/>
              </a:rPr>
              <a:t>الإضاءة</a:t>
            </a:r>
            <a:r>
              <a:rPr lang="ar-SY" smtClean="0">
                <a:solidFill>
                  <a:srgbClr val="00CC00"/>
                </a:solidFill>
                <a:effectLst/>
                <a:latin typeface="Tahoma" pitchFamily="34" charset="0"/>
                <a:cs typeface="Tahoma" pitchFamily="34" charset="0"/>
              </a:rPr>
              <a:t> و</a:t>
            </a:r>
            <a:r>
              <a:rPr lang="ar-SA" smtClean="0">
                <a:solidFill>
                  <a:srgbClr val="00CC00"/>
                </a:solidFill>
                <a:effectLst/>
                <a:latin typeface="Tahoma" pitchFamily="34" charset="0"/>
                <a:cs typeface="Tahoma" pitchFamily="34" charset="0"/>
              </a:rPr>
              <a:t>مواد البناء </a:t>
            </a:r>
            <a:r>
              <a:rPr lang="ar-SY" smtClean="0">
                <a:solidFill>
                  <a:srgbClr val="00CC00"/>
                </a:solidFill>
                <a:effectLst/>
                <a:latin typeface="Tahoma" pitchFamily="34" charset="0"/>
                <a:cs typeface="Tahoma" pitchFamily="34" charset="0"/>
              </a:rPr>
              <a:t>و</a:t>
            </a:r>
            <a:r>
              <a:rPr lang="ar-SA" smtClean="0">
                <a:solidFill>
                  <a:srgbClr val="00CC00"/>
                </a:solidFill>
                <a:effectLst/>
                <a:latin typeface="Tahoma" pitchFamily="34" charset="0"/>
                <a:cs typeface="Tahoma" pitchFamily="34" charset="0"/>
              </a:rPr>
              <a:t>الحراس الأمنيين</a:t>
            </a:r>
            <a:r>
              <a:rPr lang="ar-SY" smtClean="0">
                <a:solidFill>
                  <a:srgbClr val="00CC00"/>
                </a:solidFill>
                <a:effectLst/>
                <a:latin typeface="Tahoma" pitchFamily="34" charset="0"/>
                <a:cs typeface="Tahoma" pitchFamily="34" charset="0"/>
              </a:rPr>
              <a:t>، إلخ</a:t>
            </a:r>
            <a:endParaRPr lang="en-US" smtClean="0">
              <a:solidFill>
                <a:srgbClr val="00CC00"/>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35FCE90-549A-48CB-B4E4-75BDFC561249}" type="slidenum">
              <a:rPr lang="en-US" altLang="ar-SA" smtClean="0">
                <a:latin typeface="Arial" pitchFamily="34" charset="0"/>
              </a:rPr>
              <a:pPr eaLnBrk="1" hangingPunct="1"/>
              <a:t>28</a:t>
            </a:fld>
            <a:endParaRPr lang="en-US" altLang="ar-SA" smtClean="0">
              <a:latin typeface="Arial" pitchFamily="34" charset="0"/>
            </a:endParaRPr>
          </a:p>
        </p:txBody>
      </p:sp>
      <p:sp>
        <p:nvSpPr>
          <p:cNvPr id="140290" name="Rectangle 2"/>
          <p:cNvSpPr>
            <a:spLocks noGrp="1" noRot="1" noChangeArrowheads="1"/>
          </p:cNvSpPr>
          <p:nvPr>
            <p:ph type="title"/>
          </p:nvPr>
        </p:nvSpPr>
        <p:spPr/>
        <p:txBody>
          <a:bodyPr/>
          <a:lstStyle/>
          <a:p>
            <a:pPr eaLnBrk="1" hangingPunct="1">
              <a:defRPr/>
            </a:pPr>
            <a:r>
              <a:rPr lang="ar-SY" smtClean="0"/>
              <a:t>3.5 التعمية</a:t>
            </a:r>
            <a:endParaRPr lang="en-US" smtClean="0"/>
          </a:p>
        </p:txBody>
      </p:sp>
      <p:sp>
        <p:nvSpPr>
          <p:cNvPr id="30724" name="Rectangle 3"/>
          <p:cNvSpPr>
            <a:spLocks noGrp="1" noChangeArrowheads="1"/>
          </p:cNvSpPr>
          <p:nvPr>
            <p:ph type="body" idx="1"/>
          </p:nvPr>
        </p:nvSpPr>
        <p:spPr>
          <a:xfrm>
            <a:off x="36513" y="1411288"/>
            <a:ext cx="8856662" cy="5446712"/>
          </a:xfrm>
        </p:spPr>
        <p:txBody>
          <a:bodyPr/>
          <a:lstStyle/>
          <a:p>
            <a:pPr eaLnBrk="1" hangingPunct="1"/>
            <a:r>
              <a:rPr lang="ar-SY" altLang="ko-KR" b="1" smtClean="0">
                <a:solidFill>
                  <a:schemeClr val="accent1"/>
                </a:solidFill>
                <a:effectLst/>
                <a:latin typeface="Tahoma" pitchFamily="34" charset="0"/>
                <a:cs typeface="Tahoma" pitchFamily="34" charset="0"/>
              </a:rPr>
              <a:t>التعمية</a:t>
            </a:r>
            <a:r>
              <a:rPr lang="ar-SY" altLang="ko-KR" smtClean="0">
                <a:solidFill>
                  <a:schemeClr val="hlink"/>
                </a:solidFill>
                <a:effectLst/>
                <a:latin typeface="Tahoma" pitchFamily="34" charset="0"/>
                <a:cs typeface="Tahoma" pitchFamily="34" charset="0"/>
              </a:rPr>
              <a:t> </a:t>
            </a:r>
            <a:r>
              <a:rPr lang="en-US" altLang="ko-KR" smtClean="0">
                <a:solidFill>
                  <a:schemeClr val="hlink"/>
                </a:solidFill>
                <a:effectLst/>
                <a:latin typeface="Tahoma" pitchFamily="34" charset="0"/>
                <a:ea typeface="Gulim" pitchFamily="34" charset="-127"/>
                <a:cs typeface="Tahoma" pitchFamily="34" charset="0"/>
              </a:rPr>
              <a:t>(Cryptography) </a:t>
            </a:r>
            <a:r>
              <a:rPr lang="ar-SY" altLang="ko-KR" smtClean="0">
                <a:solidFill>
                  <a:schemeClr val="hlink"/>
                </a:solidFill>
                <a:effectLst/>
                <a:latin typeface="Tahoma" pitchFamily="34" charset="0"/>
                <a:cs typeface="Tahoma" pitchFamily="34" charset="0"/>
              </a:rPr>
              <a:t>: هي علم استخدام الرياضيات لتحقيق أهداف أمنية مثل السرية والتكاملية، إلخ.</a:t>
            </a:r>
          </a:p>
          <a:p>
            <a:pPr eaLnBrk="1" hangingPunct="1"/>
            <a:r>
              <a:rPr lang="ar-SY" altLang="ko-KR" smtClean="0">
                <a:solidFill>
                  <a:schemeClr val="hlink"/>
                </a:solidFill>
                <a:effectLst/>
                <a:latin typeface="Tahoma" pitchFamily="34" charset="0"/>
                <a:cs typeface="Tahoma" pitchFamily="34" charset="0"/>
              </a:rPr>
              <a:t>آليات التعمية:</a:t>
            </a:r>
          </a:p>
          <a:p>
            <a:pPr lvl="1" eaLnBrk="1" hangingPunct="1"/>
            <a:r>
              <a:rPr lang="ar-SY" altLang="ko-KR" smtClean="0">
                <a:solidFill>
                  <a:schemeClr val="hlink"/>
                </a:solidFill>
                <a:effectLst/>
                <a:latin typeface="Tahoma" pitchFamily="34" charset="0"/>
                <a:cs typeface="Tahoma" pitchFamily="34" charset="0"/>
              </a:rPr>
              <a:t>التشفير: تؤمن السرية والتكاملية ووثوقية كيان ووثوقية رسالة.</a:t>
            </a:r>
          </a:p>
          <a:p>
            <a:pPr lvl="1" eaLnBrk="1" hangingPunct="1"/>
            <a:r>
              <a:rPr lang="en-GB" altLang="ko-KR" smtClean="0">
                <a:solidFill>
                  <a:schemeClr val="hlink"/>
                </a:solidFill>
                <a:effectLst/>
                <a:latin typeface="Tahoma" pitchFamily="34" charset="0"/>
                <a:ea typeface="Gulim" pitchFamily="34" charset="-127"/>
              </a:rPr>
              <a:t>MAC</a:t>
            </a:r>
            <a:r>
              <a:rPr lang="ar-SY" altLang="ko-KR" smtClean="0">
                <a:solidFill>
                  <a:schemeClr val="hlink"/>
                </a:solidFill>
                <a:effectLst/>
                <a:latin typeface="Tahoma" pitchFamily="34" charset="0"/>
                <a:cs typeface="Tahoma" pitchFamily="34" charset="0"/>
              </a:rPr>
              <a:t>: يستخدم في التكاملية ووثوقية رسالة ووثوقية كيان.</a:t>
            </a:r>
          </a:p>
          <a:p>
            <a:pPr lvl="1" eaLnBrk="1" hangingPunct="1"/>
            <a:r>
              <a:rPr lang="ar-SY" altLang="ko-KR" smtClean="0">
                <a:solidFill>
                  <a:schemeClr val="hlink"/>
                </a:solidFill>
                <a:effectLst/>
                <a:latin typeface="Tahoma" pitchFamily="34" charset="0"/>
                <a:cs typeface="Tahoma" pitchFamily="34" charset="0"/>
              </a:rPr>
              <a:t>التوقيع الرقمي: يؤمن الوثوقية (رسالة وكيان) والتكاملية وعدم النكران.</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7DE2553-7C2E-4A63-83A2-4F388749E0AD}" type="slidenum">
              <a:rPr lang="en-US" altLang="ar-SA" smtClean="0">
                <a:latin typeface="Arial" pitchFamily="34" charset="0"/>
              </a:rPr>
              <a:pPr eaLnBrk="1" hangingPunct="1"/>
              <a:t>29</a:t>
            </a:fld>
            <a:endParaRPr lang="en-US" altLang="ar-SA" smtClean="0">
              <a:latin typeface="Arial" pitchFamily="34" charset="0"/>
            </a:endParaRPr>
          </a:p>
        </p:txBody>
      </p:sp>
      <p:sp>
        <p:nvSpPr>
          <p:cNvPr id="166914" name="Rectangle 2"/>
          <p:cNvSpPr>
            <a:spLocks noGrp="1" noRot="1" noChangeArrowheads="1"/>
          </p:cNvSpPr>
          <p:nvPr>
            <p:ph type="title"/>
          </p:nvPr>
        </p:nvSpPr>
        <p:spPr/>
        <p:txBody>
          <a:bodyPr/>
          <a:lstStyle/>
          <a:p>
            <a:pPr eaLnBrk="1" hangingPunct="1">
              <a:defRPr/>
            </a:pPr>
            <a:r>
              <a:rPr lang="ar-SY" smtClean="0"/>
              <a:t>4.5 التحكم بالنفاذ</a:t>
            </a:r>
            <a:endParaRPr lang="en-US" smtClean="0"/>
          </a:p>
        </p:txBody>
      </p:sp>
      <p:sp>
        <p:nvSpPr>
          <p:cNvPr id="166915" name="Rectangle 3"/>
          <p:cNvSpPr>
            <a:spLocks noGrp="1" noChangeArrowheads="1"/>
          </p:cNvSpPr>
          <p:nvPr>
            <p:ph type="body" idx="1"/>
          </p:nvPr>
        </p:nvSpPr>
        <p:spPr>
          <a:xfrm>
            <a:off x="0" y="1628775"/>
            <a:ext cx="9144000" cy="2447925"/>
          </a:xfrm>
        </p:spPr>
        <p:txBody>
          <a:bodyPr/>
          <a:lstStyle/>
          <a:p>
            <a:pPr eaLnBrk="1" hangingPunct="1">
              <a:defRPr/>
            </a:pPr>
            <a:r>
              <a:rPr lang="ar-SY" sz="2800" b="1" dirty="0" smtClean="0">
                <a:solidFill>
                  <a:schemeClr val="accent1"/>
                </a:solidFill>
                <a:latin typeface="Tahoma" pitchFamily="34" charset="0"/>
                <a:cs typeface="Tahoma" pitchFamily="34" charset="0"/>
              </a:rPr>
              <a:t>التحكم بالنفاذ</a:t>
            </a:r>
            <a:r>
              <a:rPr lang="ar-SY" sz="2800" dirty="0" smtClean="0">
                <a:solidFill>
                  <a:schemeClr val="hlink"/>
                </a:solidFill>
                <a:latin typeface="Tahoma" pitchFamily="34" charset="0"/>
                <a:cs typeface="Tahoma" pitchFamily="34" charset="0"/>
              </a:rPr>
              <a:t> </a:t>
            </a:r>
            <a:r>
              <a:rPr lang="en-US" sz="2800" dirty="0" smtClean="0">
                <a:solidFill>
                  <a:schemeClr val="hlink"/>
                </a:solidFill>
                <a:latin typeface="Tahoma" pitchFamily="34" charset="0"/>
                <a:cs typeface="Tahoma" pitchFamily="34" charset="0"/>
              </a:rPr>
              <a:t>(Access Control)</a:t>
            </a:r>
            <a:r>
              <a:rPr lang="ar-SY" sz="2800" dirty="0" smtClean="0">
                <a:solidFill>
                  <a:schemeClr val="hlink"/>
                </a:solidFill>
                <a:latin typeface="Tahoma" pitchFamily="34" charset="0"/>
                <a:cs typeface="Tahoma" pitchFamily="34" charset="0"/>
              </a:rPr>
              <a:t>: تنظم العمليات التي تُنفذ على المعيطات المراد حمايتها.</a:t>
            </a:r>
          </a:p>
          <a:p>
            <a:pPr eaLnBrk="1" hangingPunct="1">
              <a:defRPr/>
            </a:pPr>
            <a:r>
              <a:rPr lang="ar-SY" sz="2800" dirty="0" smtClean="0">
                <a:solidFill>
                  <a:schemeClr val="hlink"/>
                </a:solidFill>
                <a:latin typeface="Tahoma" pitchFamily="34" charset="0"/>
                <a:cs typeface="Tahoma" pitchFamily="34" charset="0"/>
              </a:rPr>
              <a:t> تهدف إلى ضبط العمليات التي تنفذ من قبل المواضيع </a:t>
            </a:r>
            <a:r>
              <a:rPr lang="en-US" sz="2800" dirty="0" smtClean="0">
                <a:solidFill>
                  <a:schemeClr val="hlink"/>
                </a:solidFill>
                <a:latin typeface="Tahoma" pitchFamily="34" charset="0"/>
                <a:cs typeface="Tahoma" pitchFamily="34" charset="0"/>
              </a:rPr>
              <a:t>(Subjects)</a:t>
            </a:r>
            <a:r>
              <a:rPr lang="ar-SY" sz="2800" dirty="0" smtClean="0">
                <a:solidFill>
                  <a:schemeClr val="hlink"/>
                </a:solidFill>
                <a:latin typeface="Tahoma" pitchFamily="34" charset="0"/>
                <a:cs typeface="Tahoma" pitchFamily="34" charset="0"/>
              </a:rPr>
              <a:t> على الأغراض </a:t>
            </a:r>
            <a:r>
              <a:rPr lang="en-US" sz="2800" dirty="0" smtClean="0">
                <a:solidFill>
                  <a:schemeClr val="hlink"/>
                </a:solidFill>
                <a:latin typeface="Tahoma" pitchFamily="34" charset="0"/>
                <a:cs typeface="Tahoma" pitchFamily="34" charset="0"/>
              </a:rPr>
              <a:t>(Objects)</a:t>
            </a:r>
            <a:r>
              <a:rPr lang="ar-SY" sz="2800" dirty="0" smtClean="0">
                <a:solidFill>
                  <a:schemeClr val="hlink"/>
                </a:solidFill>
                <a:latin typeface="Tahoma" pitchFamily="34" charset="0"/>
                <a:cs typeface="Tahoma" pitchFamily="34" charset="0"/>
              </a:rPr>
              <a:t> من أجل منع الأفعال التي يمكن أن تلحق الضرر بالمعطيات (أي الأغراض).</a:t>
            </a:r>
            <a:r>
              <a:rPr lang="ar-SY" dirty="0" smtClean="0">
                <a:solidFill>
                  <a:schemeClr val="hlink"/>
                </a:solidFill>
                <a:latin typeface="Tahoma" pitchFamily="34" charset="0"/>
                <a:cs typeface="Tahoma" pitchFamily="34" charset="0"/>
              </a:rPr>
              <a:t> </a:t>
            </a:r>
            <a:endParaRPr lang="en-US" dirty="0" smtClean="0">
              <a:solidFill>
                <a:schemeClr val="hlink"/>
              </a:solidFill>
              <a:latin typeface="Tahoma" pitchFamily="34" charset="0"/>
              <a:cs typeface="Tahoma" pitchFamily="34" charset="0"/>
            </a:endParaRPr>
          </a:p>
        </p:txBody>
      </p:sp>
      <p:sp>
        <p:nvSpPr>
          <p:cNvPr id="31749" name="Rectangle 4"/>
          <p:cNvSpPr>
            <a:spLocks noChangeArrowheads="1"/>
          </p:cNvSpPr>
          <p:nvPr/>
        </p:nvSpPr>
        <p:spPr bwMode="auto">
          <a:xfrm>
            <a:off x="1560513" y="4392613"/>
            <a:ext cx="5995987" cy="2060575"/>
          </a:xfrm>
          <a:prstGeom prst="rect">
            <a:avLst/>
          </a:prstGeom>
          <a:solidFill>
            <a:srgbClr val="CC0066"/>
          </a:solidFill>
          <a:ln w="9525">
            <a:solidFill>
              <a:srgbClr val="CC0066"/>
            </a:solidFill>
            <a:miter lim="800000"/>
            <a:headEnd/>
            <a:tailEnd/>
          </a:ln>
        </p:spPr>
        <p:txBody>
          <a:bodyPr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sp>
        <p:nvSpPr>
          <p:cNvPr id="31750" name="Rectangle 8"/>
          <p:cNvSpPr>
            <a:spLocks noChangeArrowheads="1"/>
          </p:cNvSpPr>
          <p:nvPr/>
        </p:nvSpPr>
        <p:spPr bwMode="auto">
          <a:xfrm>
            <a:off x="3476625" y="5141913"/>
            <a:ext cx="1436688" cy="561975"/>
          </a:xfrm>
          <a:prstGeom prst="rect">
            <a:avLst/>
          </a:prstGeom>
          <a:solidFill>
            <a:schemeClr val="accent1"/>
          </a:solidFill>
          <a:ln w="9525">
            <a:solidFill>
              <a:schemeClr val="accent1"/>
            </a:solidFill>
            <a:miter lim="800000"/>
            <a:headEnd/>
            <a:tailEnd/>
          </a:ln>
        </p:spPr>
        <p:txBody>
          <a:bodyPr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sp>
        <p:nvSpPr>
          <p:cNvPr id="31751" name="Line 10"/>
          <p:cNvSpPr>
            <a:spLocks noChangeShapeType="1"/>
          </p:cNvSpPr>
          <p:nvPr/>
        </p:nvSpPr>
        <p:spPr bwMode="auto">
          <a:xfrm>
            <a:off x="2020888" y="5426075"/>
            <a:ext cx="14636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a:p>
        </p:txBody>
      </p:sp>
      <p:sp>
        <p:nvSpPr>
          <p:cNvPr id="31752" name="Line 12"/>
          <p:cNvSpPr>
            <a:spLocks noChangeShapeType="1"/>
          </p:cNvSpPr>
          <p:nvPr/>
        </p:nvSpPr>
        <p:spPr bwMode="auto">
          <a:xfrm flipV="1">
            <a:off x="4938713" y="5081588"/>
            <a:ext cx="417512" cy="276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a:p>
        </p:txBody>
      </p:sp>
      <p:sp>
        <p:nvSpPr>
          <p:cNvPr id="31753" name="Line 13"/>
          <p:cNvSpPr>
            <a:spLocks noChangeShapeType="1"/>
          </p:cNvSpPr>
          <p:nvPr/>
        </p:nvSpPr>
        <p:spPr bwMode="auto">
          <a:xfrm>
            <a:off x="4919663" y="5378450"/>
            <a:ext cx="496887" cy="111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a:p>
        </p:txBody>
      </p:sp>
      <p:sp>
        <p:nvSpPr>
          <p:cNvPr id="31754" name="Line 14"/>
          <p:cNvSpPr>
            <a:spLocks noChangeShapeType="1"/>
          </p:cNvSpPr>
          <p:nvPr/>
        </p:nvSpPr>
        <p:spPr bwMode="auto">
          <a:xfrm>
            <a:off x="4913313" y="5399088"/>
            <a:ext cx="509587" cy="323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ar-SA"/>
          </a:p>
        </p:txBody>
      </p:sp>
      <p:sp>
        <p:nvSpPr>
          <p:cNvPr id="31755" name="Text Box 16"/>
          <p:cNvSpPr txBox="1">
            <a:spLocks noChangeArrowheads="1"/>
          </p:cNvSpPr>
          <p:nvPr/>
        </p:nvSpPr>
        <p:spPr bwMode="auto">
          <a:xfrm>
            <a:off x="3403600" y="5133975"/>
            <a:ext cx="15033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algn="ctr" eaLnBrk="1" hangingPunct="1">
              <a:spcBef>
                <a:spcPct val="50000"/>
              </a:spcBef>
            </a:pPr>
            <a:r>
              <a:rPr lang="en-US" altLang="ar-SA" sz="1600">
                <a:solidFill>
                  <a:schemeClr val="bg2"/>
                </a:solidFill>
                <a:latin typeface="Tahoma" pitchFamily="34" charset="0"/>
              </a:rPr>
              <a:t>Access Control</a:t>
            </a:r>
          </a:p>
        </p:txBody>
      </p:sp>
      <p:sp>
        <p:nvSpPr>
          <p:cNvPr id="31756" name="Text Box 18"/>
          <p:cNvSpPr txBox="1">
            <a:spLocks noChangeArrowheads="1"/>
          </p:cNvSpPr>
          <p:nvPr/>
        </p:nvSpPr>
        <p:spPr bwMode="auto">
          <a:xfrm>
            <a:off x="1955800" y="5100638"/>
            <a:ext cx="14112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algn="ctr" eaLnBrk="1" hangingPunct="1">
              <a:spcBef>
                <a:spcPct val="50000"/>
              </a:spcBef>
            </a:pPr>
            <a:r>
              <a:rPr lang="en-US" altLang="ar-SA">
                <a:solidFill>
                  <a:srgbClr val="00FF00"/>
                </a:solidFill>
                <a:latin typeface="Tahoma" pitchFamily="34" charset="0"/>
              </a:rPr>
              <a:t>Access request</a:t>
            </a:r>
          </a:p>
        </p:txBody>
      </p:sp>
      <p:sp>
        <p:nvSpPr>
          <p:cNvPr id="31757" name="Text Box 19"/>
          <p:cNvSpPr txBox="1">
            <a:spLocks noChangeArrowheads="1"/>
          </p:cNvSpPr>
          <p:nvPr/>
        </p:nvSpPr>
        <p:spPr bwMode="auto">
          <a:xfrm>
            <a:off x="5554663" y="4716463"/>
            <a:ext cx="2271712"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US" altLang="ar-SA">
                <a:solidFill>
                  <a:srgbClr val="00FF00"/>
                </a:solidFill>
                <a:latin typeface="Tahoma" pitchFamily="34" charset="0"/>
              </a:rPr>
              <a:t>Access denied</a:t>
            </a:r>
          </a:p>
          <a:p>
            <a:pPr eaLnBrk="1" hangingPunct="1">
              <a:spcBef>
                <a:spcPct val="50000"/>
              </a:spcBef>
            </a:pPr>
            <a:r>
              <a:rPr lang="en-US" altLang="ar-SA">
                <a:solidFill>
                  <a:srgbClr val="00FF00"/>
                </a:solidFill>
                <a:latin typeface="Tahoma" pitchFamily="34" charset="0"/>
              </a:rPr>
              <a:t>Access Permitted</a:t>
            </a:r>
          </a:p>
          <a:p>
            <a:pPr eaLnBrk="1" hangingPunct="1">
              <a:spcBef>
                <a:spcPct val="50000"/>
              </a:spcBef>
            </a:pPr>
            <a:r>
              <a:rPr lang="en-US" altLang="ar-SA">
                <a:solidFill>
                  <a:srgbClr val="00FF00"/>
                </a:solidFill>
                <a:latin typeface="Tahoma" pitchFamily="34" charset="0"/>
              </a:rPr>
              <a:t>Access partially permitted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DA4CC374-B088-409E-AF14-A3F064F05951}" type="slidenum">
              <a:rPr lang="en-US" altLang="ar-SA" smtClean="0">
                <a:latin typeface="Arial" pitchFamily="34" charset="0"/>
              </a:rPr>
              <a:pPr eaLnBrk="1" hangingPunct="1"/>
              <a:t>3</a:t>
            </a:fld>
            <a:endParaRPr lang="en-US" altLang="ar-SA" smtClean="0">
              <a:latin typeface="Arial" pitchFamily="34" charset="0"/>
            </a:endParaRPr>
          </a:p>
        </p:txBody>
      </p:sp>
      <p:sp>
        <p:nvSpPr>
          <p:cNvPr id="116738" name="Rectangle 2"/>
          <p:cNvSpPr>
            <a:spLocks noGrp="1" noRot="1" noChangeArrowheads="1"/>
          </p:cNvSpPr>
          <p:nvPr>
            <p:ph type="title"/>
          </p:nvPr>
        </p:nvSpPr>
        <p:spPr/>
        <p:txBody>
          <a:bodyPr/>
          <a:lstStyle/>
          <a:p>
            <a:pPr eaLnBrk="1" hangingPunct="1">
              <a:defRPr/>
            </a:pPr>
            <a:r>
              <a:rPr lang="ar-SY" smtClean="0"/>
              <a:t>المحتوى</a:t>
            </a:r>
            <a:endParaRPr lang="en-US" smtClean="0"/>
          </a:p>
        </p:txBody>
      </p:sp>
      <p:sp>
        <p:nvSpPr>
          <p:cNvPr id="116739" name="Rectangle 3"/>
          <p:cNvSpPr>
            <a:spLocks noGrp="1" noChangeArrowheads="1"/>
          </p:cNvSpPr>
          <p:nvPr>
            <p:ph type="body" idx="1"/>
          </p:nvPr>
        </p:nvSpPr>
        <p:spPr>
          <a:xfrm>
            <a:off x="468313" y="1412875"/>
            <a:ext cx="7272337" cy="5229225"/>
          </a:xfrm>
        </p:spPr>
        <p:txBody>
          <a:bodyPr/>
          <a:lstStyle/>
          <a:p>
            <a:pPr marL="457200" indent="-457200" eaLnBrk="1" hangingPunct="1">
              <a:lnSpc>
                <a:spcPct val="80000"/>
              </a:lnSpc>
              <a:buFont typeface="Wingdings" pitchFamily="2" charset="2"/>
              <a:buAutoNum type="arabicPeriod"/>
              <a:defRPr/>
            </a:pPr>
            <a:r>
              <a:rPr lang="ar-SY" sz="2800" dirty="0" smtClean="0">
                <a:solidFill>
                  <a:schemeClr val="hlink"/>
                </a:solidFill>
                <a:latin typeface="Tahoma" pitchFamily="34" charset="0"/>
                <a:cs typeface="Tahoma" pitchFamily="34" charset="0"/>
              </a:rPr>
              <a:t>مقدمة</a:t>
            </a:r>
          </a:p>
          <a:p>
            <a:pPr marL="457200" indent="-457200" eaLnBrk="1" hangingPunct="1">
              <a:lnSpc>
                <a:spcPct val="80000"/>
              </a:lnSpc>
              <a:buFont typeface="Wingdings" pitchFamily="2" charset="2"/>
              <a:buAutoNum type="arabicPeriod"/>
              <a:defRPr/>
            </a:pPr>
            <a:r>
              <a:rPr lang="ar-SY" sz="2800" dirty="0" smtClean="0">
                <a:solidFill>
                  <a:schemeClr val="hlink"/>
                </a:solidFill>
                <a:latin typeface="Tahoma" pitchFamily="34" charset="0"/>
                <a:cs typeface="Tahoma" pitchFamily="34" charset="0"/>
              </a:rPr>
              <a:t>أمن الحواسيب</a:t>
            </a:r>
          </a:p>
          <a:p>
            <a:pPr marL="457200" indent="-457200" eaLnBrk="1" hangingPunct="1">
              <a:lnSpc>
                <a:spcPct val="80000"/>
              </a:lnSpc>
              <a:buFont typeface="Wingdings" pitchFamily="2" charset="2"/>
              <a:buAutoNum type="arabicPeriod"/>
              <a:defRPr/>
            </a:pPr>
            <a:r>
              <a:rPr lang="ar-SA" sz="2800" dirty="0" smtClean="0">
                <a:solidFill>
                  <a:schemeClr val="hlink"/>
                </a:solidFill>
                <a:latin typeface="Tahoma" pitchFamily="34" charset="0"/>
                <a:cs typeface="Tahoma" pitchFamily="34" charset="0"/>
              </a:rPr>
              <a:t>أهداف أمن الح</a:t>
            </a:r>
            <a:r>
              <a:rPr lang="ar-SY" sz="2800" dirty="0" smtClean="0">
                <a:solidFill>
                  <a:schemeClr val="hlink"/>
                </a:solidFill>
                <a:latin typeface="Tahoma" pitchFamily="34" charset="0"/>
                <a:cs typeface="Tahoma" pitchFamily="34" charset="0"/>
              </a:rPr>
              <a:t>و</a:t>
            </a:r>
            <a:r>
              <a:rPr lang="ar-SA" sz="2800" dirty="0" smtClean="0">
                <a:solidFill>
                  <a:schemeClr val="hlink"/>
                </a:solidFill>
                <a:latin typeface="Tahoma" pitchFamily="34" charset="0"/>
                <a:cs typeface="Tahoma" pitchFamily="34" charset="0"/>
              </a:rPr>
              <a:t>اس</a:t>
            </a:r>
            <a:r>
              <a:rPr lang="ar-SY" sz="2800" dirty="0" smtClean="0">
                <a:solidFill>
                  <a:schemeClr val="hlink"/>
                </a:solidFill>
                <a:latin typeface="Tahoma" pitchFamily="34" charset="0"/>
                <a:cs typeface="Tahoma" pitchFamily="34" charset="0"/>
              </a:rPr>
              <a:t>ي</a:t>
            </a:r>
            <a:r>
              <a:rPr lang="ar-SA" sz="2800" dirty="0" smtClean="0">
                <a:solidFill>
                  <a:schemeClr val="hlink"/>
                </a:solidFill>
                <a:latin typeface="Tahoma" pitchFamily="34" charset="0"/>
                <a:cs typeface="Tahoma" pitchFamily="34" charset="0"/>
              </a:rPr>
              <a:t>ب</a:t>
            </a:r>
            <a:r>
              <a:rPr lang="ar-SY" sz="2800" dirty="0" smtClean="0">
                <a:solidFill>
                  <a:schemeClr val="hlink"/>
                </a:solidFill>
                <a:latin typeface="Tahoma" pitchFamily="34" charset="0"/>
                <a:cs typeface="Tahoma" pitchFamily="34" charset="0"/>
              </a:rPr>
              <a:t>.</a:t>
            </a:r>
          </a:p>
          <a:p>
            <a:pPr marL="838200" lvl="1" indent="-381000" eaLnBrk="1" hangingPunct="1">
              <a:lnSpc>
                <a:spcPct val="80000"/>
              </a:lnSpc>
              <a:buFont typeface="Wingdings" pitchFamily="2" charset="2"/>
              <a:buAutoNum type="arabicPeriod"/>
              <a:defRPr/>
            </a:pPr>
            <a:r>
              <a:rPr lang="ar-SY" sz="2400" dirty="0" smtClean="0">
                <a:solidFill>
                  <a:schemeClr val="hlink"/>
                </a:solidFill>
                <a:latin typeface="Tahoma" pitchFamily="34" charset="0"/>
                <a:cs typeface="Tahoma" pitchFamily="34" charset="0"/>
              </a:rPr>
              <a:t>السرية </a:t>
            </a:r>
            <a:r>
              <a:rPr lang="en-GB" sz="2400" dirty="0" smtClean="0">
                <a:solidFill>
                  <a:schemeClr val="hlink"/>
                </a:solidFill>
                <a:latin typeface="Tahoma" pitchFamily="34" charset="0"/>
                <a:cs typeface="Tahoma" pitchFamily="34" charset="0"/>
              </a:rPr>
              <a:t>(Confidentiality)</a:t>
            </a:r>
            <a:endParaRPr lang="ar-SY" sz="2400" dirty="0" smtClean="0">
              <a:solidFill>
                <a:schemeClr val="hlink"/>
              </a:solidFill>
              <a:latin typeface="Tahoma" pitchFamily="34" charset="0"/>
              <a:cs typeface="Tahoma" pitchFamily="34" charset="0"/>
            </a:endParaRPr>
          </a:p>
          <a:p>
            <a:pPr marL="838200" lvl="1" indent="-381000" eaLnBrk="1" hangingPunct="1">
              <a:lnSpc>
                <a:spcPct val="80000"/>
              </a:lnSpc>
              <a:buFont typeface="Wingdings" pitchFamily="2" charset="2"/>
              <a:buAutoNum type="arabicPeriod"/>
              <a:defRPr/>
            </a:pPr>
            <a:r>
              <a:rPr lang="ar-SY" sz="2400" dirty="0" smtClean="0">
                <a:solidFill>
                  <a:schemeClr val="hlink"/>
                </a:solidFill>
                <a:latin typeface="Tahoma" pitchFamily="34" charset="0"/>
                <a:cs typeface="Tahoma" pitchFamily="34" charset="0"/>
              </a:rPr>
              <a:t>التكاملية </a:t>
            </a:r>
            <a:r>
              <a:rPr lang="en-GB" sz="2400" dirty="0" smtClean="0">
                <a:solidFill>
                  <a:schemeClr val="hlink"/>
                </a:solidFill>
                <a:latin typeface="Tahoma" pitchFamily="34" charset="0"/>
                <a:cs typeface="Tahoma" pitchFamily="34" charset="0"/>
              </a:rPr>
              <a:t>(Integrity)</a:t>
            </a:r>
            <a:endParaRPr lang="ar-SY" sz="2400" dirty="0" smtClean="0">
              <a:solidFill>
                <a:schemeClr val="hlink"/>
              </a:solidFill>
              <a:latin typeface="Tahoma" pitchFamily="34" charset="0"/>
              <a:cs typeface="Tahoma" pitchFamily="34" charset="0"/>
            </a:endParaRPr>
          </a:p>
          <a:p>
            <a:pPr marL="838200" lvl="1" indent="-381000" eaLnBrk="1" hangingPunct="1">
              <a:lnSpc>
                <a:spcPct val="80000"/>
              </a:lnSpc>
              <a:buFont typeface="Wingdings" pitchFamily="2" charset="2"/>
              <a:buAutoNum type="arabicPeriod"/>
              <a:defRPr/>
            </a:pPr>
            <a:r>
              <a:rPr lang="ar-SY" sz="2400" dirty="0" smtClean="0">
                <a:solidFill>
                  <a:schemeClr val="hlink"/>
                </a:solidFill>
                <a:latin typeface="Tahoma" pitchFamily="34" charset="0"/>
                <a:cs typeface="Tahoma" pitchFamily="34" charset="0"/>
              </a:rPr>
              <a:t>التوافرية </a:t>
            </a:r>
            <a:r>
              <a:rPr lang="en-GB" sz="2400" dirty="0" smtClean="0">
                <a:solidFill>
                  <a:schemeClr val="hlink"/>
                </a:solidFill>
                <a:latin typeface="Tahoma" pitchFamily="34" charset="0"/>
                <a:cs typeface="Tahoma" pitchFamily="34" charset="0"/>
              </a:rPr>
              <a:t>(Availability)</a:t>
            </a:r>
            <a:endParaRPr lang="ar-SY" sz="2400" dirty="0" smtClean="0">
              <a:solidFill>
                <a:schemeClr val="hlink"/>
              </a:solidFill>
              <a:latin typeface="Tahoma" pitchFamily="34" charset="0"/>
              <a:cs typeface="Tahoma" pitchFamily="34" charset="0"/>
            </a:endParaRPr>
          </a:p>
          <a:p>
            <a:pPr marL="457200" indent="-457200" eaLnBrk="1" hangingPunct="1">
              <a:lnSpc>
                <a:spcPct val="80000"/>
              </a:lnSpc>
              <a:buFont typeface="Wingdings" pitchFamily="2" charset="2"/>
              <a:buAutoNum type="arabicPeriod"/>
              <a:defRPr/>
            </a:pPr>
            <a:r>
              <a:rPr lang="ar-SY" sz="2800" dirty="0" smtClean="0">
                <a:solidFill>
                  <a:schemeClr val="hlink"/>
                </a:solidFill>
                <a:latin typeface="Tahoma" pitchFamily="34" charset="0"/>
                <a:cs typeface="Tahoma" pitchFamily="34" charset="0"/>
              </a:rPr>
              <a:t>الحل الأمني</a:t>
            </a:r>
          </a:p>
          <a:p>
            <a:pPr marL="457200" indent="-457200" eaLnBrk="1" hangingPunct="1">
              <a:lnSpc>
                <a:spcPct val="80000"/>
              </a:lnSpc>
              <a:buFont typeface="Wingdings" pitchFamily="2" charset="2"/>
              <a:buAutoNum type="arabicPeriod"/>
              <a:defRPr/>
            </a:pPr>
            <a:r>
              <a:rPr lang="ar-SA" sz="2800" dirty="0" smtClean="0">
                <a:solidFill>
                  <a:schemeClr val="hlink"/>
                </a:solidFill>
                <a:latin typeface="Tahoma" pitchFamily="34" charset="0"/>
                <a:cs typeface="Tahoma" pitchFamily="34" charset="0"/>
              </a:rPr>
              <a:t>آليات أمن الح</a:t>
            </a:r>
            <a:r>
              <a:rPr lang="ar-SY" sz="2800" dirty="0" smtClean="0">
                <a:solidFill>
                  <a:schemeClr val="hlink"/>
                </a:solidFill>
                <a:latin typeface="Tahoma" pitchFamily="34" charset="0"/>
                <a:cs typeface="Tahoma" pitchFamily="34" charset="0"/>
              </a:rPr>
              <a:t>و</a:t>
            </a:r>
            <a:r>
              <a:rPr lang="ar-SA" sz="2800" dirty="0" smtClean="0">
                <a:solidFill>
                  <a:schemeClr val="hlink"/>
                </a:solidFill>
                <a:latin typeface="Tahoma" pitchFamily="34" charset="0"/>
                <a:cs typeface="Tahoma" pitchFamily="34" charset="0"/>
              </a:rPr>
              <a:t>اس</a:t>
            </a:r>
            <a:r>
              <a:rPr lang="ar-SY" sz="2800" dirty="0" smtClean="0">
                <a:solidFill>
                  <a:schemeClr val="hlink"/>
                </a:solidFill>
                <a:latin typeface="Tahoma" pitchFamily="34" charset="0"/>
                <a:cs typeface="Tahoma" pitchFamily="34" charset="0"/>
              </a:rPr>
              <a:t>ي</a:t>
            </a:r>
            <a:r>
              <a:rPr lang="ar-SA" sz="2800" dirty="0" smtClean="0">
                <a:solidFill>
                  <a:schemeClr val="hlink"/>
                </a:solidFill>
                <a:latin typeface="Tahoma" pitchFamily="34" charset="0"/>
                <a:cs typeface="Tahoma" pitchFamily="34" charset="0"/>
              </a:rPr>
              <a:t>ب</a:t>
            </a:r>
            <a:r>
              <a:rPr lang="ar-SY" sz="2800" dirty="0" smtClean="0">
                <a:solidFill>
                  <a:schemeClr val="hlink"/>
                </a:solidFill>
                <a:latin typeface="Tahoma" pitchFamily="34" charset="0"/>
                <a:cs typeface="Tahoma" pitchFamily="34" charset="0"/>
              </a:rPr>
              <a:t>:</a:t>
            </a:r>
          </a:p>
          <a:p>
            <a:pPr marL="838200" lvl="1" indent="-381000" eaLnBrk="1" hangingPunct="1">
              <a:lnSpc>
                <a:spcPct val="80000"/>
              </a:lnSpc>
              <a:buFont typeface="Wingdings" pitchFamily="2" charset="2"/>
              <a:buAutoNum type="arabicPeriod"/>
              <a:defRPr/>
            </a:pPr>
            <a:r>
              <a:rPr lang="ar-SA" sz="2400" dirty="0" smtClean="0">
                <a:solidFill>
                  <a:schemeClr val="hlink"/>
                </a:solidFill>
                <a:latin typeface="Tahoma" pitchFamily="34" charset="0"/>
                <a:cs typeface="Tahoma" pitchFamily="34" charset="0"/>
              </a:rPr>
              <a:t>توعية المستخدم.</a:t>
            </a:r>
            <a:endParaRPr lang="en-US" sz="2400" dirty="0" smtClean="0">
              <a:solidFill>
                <a:schemeClr val="hlink"/>
              </a:solidFill>
              <a:latin typeface="Tahoma" pitchFamily="34" charset="0"/>
              <a:cs typeface="Tahoma" pitchFamily="34" charset="0"/>
            </a:endParaRPr>
          </a:p>
          <a:p>
            <a:pPr marL="838200" lvl="1" indent="-381000" eaLnBrk="1" hangingPunct="1">
              <a:lnSpc>
                <a:spcPct val="80000"/>
              </a:lnSpc>
              <a:buFont typeface="Wingdings" pitchFamily="2" charset="2"/>
              <a:buAutoNum type="arabicPeriod"/>
              <a:defRPr/>
            </a:pPr>
            <a:r>
              <a:rPr lang="ar-SY" sz="2400" dirty="0" smtClean="0">
                <a:solidFill>
                  <a:schemeClr val="hlink"/>
                </a:solidFill>
                <a:latin typeface="Tahoma" pitchFamily="34" charset="0"/>
                <a:cs typeface="Tahoma" pitchFamily="34" charset="0"/>
              </a:rPr>
              <a:t>ال</a:t>
            </a:r>
            <a:r>
              <a:rPr lang="ar-SA" sz="2400" dirty="0" smtClean="0">
                <a:solidFill>
                  <a:schemeClr val="hlink"/>
                </a:solidFill>
                <a:latin typeface="Tahoma" pitchFamily="34" charset="0"/>
                <a:cs typeface="Tahoma" pitchFamily="34" charset="0"/>
              </a:rPr>
              <a:t>أمن ال</a:t>
            </a:r>
            <a:r>
              <a:rPr lang="ar-SY" sz="2400" dirty="0" smtClean="0">
                <a:solidFill>
                  <a:schemeClr val="hlink"/>
                </a:solidFill>
                <a:latin typeface="Tahoma" pitchFamily="34" charset="0"/>
                <a:cs typeface="Tahoma" pitchFamily="34" charset="0"/>
              </a:rPr>
              <a:t>مادي.</a:t>
            </a:r>
            <a:endParaRPr lang="en-US" sz="2400" dirty="0" smtClean="0">
              <a:solidFill>
                <a:schemeClr val="hlink"/>
              </a:solidFill>
              <a:latin typeface="Tahoma" pitchFamily="34" charset="0"/>
              <a:cs typeface="Tahoma" pitchFamily="34" charset="0"/>
            </a:endParaRPr>
          </a:p>
          <a:p>
            <a:pPr marL="838200" lvl="1" indent="-381000" eaLnBrk="1" hangingPunct="1">
              <a:lnSpc>
                <a:spcPct val="80000"/>
              </a:lnSpc>
              <a:buFont typeface="Wingdings" pitchFamily="2" charset="2"/>
              <a:buAutoNum type="arabicPeriod"/>
              <a:defRPr/>
            </a:pPr>
            <a:r>
              <a:rPr lang="ar-SA" sz="2400" dirty="0" smtClean="0">
                <a:solidFill>
                  <a:schemeClr val="hlink"/>
                </a:solidFill>
                <a:latin typeface="Tahoma" pitchFamily="34" charset="0"/>
                <a:cs typeface="Tahoma" pitchFamily="34" charset="0"/>
              </a:rPr>
              <a:t>التعمية.</a:t>
            </a:r>
            <a:endParaRPr lang="en-US" sz="2400" dirty="0" smtClean="0">
              <a:solidFill>
                <a:schemeClr val="hlink"/>
              </a:solidFill>
              <a:latin typeface="Tahoma" pitchFamily="34" charset="0"/>
              <a:cs typeface="Tahoma" pitchFamily="34" charset="0"/>
            </a:endParaRPr>
          </a:p>
          <a:p>
            <a:pPr marL="838200" lvl="1" indent="-381000" eaLnBrk="1" hangingPunct="1">
              <a:lnSpc>
                <a:spcPct val="80000"/>
              </a:lnSpc>
              <a:buFont typeface="Wingdings" pitchFamily="2" charset="2"/>
              <a:buAutoNum type="arabicPeriod"/>
              <a:defRPr/>
            </a:pPr>
            <a:r>
              <a:rPr lang="ar-SA" sz="2400" dirty="0" smtClean="0">
                <a:solidFill>
                  <a:schemeClr val="hlink"/>
                </a:solidFill>
                <a:latin typeface="Tahoma" pitchFamily="34" charset="0"/>
                <a:cs typeface="Tahoma" pitchFamily="34" charset="0"/>
              </a:rPr>
              <a:t>التحكم بالدخول وتقنياته.</a:t>
            </a:r>
            <a:endParaRPr lang="en-US" sz="2400" dirty="0" smtClean="0">
              <a:solidFill>
                <a:schemeClr val="hlink"/>
              </a:solidFill>
              <a:latin typeface="Tahoma" pitchFamily="34" charset="0"/>
              <a:cs typeface="Tahoma" pitchFamily="34" charset="0"/>
            </a:endParaRPr>
          </a:p>
          <a:p>
            <a:pPr marL="457200" indent="-457200" eaLnBrk="1" hangingPunct="1">
              <a:lnSpc>
                <a:spcPct val="80000"/>
              </a:lnSpc>
              <a:buFont typeface="Wingdings" pitchFamily="2" charset="2"/>
              <a:buAutoNum type="arabicPeriod"/>
              <a:defRPr/>
            </a:pPr>
            <a:r>
              <a:rPr lang="ar-SY" sz="2800" dirty="0" smtClean="0">
                <a:solidFill>
                  <a:schemeClr val="hlink"/>
                </a:solidFill>
                <a:latin typeface="Tahoma" pitchFamily="34" charset="0"/>
                <a:cs typeface="Tahoma" pitchFamily="34" charset="0"/>
              </a:rPr>
              <a:t>خاتمة</a:t>
            </a:r>
            <a:endParaRPr lang="en-US" sz="2800" dirty="0"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CE7E761-1DB1-4CD6-9E7B-F22C3C4C6D40}" type="slidenum">
              <a:rPr lang="en-US" altLang="ar-SA" smtClean="0">
                <a:latin typeface="Arial" pitchFamily="34" charset="0"/>
              </a:rPr>
              <a:pPr eaLnBrk="1" hangingPunct="1"/>
              <a:t>30</a:t>
            </a:fld>
            <a:endParaRPr lang="en-US" altLang="ar-SA" smtClean="0">
              <a:latin typeface="Arial" pitchFamily="34" charset="0"/>
            </a:endParaRPr>
          </a:p>
        </p:txBody>
      </p:sp>
      <p:sp>
        <p:nvSpPr>
          <p:cNvPr id="217090" name="Rectangle 2"/>
          <p:cNvSpPr>
            <a:spLocks noGrp="1" noRot="1" noChangeArrowheads="1"/>
          </p:cNvSpPr>
          <p:nvPr>
            <p:ph type="title"/>
          </p:nvPr>
        </p:nvSpPr>
        <p:spPr/>
        <p:txBody>
          <a:bodyPr/>
          <a:lstStyle/>
          <a:p>
            <a:pPr eaLnBrk="1" hangingPunct="1">
              <a:defRPr/>
            </a:pPr>
            <a:r>
              <a:rPr lang="ar-SY" smtClean="0"/>
              <a:t>4.5 التحكم بالنفاذ</a:t>
            </a:r>
            <a:endParaRPr lang="en-US" smtClean="0"/>
          </a:p>
        </p:txBody>
      </p:sp>
      <p:sp>
        <p:nvSpPr>
          <p:cNvPr id="32772" name="Rectangle 3"/>
          <p:cNvSpPr>
            <a:spLocks noGrp="1" noChangeArrowheads="1"/>
          </p:cNvSpPr>
          <p:nvPr>
            <p:ph type="body" idx="1"/>
          </p:nvPr>
        </p:nvSpPr>
        <p:spPr/>
        <p:txBody>
          <a:bodyPr/>
          <a:lstStyle/>
          <a:p>
            <a:pPr marL="609600" indent="-609600" eaLnBrk="1" hangingPunct="1"/>
            <a:r>
              <a:rPr lang="ar-SY" altLang="ar-SA" smtClean="0">
                <a:solidFill>
                  <a:schemeClr val="hlink"/>
                </a:solidFill>
                <a:effectLst/>
                <a:latin typeface="Tahoma" pitchFamily="34" charset="0"/>
                <a:cs typeface="Tahoma" pitchFamily="34" charset="0"/>
              </a:rPr>
              <a:t>مراحل </a:t>
            </a:r>
            <a:r>
              <a:rPr lang="ar-SA" altLang="ar-SA" smtClean="0">
                <a:solidFill>
                  <a:schemeClr val="hlink"/>
                </a:solidFill>
                <a:effectLst/>
                <a:latin typeface="Tahoma" pitchFamily="34" charset="0"/>
                <a:cs typeface="Tahoma" pitchFamily="34" charset="0"/>
              </a:rPr>
              <a:t>التحكم ب</a:t>
            </a:r>
            <a:r>
              <a:rPr lang="ar-SY" altLang="ar-SA" smtClean="0">
                <a:solidFill>
                  <a:schemeClr val="hlink"/>
                </a:solidFill>
                <a:effectLst/>
                <a:latin typeface="Tahoma" pitchFamily="34" charset="0"/>
                <a:cs typeface="Tahoma" pitchFamily="34" charset="0"/>
              </a:rPr>
              <a:t>نفاذ:</a:t>
            </a:r>
          </a:p>
          <a:p>
            <a:pPr marL="990600" lvl="1" indent="-533400" eaLnBrk="1" hangingPunct="1">
              <a:buFont typeface="Wingdings" pitchFamily="2" charset="2"/>
              <a:buAutoNum type="arabicPeriod"/>
            </a:pPr>
            <a:r>
              <a:rPr lang="ar-SA" altLang="ar-SA" b="1" smtClean="0">
                <a:solidFill>
                  <a:schemeClr val="hlink"/>
                </a:solidFill>
                <a:effectLst/>
                <a:cs typeface="Tahoma" pitchFamily="34" charset="0"/>
              </a:rPr>
              <a:t>التعريف</a:t>
            </a:r>
            <a:r>
              <a:rPr lang="en-GB" altLang="ar-SA" b="1" smtClean="0">
                <a:solidFill>
                  <a:schemeClr val="hlink"/>
                </a:solidFill>
                <a:effectLst/>
                <a:cs typeface="Tahoma" pitchFamily="34" charset="0"/>
              </a:rPr>
              <a:t>:</a:t>
            </a:r>
            <a:r>
              <a:rPr lang="ar-SY" altLang="ar-SA" b="1" smtClean="0">
                <a:solidFill>
                  <a:schemeClr val="hlink"/>
                </a:solidFill>
                <a:effectLst/>
                <a:cs typeface="Tahoma" pitchFamily="34" charset="0"/>
              </a:rPr>
              <a:t> تعريف الموضوع الذي يريد أن ينفذ إلى الغرض</a:t>
            </a:r>
          </a:p>
          <a:p>
            <a:pPr marL="990600" lvl="1" indent="-533400" eaLnBrk="1" hangingPunct="1">
              <a:buFont typeface="Wingdings" pitchFamily="2" charset="2"/>
              <a:buAutoNum type="arabicPeriod"/>
            </a:pPr>
            <a:r>
              <a:rPr lang="ar-SY" altLang="ar-SA" b="1" smtClean="0">
                <a:solidFill>
                  <a:schemeClr val="hlink"/>
                </a:solidFill>
                <a:effectLst/>
                <a:cs typeface="Tahoma" pitchFamily="34" charset="0"/>
              </a:rPr>
              <a:t>الوثوقية: التأكد من هوية الموضوع الذي ينفذ إلى الغرض</a:t>
            </a:r>
          </a:p>
          <a:p>
            <a:pPr marL="990600" lvl="1" indent="-533400" eaLnBrk="1" hangingPunct="1">
              <a:buFont typeface="Wingdings" pitchFamily="2" charset="2"/>
              <a:buAutoNum type="arabicPeriod"/>
            </a:pPr>
            <a:r>
              <a:rPr lang="ar-SY" altLang="ar-SA" b="1" smtClean="0">
                <a:solidFill>
                  <a:schemeClr val="hlink"/>
                </a:solidFill>
                <a:effectLst/>
                <a:cs typeface="Tahoma" pitchFamily="34" charset="0"/>
              </a:rPr>
              <a:t>التخويل: التأكد من صلاحيات نفاذ الموضوع الذي ينفذ إلى الغرض</a:t>
            </a:r>
          </a:p>
          <a:p>
            <a:pPr marL="990600" lvl="1" indent="-533400" eaLnBrk="1" hangingPunct="1">
              <a:buFont typeface="Wingdings" pitchFamily="2" charset="2"/>
              <a:buAutoNum type="arabicPeriod"/>
            </a:pPr>
            <a:r>
              <a:rPr lang="ar-SY" altLang="ar-SA" b="1" smtClean="0">
                <a:solidFill>
                  <a:schemeClr val="hlink"/>
                </a:solidFill>
                <a:effectLst/>
                <a:cs typeface="Tahoma" pitchFamily="34" charset="0"/>
              </a:rPr>
              <a:t>المحاسبة والتدوين: تسجيل أنشطة الموضوع.</a:t>
            </a:r>
            <a:endParaRPr lang="en-US" altLang="ar-SA" b="1" smtClean="0">
              <a:solidFill>
                <a:schemeClr val="hlink"/>
              </a:solidFill>
              <a:effectLst/>
              <a:cs typeface="Tahom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533E487-AFB1-4C6B-BBB6-79647772B423}" type="slidenum">
              <a:rPr lang="en-US" altLang="ar-SA" smtClean="0">
                <a:latin typeface="Arial" pitchFamily="34" charset="0"/>
              </a:rPr>
              <a:pPr eaLnBrk="1" hangingPunct="1"/>
              <a:t>31</a:t>
            </a:fld>
            <a:endParaRPr lang="en-US" altLang="ar-SA" smtClean="0">
              <a:latin typeface="Arial" pitchFamily="34" charset="0"/>
            </a:endParaRPr>
          </a:p>
        </p:txBody>
      </p:sp>
      <p:sp>
        <p:nvSpPr>
          <p:cNvPr id="203778" name="Rectangle 2"/>
          <p:cNvSpPr>
            <a:spLocks noGrp="1" noRot="1" noChangeArrowheads="1"/>
          </p:cNvSpPr>
          <p:nvPr>
            <p:ph type="title"/>
          </p:nvPr>
        </p:nvSpPr>
        <p:spPr/>
        <p:txBody>
          <a:bodyPr/>
          <a:lstStyle/>
          <a:p>
            <a:pPr eaLnBrk="1" hangingPunct="1">
              <a:defRPr/>
            </a:pPr>
            <a:r>
              <a:rPr lang="ar-SY" smtClean="0"/>
              <a:t>الخاتمة</a:t>
            </a:r>
            <a:endParaRPr lang="en-US" smtClean="0"/>
          </a:p>
        </p:txBody>
      </p:sp>
      <p:sp>
        <p:nvSpPr>
          <p:cNvPr id="203779" name="Rectangle 3"/>
          <p:cNvSpPr>
            <a:spLocks noGrp="1" noChangeArrowheads="1"/>
          </p:cNvSpPr>
          <p:nvPr>
            <p:ph type="body" idx="1"/>
          </p:nvPr>
        </p:nvSpPr>
        <p:spPr/>
        <p:txBody>
          <a:bodyPr/>
          <a:lstStyle/>
          <a:p>
            <a:pPr eaLnBrk="1" hangingPunct="1">
              <a:defRPr/>
            </a:pPr>
            <a:r>
              <a:rPr lang="ar-SY" dirty="0" smtClean="0">
                <a:solidFill>
                  <a:schemeClr val="hlink"/>
                </a:solidFill>
                <a:latin typeface="Tahoma" pitchFamily="34" charset="0"/>
                <a:cs typeface="Tahoma" pitchFamily="34" charset="0"/>
              </a:rPr>
              <a:t>أمن الحواسيب: حماية السرية والتكاملية والتوافرية للمعلومات والخدمات الهامة</a:t>
            </a:r>
          </a:p>
          <a:p>
            <a:pPr eaLnBrk="1" hangingPunct="1">
              <a:defRPr/>
            </a:pPr>
            <a:endParaRPr lang="ar-SY" dirty="0" smtClean="0">
              <a:solidFill>
                <a:schemeClr val="hlink"/>
              </a:solidFill>
              <a:latin typeface="Tahoma" pitchFamily="34" charset="0"/>
              <a:cs typeface="Tahoma" pitchFamily="34" charset="0"/>
            </a:endParaRPr>
          </a:p>
          <a:p>
            <a:pPr eaLnBrk="1" hangingPunct="1">
              <a:defRPr/>
            </a:pPr>
            <a:r>
              <a:rPr lang="ar-SY" dirty="0" smtClean="0">
                <a:solidFill>
                  <a:schemeClr val="hlink"/>
                </a:solidFill>
                <a:latin typeface="Tahoma" pitchFamily="34" charset="0"/>
                <a:cs typeface="Tahoma" pitchFamily="34" charset="0"/>
              </a:rPr>
              <a:t>عدة تقنيات للحماية:</a:t>
            </a:r>
          </a:p>
          <a:p>
            <a:pPr lvl="1" eaLnBrk="1" hangingPunct="1">
              <a:defRPr/>
            </a:pPr>
            <a:r>
              <a:rPr lang="ar-SY" dirty="0" smtClean="0">
                <a:solidFill>
                  <a:schemeClr val="hlink"/>
                </a:solidFill>
                <a:latin typeface="Tahoma" pitchFamily="34" charset="0"/>
                <a:cs typeface="Tahoma" pitchFamily="34" charset="0"/>
              </a:rPr>
              <a:t>التوعية</a:t>
            </a:r>
          </a:p>
          <a:p>
            <a:pPr lvl="1" eaLnBrk="1" hangingPunct="1">
              <a:defRPr/>
            </a:pPr>
            <a:r>
              <a:rPr lang="ar-SY" dirty="0" smtClean="0">
                <a:solidFill>
                  <a:schemeClr val="hlink"/>
                </a:solidFill>
                <a:latin typeface="Tahoma" pitchFamily="34" charset="0"/>
                <a:cs typeface="Tahoma" pitchFamily="34" charset="0"/>
              </a:rPr>
              <a:t>الحماية المادية</a:t>
            </a:r>
          </a:p>
          <a:p>
            <a:pPr lvl="1" eaLnBrk="1" hangingPunct="1">
              <a:defRPr/>
            </a:pPr>
            <a:r>
              <a:rPr lang="ar-SY" dirty="0" smtClean="0">
                <a:solidFill>
                  <a:schemeClr val="hlink"/>
                </a:solidFill>
                <a:latin typeface="Tahoma" pitchFamily="34" charset="0"/>
                <a:cs typeface="Tahoma" pitchFamily="34" charset="0"/>
              </a:rPr>
              <a:t>التعمية (الجلسة المسجلة الثانية)</a:t>
            </a:r>
          </a:p>
          <a:p>
            <a:pPr lvl="1" eaLnBrk="1" hangingPunct="1">
              <a:defRPr/>
            </a:pPr>
            <a:r>
              <a:rPr lang="ar-SY" dirty="0" smtClean="0">
                <a:solidFill>
                  <a:schemeClr val="hlink"/>
                </a:solidFill>
                <a:latin typeface="Tahoma" pitchFamily="34" charset="0"/>
                <a:cs typeface="Tahoma" pitchFamily="34" charset="0"/>
              </a:rPr>
              <a:t>التحكم بالنفاذ (الجلسة المسجلة الثالثة)</a:t>
            </a:r>
            <a:endParaRPr lang="en-US" dirty="0"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D6AA754-59BC-4F42-B087-BC7E71C70406}" type="slidenum">
              <a:rPr lang="en-US" altLang="ar-SA" smtClean="0">
                <a:latin typeface="Arial" pitchFamily="34" charset="0"/>
              </a:rPr>
              <a:pPr eaLnBrk="1" hangingPunct="1"/>
              <a:t>4</a:t>
            </a:fld>
            <a:endParaRPr lang="en-US" altLang="ar-SA" smtClean="0">
              <a:latin typeface="Arial" pitchFamily="34" charset="0"/>
            </a:endParaRPr>
          </a:p>
        </p:txBody>
      </p:sp>
      <p:sp>
        <p:nvSpPr>
          <p:cNvPr id="167938" name="Rectangle 2"/>
          <p:cNvSpPr>
            <a:spLocks noGrp="1" noRot="1" noChangeArrowheads="1"/>
          </p:cNvSpPr>
          <p:nvPr>
            <p:ph type="title"/>
          </p:nvPr>
        </p:nvSpPr>
        <p:spPr/>
        <p:txBody>
          <a:bodyPr/>
          <a:lstStyle/>
          <a:p>
            <a:pPr eaLnBrk="1" hangingPunct="1">
              <a:defRPr/>
            </a:pPr>
            <a:r>
              <a:rPr lang="ar-SY" smtClean="0"/>
              <a:t>1. مقدمة</a:t>
            </a:r>
            <a:endParaRPr lang="en-US" smtClean="0"/>
          </a:p>
        </p:txBody>
      </p:sp>
      <p:sp>
        <p:nvSpPr>
          <p:cNvPr id="167939" name="Rectangle 3"/>
          <p:cNvSpPr>
            <a:spLocks noGrp="1" noChangeArrowheads="1"/>
          </p:cNvSpPr>
          <p:nvPr>
            <p:ph type="body" idx="1"/>
          </p:nvPr>
        </p:nvSpPr>
        <p:spPr/>
        <p:txBody>
          <a:bodyPr/>
          <a:lstStyle/>
          <a:p>
            <a:pPr eaLnBrk="1" hangingPunct="1">
              <a:lnSpc>
                <a:spcPct val="90000"/>
              </a:lnSpc>
              <a:defRPr/>
            </a:pPr>
            <a:r>
              <a:rPr lang="ar-SY" smtClean="0">
                <a:solidFill>
                  <a:schemeClr val="hlink"/>
                </a:solidFill>
                <a:cs typeface="Tahoma" pitchFamily="34" charset="0"/>
              </a:rPr>
              <a:t>عندما تخزن ملف على حاسبك الشخصي، هل يمكن أن تكون متأكداً أنه:</a:t>
            </a:r>
          </a:p>
          <a:p>
            <a:pPr lvl="1" eaLnBrk="1" hangingPunct="1">
              <a:lnSpc>
                <a:spcPct val="90000"/>
              </a:lnSpc>
              <a:defRPr/>
            </a:pPr>
            <a:r>
              <a:rPr lang="ar-SY" smtClean="0">
                <a:solidFill>
                  <a:schemeClr val="hlink"/>
                </a:solidFill>
                <a:cs typeface="Tahoma" pitchFamily="34" charset="0"/>
              </a:rPr>
              <a:t>لم </a:t>
            </a:r>
            <a:r>
              <a:rPr lang="ar-SY" b="1" smtClean="0">
                <a:solidFill>
                  <a:schemeClr val="hlink"/>
                </a:solidFill>
                <a:cs typeface="Tahoma" pitchFamily="34" charset="0"/>
              </a:rPr>
              <a:t>يقرأ</a:t>
            </a:r>
            <a:r>
              <a:rPr lang="ar-SY" smtClean="0">
                <a:solidFill>
                  <a:schemeClr val="hlink"/>
                </a:solidFill>
                <a:cs typeface="Tahoma" pitchFamily="34" charset="0"/>
              </a:rPr>
              <a:t> الملف شخص آخر؟ أو</a:t>
            </a:r>
          </a:p>
          <a:p>
            <a:pPr lvl="1" eaLnBrk="1" hangingPunct="1">
              <a:lnSpc>
                <a:spcPct val="90000"/>
              </a:lnSpc>
              <a:defRPr/>
            </a:pPr>
            <a:r>
              <a:rPr lang="ar-SY" smtClean="0">
                <a:solidFill>
                  <a:schemeClr val="hlink"/>
                </a:solidFill>
                <a:cs typeface="Tahoma" pitchFamily="34" charset="0"/>
              </a:rPr>
              <a:t>لم </a:t>
            </a:r>
            <a:r>
              <a:rPr lang="ar-SY" b="1" smtClean="0">
                <a:solidFill>
                  <a:schemeClr val="hlink"/>
                </a:solidFill>
                <a:cs typeface="Tahoma" pitchFamily="34" charset="0"/>
              </a:rPr>
              <a:t>يعدل </a:t>
            </a:r>
            <a:r>
              <a:rPr lang="ar-SY" smtClean="0">
                <a:solidFill>
                  <a:schemeClr val="hlink"/>
                </a:solidFill>
                <a:cs typeface="Tahoma" pitchFamily="34" charset="0"/>
              </a:rPr>
              <a:t>على الملف أي شخص آخر؟</a:t>
            </a:r>
          </a:p>
          <a:p>
            <a:pPr lvl="1" eaLnBrk="1" hangingPunct="1">
              <a:lnSpc>
                <a:spcPct val="90000"/>
              </a:lnSpc>
              <a:defRPr/>
            </a:pPr>
            <a:endParaRPr lang="ar-SY" smtClean="0">
              <a:solidFill>
                <a:schemeClr val="hlink"/>
              </a:solidFill>
              <a:cs typeface="Tahoma" pitchFamily="34" charset="0"/>
            </a:endParaRPr>
          </a:p>
          <a:p>
            <a:pPr eaLnBrk="1" hangingPunct="1">
              <a:lnSpc>
                <a:spcPct val="90000"/>
              </a:lnSpc>
              <a:defRPr/>
            </a:pPr>
            <a:r>
              <a:rPr lang="ar-SY" smtClean="0">
                <a:solidFill>
                  <a:schemeClr val="hlink"/>
                </a:solidFill>
                <a:cs typeface="Tahoma" pitchFamily="34" charset="0"/>
              </a:rPr>
              <a:t>عندما تستقبل رسالة من صديق، هل يمكن أن تكون متأكداً من أن:</a:t>
            </a:r>
          </a:p>
          <a:p>
            <a:pPr lvl="1" eaLnBrk="1" hangingPunct="1">
              <a:lnSpc>
                <a:spcPct val="90000"/>
              </a:lnSpc>
              <a:defRPr/>
            </a:pPr>
            <a:r>
              <a:rPr lang="ar-SY" smtClean="0">
                <a:solidFill>
                  <a:schemeClr val="hlink"/>
                </a:solidFill>
                <a:cs typeface="Tahoma" pitchFamily="34" charset="0"/>
              </a:rPr>
              <a:t>صديقك </a:t>
            </a:r>
            <a:r>
              <a:rPr lang="ar-SY" b="1" smtClean="0">
                <a:solidFill>
                  <a:schemeClr val="hlink"/>
                </a:solidFill>
                <a:cs typeface="Tahoma" pitchFamily="34" charset="0"/>
              </a:rPr>
              <a:t>هو فعلاً من</a:t>
            </a:r>
            <a:r>
              <a:rPr lang="ar-SY" smtClean="0">
                <a:solidFill>
                  <a:schemeClr val="hlink"/>
                </a:solidFill>
                <a:cs typeface="Tahoma" pitchFamily="34" charset="0"/>
              </a:rPr>
              <a:t> أرسل الرسالة؟</a:t>
            </a:r>
          </a:p>
          <a:p>
            <a:pPr lvl="1" eaLnBrk="1" hangingPunct="1">
              <a:lnSpc>
                <a:spcPct val="90000"/>
              </a:lnSpc>
              <a:defRPr/>
            </a:pPr>
            <a:r>
              <a:rPr lang="ar-SY" smtClean="0">
                <a:solidFill>
                  <a:schemeClr val="hlink"/>
                </a:solidFill>
                <a:cs typeface="Tahoma" pitchFamily="34" charset="0"/>
              </a:rPr>
              <a:t>صديقك </a:t>
            </a:r>
            <a:r>
              <a:rPr lang="ar-SY" b="1" smtClean="0">
                <a:solidFill>
                  <a:schemeClr val="hlink"/>
                </a:solidFill>
                <a:cs typeface="Tahoma" pitchFamily="34" charset="0"/>
              </a:rPr>
              <a:t>لن ينكر</a:t>
            </a:r>
            <a:r>
              <a:rPr lang="ar-SY" smtClean="0">
                <a:solidFill>
                  <a:schemeClr val="hlink"/>
                </a:solidFill>
                <a:cs typeface="Tahoma" pitchFamily="34" charset="0"/>
              </a:rPr>
              <a:t> إرسال الرسالة لك؟</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A04F9F4D-4F4F-4B37-B8F8-7E8DC0BB07EB}" type="slidenum">
              <a:rPr lang="en-US" altLang="ar-SA" smtClean="0">
                <a:latin typeface="Arial" pitchFamily="34" charset="0"/>
              </a:rPr>
              <a:pPr eaLnBrk="1" hangingPunct="1"/>
              <a:t>5</a:t>
            </a:fld>
            <a:endParaRPr lang="en-US" altLang="ar-SA" smtClean="0">
              <a:latin typeface="Arial" pitchFamily="34" charset="0"/>
            </a:endParaRPr>
          </a:p>
        </p:txBody>
      </p:sp>
      <p:sp>
        <p:nvSpPr>
          <p:cNvPr id="169986" name="Rectangle 2"/>
          <p:cNvSpPr>
            <a:spLocks noGrp="1" noRot="1" noChangeArrowheads="1"/>
          </p:cNvSpPr>
          <p:nvPr>
            <p:ph type="title"/>
          </p:nvPr>
        </p:nvSpPr>
        <p:spPr/>
        <p:txBody>
          <a:bodyPr/>
          <a:lstStyle/>
          <a:p>
            <a:pPr eaLnBrk="1" hangingPunct="1">
              <a:defRPr/>
            </a:pPr>
            <a:r>
              <a:rPr lang="ar-SY" dirty="0" smtClean="0"/>
              <a:t>2. أمن الحواسيب</a:t>
            </a:r>
            <a:endParaRPr lang="en-US" dirty="0" smtClean="0"/>
          </a:p>
        </p:txBody>
      </p:sp>
      <p:sp>
        <p:nvSpPr>
          <p:cNvPr id="169987" name="Rectangle 3"/>
          <p:cNvSpPr>
            <a:spLocks noGrp="1" noChangeArrowheads="1"/>
          </p:cNvSpPr>
          <p:nvPr>
            <p:ph type="body" idx="1"/>
          </p:nvPr>
        </p:nvSpPr>
        <p:spPr>
          <a:xfrm>
            <a:off x="0" y="1628775"/>
            <a:ext cx="9144000" cy="5229225"/>
          </a:xfrm>
        </p:spPr>
        <p:txBody>
          <a:bodyPr/>
          <a:lstStyle/>
          <a:p>
            <a:pPr eaLnBrk="1" hangingPunct="1">
              <a:defRPr/>
            </a:pPr>
            <a:r>
              <a:rPr lang="ar-SY" altLang="ko-KR" sz="2800" b="1" dirty="0" smtClean="0">
                <a:solidFill>
                  <a:schemeClr val="accent1"/>
                </a:solidFill>
                <a:latin typeface="Tahoma" pitchFamily="34" charset="0"/>
                <a:cs typeface="Tahoma" pitchFamily="34" charset="0"/>
              </a:rPr>
              <a:t>الأمن</a:t>
            </a:r>
            <a:r>
              <a:rPr lang="ar-SY" altLang="ko-KR" sz="2800" dirty="0" smtClean="0">
                <a:solidFill>
                  <a:schemeClr val="hlink"/>
                </a:solidFill>
                <a:latin typeface="Tahoma" pitchFamily="34" charset="0"/>
                <a:cs typeface="Tahoma" pitchFamily="34" charset="0"/>
              </a:rPr>
              <a:t> هو بالتعريف حماية الثروات أو الممتلكات  </a:t>
            </a:r>
            <a:r>
              <a:rPr lang="en-US" altLang="ko-KR" sz="2800" dirty="0" smtClean="0">
                <a:solidFill>
                  <a:schemeClr val="hlink"/>
                </a:solidFill>
                <a:latin typeface="Tahoma" pitchFamily="34" charset="0"/>
                <a:ea typeface="굴림" charset="-127"/>
                <a:cs typeface="Tahoma" pitchFamily="34" charset="0"/>
              </a:rPr>
              <a:t>(Assets)</a:t>
            </a:r>
            <a:endParaRPr lang="ar-SY" altLang="ko-KR" sz="2800" dirty="0" smtClean="0">
              <a:solidFill>
                <a:schemeClr val="hlink"/>
              </a:solidFill>
              <a:latin typeface="Tahoma" pitchFamily="34" charset="0"/>
              <a:cs typeface="Tahoma" pitchFamily="34" charset="0"/>
            </a:endParaRPr>
          </a:p>
          <a:p>
            <a:pPr eaLnBrk="1" hangingPunct="1">
              <a:defRPr/>
            </a:pPr>
            <a:r>
              <a:rPr lang="ar-SY" altLang="ko-KR" sz="2800" dirty="0" smtClean="0">
                <a:solidFill>
                  <a:schemeClr val="hlink"/>
                </a:solidFill>
                <a:latin typeface="Tahoma" pitchFamily="34" charset="0"/>
                <a:cs typeface="Tahoma" pitchFamily="34" charset="0"/>
              </a:rPr>
              <a:t>للأمن عدة فروع، منها:</a:t>
            </a:r>
          </a:p>
          <a:p>
            <a:pPr lvl="1" eaLnBrk="1" hangingPunct="1">
              <a:defRPr/>
            </a:pPr>
            <a:r>
              <a:rPr lang="ar-SY" altLang="ko-KR" sz="2400" dirty="0" smtClean="0">
                <a:solidFill>
                  <a:schemeClr val="hlink"/>
                </a:solidFill>
                <a:latin typeface="Tahoma" pitchFamily="34" charset="0"/>
                <a:cs typeface="Tahoma" pitchFamily="34" charset="0"/>
              </a:rPr>
              <a:t>الأمن القومي</a:t>
            </a:r>
          </a:p>
          <a:p>
            <a:pPr lvl="1" eaLnBrk="1" hangingPunct="1">
              <a:defRPr/>
            </a:pPr>
            <a:r>
              <a:rPr lang="ar-SY" altLang="ko-KR" sz="2400" dirty="0" smtClean="0">
                <a:solidFill>
                  <a:schemeClr val="hlink"/>
                </a:solidFill>
                <a:latin typeface="Tahoma" pitchFamily="34" charset="0"/>
                <a:cs typeface="Tahoma" pitchFamily="34" charset="0"/>
              </a:rPr>
              <a:t> والأمن الاقتصادي</a:t>
            </a:r>
          </a:p>
          <a:p>
            <a:pPr lvl="1" eaLnBrk="1" hangingPunct="1">
              <a:defRPr/>
            </a:pPr>
            <a:r>
              <a:rPr lang="ar-SY" altLang="ko-KR" sz="2400" dirty="0" smtClean="0">
                <a:solidFill>
                  <a:schemeClr val="hlink"/>
                </a:solidFill>
                <a:latin typeface="Tahoma" pitchFamily="34" charset="0"/>
                <a:cs typeface="Tahoma" pitchFamily="34" charset="0"/>
              </a:rPr>
              <a:t>...</a:t>
            </a:r>
          </a:p>
          <a:p>
            <a:pPr lvl="1" eaLnBrk="1" hangingPunct="1">
              <a:defRPr/>
            </a:pPr>
            <a:r>
              <a:rPr lang="ar-SY" altLang="ko-KR" sz="2400" dirty="0" smtClean="0">
                <a:solidFill>
                  <a:schemeClr val="hlink"/>
                </a:solidFill>
                <a:latin typeface="Tahoma" pitchFamily="34" charset="0"/>
                <a:cs typeface="Tahoma" pitchFamily="34" charset="0"/>
              </a:rPr>
              <a:t>وأمن الحواسيب</a:t>
            </a:r>
          </a:p>
          <a:p>
            <a:pPr lvl="1" eaLnBrk="1" hangingPunct="1">
              <a:defRPr/>
            </a:pPr>
            <a:endParaRPr lang="ar-SY" altLang="ko-KR" sz="2400" dirty="0" smtClean="0">
              <a:solidFill>
                <a:schemeClr val="hlink"/>
              </a:solidFill>
              <a:latin typeface="Tahoma" pitchFamily="34" charset="0"/>
              <a:cs typeface="Tahoma" pitchFamily="34" charset="0"/>
            </a:endParaRPr>
          </a:p>
          <a:p>
            <a:pPr eaLnBrk="1" hangingPunct="1">
              <a:defRPr/>
            </a:pPr>
            <a:r>
              <a:rPr lang="ar-SY" altLang="ko-KR" sz="2800" dirty="0" smtClean="0">
                <a:solidFill>
                  <a:schemeClr val="hlink"/>
                </a:solidFill>
                <a:latin typeface="Tahoma" pitchFamily="34" charset="0"/>
                <a:cs typeface="Tahoma" pitchFamily="34" charset="0"/>
              </a:rPr>
              <a:t>أمن الحواسيب: حماية </a:t>
            </a:r>
            <a:r>
              <a:rPr lang="ar-SY" altLang="ko-KR" sz="2800" b="1" dirty="0" smtClean="0">
                <a:solidFill>
                  <a:schemeClr val="hlink"/>
                </a:solidFill>
                <a:latin typeface="Tahoma" pitchFamily="34" charset="0"/>
                <a:cs typeface="Tahoma" pitchFamily="34" charset="0"/>
              </a:rPr>
              <a:t>الممتلكات</a:t>
            </a:r>
            <a:r>
              <a:rPr lang="ar-SY" altLang="ko-KR" sz="2800" dirty="0" smtClean="0">
                <a:solidFill>
                  <a:schemeClr val="hlink"/>
                </a:solidFill>
                <a:latin typeface="Tahoma" pitchFamily="34" charset="0"/>
                <a:cs typeface="Tahoma" pitchFamily="34" charset="0"/>
              </a:rPr>
              <a:t> داخل الحاسب:</a:t>
            </a:r>
          </a:p>
          <a:p>
            <a:pPr lvl="1" eaLnBrk="1" hangingPunct="1">
              <a:defRPr/>
            </a:pPr>
            <a:r>
              <a:rPr lang="ar-SY" altLang="ko-KR" sz="2400" dirty="0" smtClean="0">
                <a:solidFill>
                  <a:schemeClr val="hlink"/>
                </a:solidFill>
                <a:latin typeface="Tahoma" pitchFamily="34" charset="0"/>
                <a:cs typeface="Tahoma" pitchFamily="34" charset="0"/>
              </a:rPr>
              <a:t>أي حماية المعلومات والخدمات التي يقدمها الحاسب. </a:t>
            </a:r>
          </a:p>
          <a:p>
            <a:pPr lvl="2" eaLnBrk="1" hangingPunct="1">
              <a:defRPr/>
            </a:pPr>
            <a:r>
              <a:rPr lang="ar-SY" sz="2000" dirty="0" smtClean="0">
                <a:solidFill>
                  <a:schemeClr val="hlink"/>
                </a:solidFill>
                <a:latin typeface="Tahoma" pitchFamily="34" charset="0"/>
                <a:cs typeface="Tahoma" pitchFamily="34" charset="0"/>
              </a:rPr>
              <a:t>أي </a:t>
            </a:r>
            <a:r>
              <a:rPr lang="ar-SY" altLang="ko-KR" sz="2000" dirty="0" smtClean="0">
                <a:solidFill>
                  <a:schemeClr val="hlink"/>
                </a:solidFill>
                <a:latin typeface="Tahoma" pitchFamily="34" charset="0"/>
                <a:cs typeface="Tahoma" pitchFamily="34" charset="0"/>
              </a:rPr>
              <a:t>حماية </a:t>
            </a:r>
            <a:r>
              <a:rPr lang="ar-SY" sz="2000" dirty="0" smtClean="0">
                <a:solidFill>
                  <a:schemeClr val="hlink"/>
                </a:solidFill>
                <a:latin typeface="Tahoma" pitchFamily="34" charset="0"/>
                <a:cs typeface="Tahoma" pitchFamily="34" charset="0"/>
              </a:rPr>
              <a:t>المعلومات المعالجة والمخزنة والمنقولة</a:t>
            </a:r>
            <a:endParaRPr lang="en-US" sz="2000" dirty="0" smtClean="0">
              <a:solidFill>
                <a:schemeClr val="hlink"/>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9149091D-347A-4ACC-A391-9BC20F9125D0}" type="slidenum">
              <a:rPr lang="en-US" altLang="ar-SA" smtClean="0">
                <a:latin typeface="Arial" pitchFamily="34" charset="0"/>
              </a:rPr>
              <a:pPr eaLnBrk="1" hangingPunct="1"/>
              <a:t>6</a:t>
            </a:fld>
            <a:endParaRPr lang="en-US" altLang="ar-SA" smtClean="0">
              <a:latin typeface="Arial" pitchFamily="34" charset="0"/>
            </a:endParaRPr>
          </a:p>
        </p:txBody>
      </p:sp>
      <p:sp>
        <p:nvSpPr>
          <p:cNvPr id="175106" name="Rectangle 2"/>
          <p:cNvSpPr>
            <a:spLocks noGrp="1" noRot="1" noChangeArrowheads="1"/>
          </p:cNvSpPr>
          <p:nvPr>
            <p:ph type="title"/>
          </p:nvPr>
        </p:nvSpPr>
        <p:spPr/>
        <p:txBody>
          <a:bodyPr/>
          <a:lstStyle/>
          <a:p>
            <a:pPr eaLnBrk="1" hangingPunct="1">
              <a:defRPr/>
            </a:pPr>
            <a:r>
              <a:rPr lang="ar-SY" dirty="0" smtClean="0"/>
              <a:t>أمن الحواسيب</a:t>
            </a:r>
            <a:endParaRPr lang="en-US" dirty="0" smtClean="0"/>
          </a:p>
        </p:txBody>
      </p:sp>
      <p:sp>
        <p:nvSpPr>
          <p:cNvPr id="8196" name="Rectangle 3"/>
          <p:cNvSpPr>
            <a:spLocks noGrp="1" noChangeArrowheads="1"/>
          </p:cNvSpPr>
          <p:nvPr>
            <p:ph type="body" idx="1"/>
          </p:nvPr>
        </p:nvSpPr>
        <p:spPr>
          <a:xfrm>
            <a:off x="0" y="1341438"/>
            <a:ext cx="9144000" cy="5516562"/>
          </a:xfrm>
        </p:spPr>
        <p:txBody>
          <a:bodyPr/>
          <a:lstStyle/>
          <a:p>
            <a:pPr eaLnBrk="1" hangingPunct="1">
              <a:lnSpc>
                <a:spcPct val="90000"/>
              </a:lnSpc>
            </a:pPr>
            <a:r>
              <a:rPr lang="ar-SY" altLang="ar-SA" b="1" smtClean="0">
                <a:solidFill>
                  <a:schemeClr val="accent1"/>
                </a:solidFill>
                <a:effectLst/>
                <a:latin typeface="Tahoma" pitchFamily="34" charset="0"/>
                <a:cs typeface="Tahoma" pitchFamily="34" charset="0"/>
              </a:rPr>
              <a:t>أمن الحاسب</a:t>
            </a:r>
            <a:r>
              <a:rPr lang="ar-SY" altLang="ar-SA" smtClean="0">
                <a:solidFill>
                  <a:schemeClr val="hlink"/>
                </a:solidFill>
                <a:effectLst/>
                <a:latin typeface="Tahoma" pitchFamily="34" charset="0"/>
                <a:cs typeface="Tahoma" pitchFamily="34" charset="0"/>
              </a:rPr>
              <a:t>:</a:t>
            </a:r>
          </a:p>
          <a:p>
            <a:pPr lvl="1" eaLnBrk="1" hangingPunct="1">
              <a:lnSpc>
                <a:spcPct val="90000"/>
              </a:lnSpc>
            </a:pPr>
            <a:r>
              <a:rPr lang="ar-SY" altLang="ar-SA" u="sng" smtClean="0">
                <a:solidFill>
                  <a:schemeClr val="hlink"/>
                </a:solidFill>
                <a:effectLst/>
                <a:latin typeface="Tahoma" pitchFamily="34" charset="0"/>
                <a:cs typeface="Tahoma" pitchFamily="34" charset="0"/>
              </a:rPr>
              <a:t>ماذا</a:t>
            </a:r>
            <a:r>
              <a:rPr lang="ar-SY" altLang="ar-SA" smtClean="0">
                <a:solidFill>
                  <a:schemeClr val="hlink"/>
                </a:solidFill>
                <a:effectLst/>
                <a:latin typeface="Tahoma" pitchFamily="34" charset="0"/>
                <a:cs typeface="Tahoma" pitchFamily="34" charset="0"/>
              </a:rPr>
              <a:t> نريد أن نحمي؟ </a:t>
            </a:r>
            <a:endParaRPr lang="en-GB" altLang="ar-SA" smtClean="0">
              <a:solidFill>
                <a:schemeClr val="hlink"/>
              </a:solidFill>
              <a:effectLst/>
              <a:latin typeface="Tahoma" pitchFamily="34" charset="0"/>
              <a:cs typeface="Tahoma" pitchFamily="34" charset="0"/>
            </a:endParaRPr>
          </a:p>
          <a:p>
            <a:pPr lvl="2" eaLnBrk="1" hangingPunct="1">
              <a:lnSpc>
                <a:spcPct val="90000"/>
              </a:lnSpc>
            </a:pPr>
            <a:r>
              <a:rPr lang="ar-SY" altLang="ar-SA" smtClean="0">
                <a:solidFill>
                  <a:srgbClr val="00CC00"/>
                </a:solidFill>
                <a:effectLst/>
                <a:latin typeface="Tahoma" pitchFamily="34" charset="0"/>
                <a:cs typeface="Tahoma" pitchFamily="34" charset="0"/>
              </a:rPr>
              <a:t>أي الممتلكات التي نريد أن نحميها؟</a:t>
            </a:r>
          </a:p>
          <a:p>
            <a:pPr lvl="1" eaLnBrk="1" hangingPunct="1">
              <a:lnSpc>
                <a:spcPct val="90000"/>
              </a:lnSpc>
            </a:pPr>
            <a:r>
              <a:rPr lang="ar-SY" altLang="ar-SA" u="sng" smtClean="0">
                <a:solidFill>
                  <a:schemeClr val="hlink"/>
                </a:solidFill>
                <a:effectLst/>
                <a:latin typeface="Tahoma" pitchFamily="34" charset="0"/>
                <a:cs typeface="Tahoma" pitchFamily="34" charset="0"/>
              </a:rPr>
              <a:t>لماذا</a:t>
            </a:r>
            <a:r>
              <a:rPr lang="ar-SY" altLang="ar-SA" smtClean="0">
                <a:solidFill>
                  <a:schemeClr val="hlink"/>
                </a:solidFill>
                <a:effectLst/>
                <a:latin typeface="Tahoma" pitchFamily="34" charset="0"/>
                <a:cs typeface="Tahoma" pitchFamily="34" charset="0"/>
              </a:rPr>
              <a:t> نحتاج لأن نحمي الممتلكات؟</a:t>
            </a:r>
          </a:p>
          <a:p>
            <a:pPr lvl="2" eaLnBrk="1" hangingPunct="1">
              <a:lnSpc>
                <a:spcPct val="90000"/>
              </a:lnSpc>
            </a:pPr>
            <a:r>
              <a:rPr lang="ar-SY" altLang="ar-SA" smtClean="0">
                <a:solidFill>
                  <a:srgbClr val="00CC00"/>
                </a:solidFill>
                <a:effectLst/>
                <a:latin typeface="Tahoma" pitchFamily="34" charset="0"/>
                <a:cs typeface="Tahoma" pitchFamily="34" charset="0"/>
              </a:rPr>
              <a:t>أي ما هي </a:t>
            </a:r>
            <a:r>
              <a:rPr lang="ar-SY" altLang="ar-SA" b="1" i="1" smtClean="0">
                <a:solidFill>
                  <a:srgbClr val="00CC00"/>
                </a:solidFill>
                <a:effectLst/>
                <a:latin typeface="Tahoma" pitchFamily="34" charset="0"/>
                <a:cs typeface="Tahoma" pitchFamily="34" charset="0"/>
              </a:rPr>
              <a:t>المتطلبات الأمنية</a:t>
            </a:r>
            <a:r>
              <a:rPr lang="ar-SY" altLang="ar-SA" i="1" smtClean="0">
                <a:solidFill>
                  <a:srgbClr val="00CC00"/>
                </a:solidFill>
                <a:effectLst/>
                <a:latin typeface="Tahoma" pitchFamily="34" charset="0"/>
                <a:cs typeface="Tahoma" pitchFamily="34" charset="0"/>
              </a:rPr>
              <a:t> لهذه</a:t>
            </a:r>
            <a:r>
              <a:rPr lang="ar-SY" altLang="ar-SA" smtClean="0">
                <a:solidFill>
                  <a:srgbClr val="00CC00"/>
                </a:solidFill>
                <a:effectLst/>
                <a:latin typeface="Tahoma" pitchFamily="34" charset="0"/>
                <a:cs typeface="Tahoma" pitchFamily="34" charset="0"/>
              </a:rPr>
              <a:t> الممتلكات</a:t>
            </a:r>
            <a:r>
              <a:rPr lang="ar-SY" altLang="ar-SA" i="1" smtClean="0">
                <a:solidFill>
                  <a:srgbClr val="00CC00"/>
                </a:solidFill>
                <a:effectLst/>
                <a:latin typeface="Tahoma" pitchFamily="34" charset="0"/>
                <a:cs typeface="Tahoma" pitchFamily="34" charset="0"/>
              </a:rPr>
              <a:t>؟</a:t>
            </a:r>
            <a:endParaRPr lang="ar-SY" altLang="ar-SA" smtClean="0">
              <a:solidFill>
                <a:srgbClr val="00CC00"/>
              </a:solidFill>
              <a:effectLst/>
              <a:latin typeface="Tahoma" pitchFamily="34" charset="0"/>
              <a:cs typeface="Tahoma" pitchFamily="34" charset="0"/>
            </a:endParaRPr>
          </a:p>
          <a:p>
            <a:pPr lvl="1" eaLnBrk="1" hangingPunct="1">
              <a:lnSpc>
                <a:spcPct val="90000"/>
              </a:lnSpc>
            </a:pPr>
            <a:r>
              <a:rPr lang="ar-SY" altLang="ar-SA" u="sng" smtClean="0">
                <a:solidFill>
                  <a:schemeClr val="hlink"/>
                </a:solidFill>
                <a:effectLst/>
                <a:latin typeface="Tahoma" pitchFamily="34" charset="0"/>
                <a:cs typeface="Tahoma" pitchFamily="34" charset="0"/>
              </a:rPr>
              <a:t>مما</a:t>
            </a:r>
            <a:r>
              <a:rPr lang="ar-SY" altLang="ar-SA" smtClean="0">
                <a:solidFill>
                  <a:schemeClr val="hlink"/>
                </a:solidFill>
                <a:effectLst/>
                <a:latin typeface="Tahoma" pitchFamily="34" charset="0"/>
                <a:cs typeface="Tahoma" pitchFamily="34" charset="0"/>
              </a:rPr>
              <a:t> يجب أن نحمي الممتلكات؟</a:t>
            </a:r>
          </a:p>
          <a:p>
            <a:pPr lvl="2" eaLnBrk="1" hangingPunct="1">
              <a:lnSpc>
                <a:spcPct val="90000"/>
              </a:lnSpc>
            </a:pPr>
            <a:r>
              <a:rPr lang="ar-SY" altLang="ar-SA" smtClean="0">
                <a:solidFill>
                  <a:srgbClr val="00CC00"/>
                </a:solidFill>
                <a:effectLst/>
                <a:latin typeface="Tahoma" pitchFamily="34" charset="0"/>
                <a:cs typeface="Tahoma" pitchFamily="34" charset="0"/>
              </a:rPr>
              <a:t>أي ما هي </a:t>
            </a:r>
            <a:r>
              <a:rPr lang="ar-SY" altLang="ar-SA" b="1" i="1" smtClean="0">
                <a:solidFill>
                  <a:srgbClr val="00CC00"/>
                </a:solidFill>
                <a:effectLst/>
                <a:latin typeface="Tahoma" pitchFamily="34" charset="0"/>
                <a:cs typeface="Tahoma" pitchFamily="34" charset="0"/>
              </a:rPr>
              <a:t>التهديدات</a:t>
            </a:r>
            <a:r>
              <a:rPr lang="ar-SY" altLang="ar-SA" smtClean="0">
                <a:solidFill>
                  <a:srgbClr val="00CC00"/>
                </a:solidFill>
                <a:effectLst/>
                <a:latin typeface="Tahoma" pitchFamily="34" charset="0"/>
                <a:cs typeface="Tahoma" pitchFamily="34" charset="0"/>
              </a:rPr>
              <a:t> و</a:t>
            </a:r>
            <a:r>
              <a:rPr lang="ar-SY" altLang="ar-SA" b="1" i="1" smtClean="0">
                <a:solidFill>
                  <a:srgbClr val="00CC00"/>
                </a:solidFill>
                <a:effectLst/>
                <a:latin typeface="Tahoma" pitchFamily="34" charset="0"/>
                <a:cs typeface="Tahoma" pitchFamily="34" charset="0"/>
              </a:rPr>
              <a:t>نقاط الضعف</a:t>
            </a:r>
            <a:r>
              <a:rPr lang="ar-SY" altLang="ar-SA" smtClean="0">
                <a:solidFill>
                  <a:srgbClr val="00CC00"/>
                </a:solidFill>
                <a:effectLst/>
                <a:latin typeface="Tahoma" pitchFamily="34" charset="0"/>
                <a:cs typeface="Tahoma" pitchFamily="34" charset="0"/>
              </a:rPr>
              <a:t> أو الثغرات الأمنية و</a:t>
            </a:r>
            <a:r>
              <a:rPr lang="ar-SY" altLang="ar-SA" b="1" i="1" smtClean="0">
                <a:solidFill>
                  <a:srgbClr val="00CC00"/>
                </a:solidFill>
                <a:effectLst/>
                <a:latin typeface="Tahoma" pitchFamily="34" charset="0"/>
                <a:cs typeface="Tahoma" pitchFamily="34" charset="0"/>
              </a:rPr>
              <a:t>الأخطار</a:t>
            </a:r>
            <a:r>
              <a:rPr lang="ar-SY" altLang="ar-SA" smtClean="0">
                <a:solidFill>
                  <a:srgbClr val="00CC00"/>
                </a:solidFill>
                <a:effectLst/>
                <a:latin typeface="Tahoma" pitchFamily="34" charset="0"/>
                <a:cs typeface="Tahoma" pitchFamily="34" charset="0"/>
              </a:rPr>
              <a:t>؟</a:t>
            </a:r>
          </a:p>
          <a:p>
            <a:pPr lvl="1" eaLnBrk="1" hangingPunct="1">
              <a:lnSpc>
                <a:spcPct val="90000"/>
              </a:lnSpc>
            </a:pPr>
            <a:r>
              <a:rPr lang="ar-SY" altLang="ar-SA" smtClean="0">
                <a:solidFill>
                  <a:schemeClr val="hlink"/>
                </a:solidFill>
                <a:effectLst/>
                <a:latin typeface="Tahoma" pitchFamily="34" charset="0"/>
                <a:cs typeface="Tahoma" pitchFamily="34" charset="0"/>
              </a:rPr>
              <a:t> </a:t>
            </a:r>
            <a:r>
              <a:rPr lang="ar-SY" altLang="ar-SA" i="1" smtClean="0">
                <a:solidFill>
                  <a:schemeClr val="hlink"/>
                </a:solidFill>
                <a:effectLst/>
                <a:latin typeface="Tahoma" pitchFamily="34" charset="0"/>
                <a:cs typeface="Tahoma" pitchFamily="34" charset="0"/>
              </a:rPr>
              <a:t>كيف</a:t>
            </a:r>
            <a:r>
              <a:rPr lang="ar-SY" altLang="ar-SA" smtClean="0">
                <a:solidFill>
                  <a:schemeClr val="hlink"/>
                </a:solidFill>
                <a:effectLst/>
                <a:latin typeface="Tahoma" pitchFamily="34" charset="0"/>
                <a:cs typeface="Tahoma" pitchFamily="34" charset="0"/>
              </a:rPr>
              <a:t> يمكن أن نحمي الممتلكات؟</a:t>
            </a:r>
          </a:p>
          <a:p>
            <a:pPr lvl="2" eaLnBrk="1" hangingPunct="1">
              <a:lnSpc>
                <a:spcPct val="90000"/>
              </a:lnSpc>
            </a:pPr>
            <a:r>
              <a:rPr lang="ar-SY" altLang="ar-SA" smtClean="0">
                <a:solidFill>
                  <a:srgbClr val="00CC00"/>
                </a:solidFill>
                <a:effectLst/>
                <a:latin typeface="Tahoma" pitchFamily="34" charset="0"/>
                <a:cs typeface="Tahoma" pitchFamily="34" charset="0"/>
              </a:rPr>
              <a:t>أي ما هي </a:t>
            </a:r>
            <a:r>
              <a:rPr lang="ar-SY" altLang="ar-SA" b="1" smtClean="0">
                <a:solidFill>
                  <a:srgbClr val="00CC00"/>
                </a:solidFill>
                <a:effectLst/>
                <a:latin typeface="Tahoma" pitchFamily="34" charset="0"/>
                <a:cs typeface="Tahoma" pitchFamily="34" charset="0"/>
              </a:rPr>
              <a:t>الإجراءات الأمنية</a:t>
            </a:r>
            <a:r>
              <a:rPr lang="ar-SY" altLang="ar-SA" smtClean="0">
                <a:solidFill>
                  <a:srgbClr val="00CC00"/>
                </a:solidFill>
                <a:effectLst/>
                <a:latin typeface="Tahoma" pitchFamily="34" charset="0"/>
                <a:cs typeface="Tahoma" pitchFamily="34" charset="0"/>
              </a:rPr>
              <a:t> </a:t>
            </a:r>
            <a:r>
              <a:rPr lang="en-GB" altLang="ar-SA" smtClean="0">
                <a:solidFill>
                  <a:srgbClr val="00CC00"/>
                </a:solidFill>
                <a:effectLst/>
                <a:latin typeface="Tahoma" pitchFamily="34" charset="0"/>
                <a:cs typeface="Tahoma" pitchFamily="34" charset="0"/>
              </a:rPr>
              <a:t>(Security Countermeasures)</a:t>
            </a:r>
            <a:r>
              <a:rPr lang="ar-SY" altLang="ar-SA" smtClean="0">
                <a:solidFill>
                  <a:srgbClr val="00CC00"/>
                </a:solidFill>
                <a:effectLst/>
                <a:latin typeface="Tahoma" pitchFamily="34" charset="0"/>
                <a:cs typeface="Tahoma" pitchFamily="34" charset="0"/>
              </a:rPr>
              <a:t> أو </a:t>
            </a:r>
            <a:r>
              <a:rPr lang="ar-SY" altLang="ar-SA" b="1" smtClean="0">
                <a:solidFill>
                  <a:srgbClr val="00CC00"/>
                </a:solidFill>
                <a:effectLst/>
                <a:latin typeface="Tahoma" pitchFamily="34" charset="0"/>
                <a:cs typeface="Tahoma" pitchFamily="34" charset="0"/>
              </a:rPr>
              <a:t>الآليات لأمنية </a:t>
            </a:r>
            <a:r>
              <a:rPr lang="en-US" altLang="ar-SA" b="1" smtClean="0">
                <a:solidFill>
                  <a:srgbClr val="00CC00"/>
                </a:solidFill>
                <a:effectLst/>
                <a:latin typeface="Tahoma" pitchFamily="34" charset="0"/>
                <a:cs typeface="Tahoma" pitchFamily="34" charset="0"/>
              </a:rPr>
              <a:t>(Security Mechanisms)</a:t>
            </a:r>
            <a:r>
              <a:rPr lang="ar-SY" altLang="ar-SA" smtClean="0">
                <a:solidFill>
                  <a:srgbClr val="00CC00"/>
                </a:solidFill>
                <a:effectLst/>
                <a:latin typeface="Tahoma" pitchFamily="34" charset="0"/>
                <a:cs typeface="Tahoma" pitchFamily="34" charset="0"/>
              </a:rPr>
              <a:t>؟</a:t>
            </a:r>
          </a:p>
          <a:p>
            <a:pPr lvl="2" eaLnBrk="1" hangingPunct="1">
              <a:lnSpc>
                <a:spcPct val="90000"/>
              </a:lnSpc>
            </a:pPr>
            <a:r>
              <a:rPr lang="ar-SY" altLang="ar-SA" smtClean="0">
                <a:solidFill>
                  <a:schemeClr val="hlink"/>
                </a:solidFill>
                <a:effectLst/>
                <a:latin typeface="Tahoma" pitchFamily="34" charset="0"/>
                <a:cs typeface="Tahoma" pitchFamily="34" charset="0"/>
              </a:rPr>
              <a:t>عادةً تطبيق الإجراءات الأمنية وفقاً </a:t>
            </a:r>
            <a:r>
              <a:rPr lang="ar-SY" altLang="ar-SA" b="1" i="1" smtClean="0">
                <a:solidFill>
                  <a:schemeClr val="hlink"/>
                </a:solidFill>
                <a:effectLst/>
                <a:latin typeface="Tahoma" pitchFamily="34" charset="0"/>
                <a:cs typeface="Tahoma" pitchFamily="34" charset="0"/>
              </a:rPr>
              <a:t>للسياسة الأمنية</a:t>
            </a:r>
            <a:r>
              <a:rPr lang="ar-SY" altLang="ar-SA" i="1" smtClean="0">
                <a:solidFill>
                  <a:schemeClr val="hlink"/>
                </a:solidFill>
                <a:effectLst/>
                <a:latin typeface="Tahoma" pitchFamily="34" charset="0"/>
                <a:cs typeface="Tahoma" pitchFamily="34" charset="0"/>
              </a:rPr>
              <a:t>.</a:t>
            </a:r>
            <a:endParaRPr lang="en-US" altLang="ar-SA" smtClean="0">
              <a:solidFill>
                <a:schemeClr val="hlink"/>
              </a:solidFill>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C1DD251-9100-478A-B7E6-D90E42483C7B}" type="slidenum">
              <a:rPr lang="en-US" altLang="ar-SA" smtClean="0">
                <a:latin typeface="Arial" pitchFamily="34" charset="0"/>
              </a:rPr>
              <a:pPr eaLnBrk="1" hangingPunct="1"/>
              <a:t>7</a:t>
            </a:fld>
            <a:endParaRPr lang="en-US" altLang="ar-SA" smtClean="0">
              <a:latin typeface="Arial" pitchFamily="34" charset="0"/>
            </a:endParaRPr>
          </a:p>
        </p:txBody>
      </p:sp>
      <p:sp>
        <p:nvSpPr>
          <p:cNvPr id="172037" name="Rectangle 5"/>
          <p:cNvSpPr>
            <a:spLocks noGrp="1" noRot="1" noChangeArrowheads="1"/>
          </p:cNvSpPr>
          <p:nvPr>
            <p:ph type="title"/>
          </p:nvPr>
        </p:nvSpPr>
        <p:spPr/>
        <p:txBody>
          <a:bodyPr/>
          <a:lstStyle/>
          <a:p>
            <a:pPr eaLnBrk="1" hangingPunct="1">
              <a:defRPr/>
            </a:pPr>
            <a:r>
              <a:rPr lang="ar-SY" dirty="0" smtClean="0"/>
              <a:t>أمن الحواسيب</a:t>
            </a:r>
            <a:endParaRPr lang="en-US" dirty="0" smtClean="0"/>
          </a:p>
        </p:txBody>
      </p:sp>
      <p:grpSp>
        <p:nvGrpSpPr>
          <p:cNvPr id="9220" name="Group 25"/>
          <p:cNvGrpSpPr>
            <a:grpSpLocks/>
          </p:cNvGrpSpPr>
          <p:nvPr/>
        </p:nvGrpSpPr>
        <p:grpSpPr bwMode="auto">
          <a:xfrm>
            <a:off x="7161213" y="2692400"/>
            <a:ext cx="1676400" cy="3048000"/>
            <a:chOff x="4511" y="1696"/>
            <a:chExt cx="1056" cy="1920"/>
          </a:xfrm>
        </p:grpSpPr>
        <p:sp>
          <p:nvSpPr>
            <p:cNvPr id="172039" name="AutoShape 7"/>
            <p:cNvSpPr>
              <a:spLocks noChangeArrowheads="1"/>
            </p:cNvSpPr>
            <p:nvPr/>
          </p:nvSpPr>
          <p:spPr bwMode="auto">
            <a:xfrm>
              <a:off x="4511" y="1696"/>
              <a:ext cx="1056" cy="1920"/>
            </a:xfrm>
            <a:prstGeom prst="can">
              <a:avLst>
                <a:gd name="adj" fmla="val 45455"/>
              </a:avLst>
            </a:prstGeom>
            <a:solidFill>
              <a:schemeClr val="accent1"/>
            </a:solidFill>
            <a:ln w="9525">
              <a:solidFill>
                <a:schemeClr val="folHlink"/>
              </a:solidFill>
              <a:round/>
              <a:headEnd/>
              <a:tailEnd/>
            </a:ln>
            <a:effectLst/>
          </p:spPr>
          <p:txBody>
            <a:bodyPr wrap="none"/>
            <a:lstStyle/>
            <a:p>
              <a:pPr algn="ctr" eaLnBrk="0" hangingPunct="0">
                <a:defRPr/>
              </a:pPr>
              <a:endParaRPr lang="ar-SY" sz="2400" b="1">
                <a:solidFill>
                  <a:srgbClr val="FF0000"/>
                </a:solidFill>
                <a:effectLst>
                  <a:outerShdw blurRad="38100" dist="38100" dir="2700000" algn="tl">
                    <a:srgbClr val="000000"/>
                  </a:outerShdw>
                </a:effectLst>
                <a:latin typeface="Arial" charset="0"/>
                <a:cs typeface="Arial" charset="0"/>
              </a:endParaRPr>
            </a:p>
            <a:p>
              <a:pPr algn="ctr" rtl="1" eaLnBrk="0" hangingPunct="0">
                <a:defRPr/>
              </a:pPr>
              <a:r>
                <a:rPr lang="ar-SY" sz="2000">
                  <a:solidFill>
                    <a:schemeClr val="hlink"/>
                  </a:solidFill>
                  <a:effectLst>
                    <a:outerShdw blurRad="38100" dist="38100" dir="2700000" algn="tl">
                      <a:srgbClr val="000000"/>
                    </a:outerShdw>
                  </a:effectLst>
                  <a:latin typeface="Arial" charset="0"/>
                  <a:cs typeface="Arial" charset="0"/>
                </a:rPr>
                <a:t>الممتلكات </a:t>
              </a:r>
            </a:p>
            <a:p>
              <a:pPr algn="ctr" rtl="1" eaLnBrk="0" hangingPunct="0">
                <a:defRPr/>
              </a:pPr>
              <a:r>
                <a:rPr lang="ar-SY" sz="2000">
                  <a:solidFill>
                    <a:schemeClr val="hlink"/>
                  </a:solidFill>
                  <a:effectLst>
                    <a:outerShdw blurRad="38100" dist="38100" dir="2700000" algn="tl">
                      <a:srgbClr val="000000"/>
                    </a:outerShdw>
                  </a:effectLst>
                  <a:latin typeface="Arial" charset="0"/>
                  <a:cs typeface="Arial" charset="0"/>
                </a:rPr>
                <a:t>(مثل </a:t>
              </a:r>
              <a:r>
                <a:rPr lang="en-GB" sz="2000">
                  <a:solidFill>
                    <a:schemeClr val="hlink"/>
                  </a:solidFill>
                  <a:effectLst>
                    <a:outerShdw blurRad="38100" dist="38100" dir="2700000" algn="tl">
                      <a:srgbClr val="000000"/>
                    </a:outerShdw>
                  </a:effectLst>
                  <a:latin typeface="Arial" charset="0"/>
                  <a:cs typeface="Arial" charset="0"/>
                </a:rPr>
                <a:t>PCs</a:t>
              </a:r>
              <a:r>
                <a:rPr lang="ar-SY" sz="2000">
                  <a:solidFill>
                    <a:schemeClr val="hlink"/>
                  </a:solidFill>
                  <a:effectLst>
                    <a:outerShdw blurRad="38100" dist="38100" dir="2700000" algn="tl">
                      <a:srgbClr val="000000"/>
                    </a:outerShdw>
                  </a:effectLst>
                  <a:latin typeface="Arial" charset="0"/>
                  <a:cs typeface="Arial" charset="0"/>
                </a:rPr>
                <a:t> وملفات) </a:t>
              </a:r>
              <a:endParaRPr lang="en-US" sz="2000">
                <a:solidFill>
                  <a:schemeClr val="hlink"/>
                </a:solidFill>
                <a:effectLst>
                  <a:outerShdw blurRad="38100" dist="38100" dir="2700000" algn="tl">
                    <a:srgbClr val="000000"/>
                  </a:outerShdw>
                </a:effectLst>
                <a:latin typeface="Arial" charset="0"/>
                <a:cs typeface="Arial" charset="0"/>
              </a:endParaRPr>
            </a:p>
            <a:p>
              <a:pPr algn="ctr" eaLnBrk="0" hangingPunct="0">
                <a:defRPr/>
              </a:pPr>
              <a:r>
                <a:rPr lang="en-US" b="1">
                  <a:solidFill>
                    <a:srgbClr val="FF0000"/>
                  </a:solidFill>
                  <a:effectLst>
                    <a:outerShdw blurRad="38100" dist="38100" dir="2700000" algn="tl">
                      <a:srgbClr val="000000"/>
                    </a:outerShdw>
                  </a:effectLst>
                  <a:latin typeface="Arial" charset="0"/>
                  <a:cs typeface="Arial" charset="0"/>
                </a:rPr>
                <a:t> </a:t>
              </a:r>
            </a:p>
          </p:txBody>
        </p:sp>
        <p:pic>
          <p:nvPicPr>
            <p:cNvPr id="9233" name="Picture 8" descr="BS0029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8" y="2795"/>
              <a:ext cx="952" cy="6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72041" name="AutoShape 9"/>
          <p:cNvSpPr>
            <a:spLocks noChangeArrowheads="1"/>
          </p:cNvSpPr>
          <p:nvPr/>
        </p:nvSpPr>
        <p:spPr bwMode="auto">
          <a:xfrm>
            <a:off x="2578100" y="3179763"/>
            <a:ext cx="1130300" cy="207962"/>
          </a:xfrm>
          <a:prstGeom prst="rightArrow">
            <a:avLst>
              <a:gd name="adj1" fmla="val 50000"/>
              <a:gd name="adj2" fmla="val 135878"/>
            </a:avLst>
          </a:prstGeom>
          <a:solidFill>
            <a:srgbClr val="CC0066"/>
          </a:solidFill>
          <a:ln w="9525">
            <a:solidFill>
              <a:schemeClr val="tx1"/>
            </a:solidFill>
            <a:miter lim="800000"/>
            <a:headEnd/>
            <a:tailEnd/>
          </a:ln>
        </p:spPr>
        <p:txBody>
          <a:bodyPr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sp>
        <p:nvSpPr>
          <p:cNvPr id="172042" name="AutoShape 10"/>
          <p:cNvSpPr>
            <a:spLocks noChangeArrowheads="1"/>
          </p:cNvSpPr>
          <p:nvPr/>
        </p:nvSpPr>
        <p:spPr bwMode="auto">
          <a:xfrm>
            <a:off x="2882900" y="3965575"/>
            <a:ext cx="1130300" cy="228600"/>
          </a:xfrm>
          <a:prstGeom prst="rightArrow">
            <a:avLst>
              <a:gd name="adj1" fmla="val 50000"/>
              <a:gd name="adj2" fmla="val 123611"/>
            </a:avLst>
          </a:prstGeom>
          <a:solidFill>
            <a:srgbClr val="CC0066"/>
          </a:solidFill>
          <a:ln w="9525">
            <a:solidFill>
              <a:schemeClr val="tx1"/>
            </a:solidFill>
            <a:miter lim="800000"/>
            <a:headEnd/>
            <a:tailEnd/>
          </a:ln>
        </p:spPr>
        <p:txBody>
          <a:bodyPr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sp>
        <p:nvSpPr>
          <p:cNvPr id="172043" name="AutoShape 11"/>
          <p:cNvSpPr>
            <a:spLocks noChangeArrowheads="1"/>
          </p:cNvSpPr>
          <p:nvPr/>
        </p:nvSpPr>
        <p:spPr bwMode="auto">
          <a:xfrm>
            <a:off x="2500313" y="5056188"/>
            <a:ext cx="1208087" cy="249237"/>
          </a:xfrm>
          <a:prstGeom prst="rightArrow">
            <a:avLst>
              <a:gd name="adj1" fmla="val 50000"/>
              <a:gd name="adj2" fmla="val 121179"/>
            </a:avLst>
          </a:prstGeom>
          <a:solidFill>
            <a:srgbClr val="CC0066"/>
          </a:solidFill>
          <a:ln w="9525">
            <a:solidFill>
              <a:schemeClr val="tx1"/>
            </a:solidFill>
            <a:miter lim="800000"/>
            <a:headEnd/>
            <a:tailEnd/>
          </a:ln>
        </p:spPr>
        <p:txBody>
          <a:bodyPr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sp>
        <p:nvSpPr>
          <p:cNvPr id="172044" name="Rectangle 12" descr="Diagonal brick"/>
          <p:cNvSpPr>
            <a:spLocks noChangeArrowheads="1"/>
          </p:cNvSpPr>
          <p:nvPr/>
        </p:nvSpPr>
        <p:spPr bwMode="auto">
          <a:xfrm>
            <a:off x="4140200" y="3340100"/>
            <a:ext cx="1727200" cy="2465388"/>
          </a:xfrm>
          <a:prstGeom prst="rect">
            <a:avLst/>
          </a:prstGeom>
          <a:pattFill prst="diagBrick">
            <a:fgClr>
              <a:schemeClr val="hlink"/>
            </a:fgClr>
            <a:bgClr>
              <a:srgbClr val="FFFFFF"/>
            </a:bgClr>
          </a:pattFill>
          <a:ln w="9525">
            <a:miter lim="800000"/>
            <a:headEnd/>
            <a:tailEnd/>
          </a:ln>
          <a:scene3d>
            <a:camera prst="legacyObliqueTopRight"/>
            <a:lightRig rig="legacyFlat3" dir="b"/>
          </a:scene3d>
          <a:sp3d extrusionH="430200" prstMaterial="legacyMatte">
            <a:bevelT w="13500" h="13500" prst="angle"/>
            <a:bevelB w="13500" h="13500" prst="angle"/>
            <a:extrusionClr>
              <a:schemeClr val="hlink"/>
            </a:extrusionClr>
          </a:sp3d>
        </p:spPr>
        <p:txBody>
          <a:bodyPr wrap="none" anchor="ctr">
            <a:flatTx/>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algn="ctr" eaLnBrk="1" hangingPunct="1">
              <a:spcBef>
                <a:spcPct val="50000"/>
              </a:spcBef>
            </a:pPr>
            <a:r>
              <a:rPr lang="ar-SY" altLang="ar-SA" sz="2400" b="1">
                <a:solidFill>
                  <a:srgbClr val="FF0000"/>
                </a:solidFill>
              </a:rPr>
              <a:t>الآليات الأمنية</a:t>
            </a:r>
            <a:endParaRPr lang="en-US" altLang="ar-SA" sz="2400" b="1">
              <a:solidFill>
                <a:srgbClr val="FF0000"/>
              </a:solidFill>
            </a:endParaRPr>
          </a:p>
        </p:txBody>
      </p:sp>
      <p:sp>
        <p:nvSpPr>
          <p:cNvPr id="172045" name="AutoShape 13"/>
          <p:cNvSpPr>
            <a:spLocks noChangeArrowheads="1"/>
          </p:cNvSpPr>
          <p:nvPr/>
        </p:nvSpPr>
        <p:spPr bwMode="auto">
          <a:xfrm>
            <a:off x="6019800" y="4149725"/>
            <a:ext cx="1143000" cy="381000"/>
          </a:xfrm>
          <a:prstGeom prst="leftRightArrow">
            <a:avLst>
              <a:gd name="adj1" fmla="val 50000"/>
              <a:gd name="adj2" fmla="val 60000"/>
            </a:avLst>
          </a:prstGeom>
          <a:solidFill>
            <a:srgbClr val="CC0066"/>
          </a:solidFill>
          <a:ln w="9525">
            <a:solidFill>
              <a:schemeClr val="tx1"/>
            </a:solidFill>
            <a:miter lim="800000"/>
            <a:headEnd/>
            <a:tailEnd/>
          </a:ln>
        </p:spPr>
        <p:txBody>
          <a:bodyPr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sp>
        <p:nvSpPr>
          <p:cNvPr id="172046" name="Rectangle 14"/>
          <p:cNvSpPr>
            <a:spLocks noChangeArrowheads="1"/>
          </p:cNvSpPr>
          <p:nvPr/>
        </p:nvSpPr>
        <p:spPr bwMode="auto">
          <a:xfrm>
            <a:off x="808038" y="5589588"/>
            <a:ext cx="1100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algn="r" rtl="1" eaLnBrk="1" hangingPunct="1"/>
            <a:r>
              <a:rPr lang="ar-SY" altLang="ar-SA" sz="2400" b="1">
                <a:solidFill>
                  <a:srgbClr val="FF0000"/>
                </a:solidFill>
                <a:latin typeface="Arial" pitchFamily="34" charset="0"/>
              </a:rPr>
              <a:t>التهديدات</a:t>
            </a:r>
            <a:endParaRPr lang="en-US" altLang="ar-SA" sz="2400" b="1">
              <a:solidFill>
                <a:srgbClr val="FF0000"/>
              </a:solidFill>
              <a:latin typeface="Arial" pitchFamily="34" charset="0"/>
            </a:endParaRPr>
          </a:p>
        </p:txBody>
      </p:sp>
      <p:grpSp>
        <p:nvGrpSpPr>
          <p:cNvPr id="3" name="Group 15"/>
          <p:cNvGrpSpPr>
            <a:grpSpLocks/>
          </p:cNvGrpSpPr>
          <p:nvPr/>
        </p:nvGrpSpPr>
        <p:grpSpPr bwMode="auto">
          <a:xfrm>
            <a:off x="4067175" y="1755775"/>
            <a:ext cx="1770063" cy="1162050"/>
            <a:chOff x="4560" y="3168"/>
            <a:chExt cx="1024" cy="732"/>
          </a:xfrm>
        </p:grpSpPr>
        <p:pic>
          <p:nvPicPr>
            <p:cNvPr id="9230" name="Picture 16" descr="j01497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60" y="3168"/>
              <a:ext cx="974" cy="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1" name="Text Box 17"/>
            <p:cNvSpPr txBox="1">
              <a:spLocks noChangeArrowheads="1"/>
            </p:cNvSpPr>
            <p:nvPr/>
          </p:nvSpPr>
          <p:spPr bwMode="auto">
            <a:xfrm>
              <a:off x="4605" y="3289"/>
              <a:ext cx="97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algn="ctr" eaLnBrk="1" hangingPunct="1"/>
              <a:r>
                <a:rPr lang="ar-SY" altLang="ar-SA" sz="2400" b="1">
                  <a:solidFill>
                    <a:srgbClr val="FF0000"/>
                  </a:solidFill>
                  <a:latin typeface="Arial" pitchFamily="34" charset="0"/>
                </a:rPr>
                <a:t>السياسة الأمنية</a:t>
              </a:r>
              <a:endParaRPr lang="en-US" altLang="ar-SA" sz="2400" b="1">
                <a:solidFill>
                  <a:srgbClr val="FF0000"/>
                </a:solidFill>
                <a:latin typeface="Arial" pitchFamily="34" charset="0"/>
              </a:endParaRPr>
            </a:p>
          </p:txBody>
        </p:sp>
      </p:grpSp>
      <p:sp>
        <p:nvSpPr>
          <p:cNvPr id="172050" name="AutoShape 18"/>
          <p:cNvSpPr>
            <a:spLocks noChangeArrowheads="1"/>
          </p:cNvSpPr>
          <p:nvPr/>
        </p:nvSpPr>
        <p:spPr bwMode="auto">
          <a:xfrm>
            <a:off x="4859338" y="2854325"/>
            <a:ext cx="304800" cy="381000"/>
          </a:xfrm>
          <a:prstGeom prst="upDownArrow">
            <a:avLst>
              <a:gd name="adj1" fmla="val 50000"/>
              <a:gd name="adj2" fmla="val 25000"/>
            </a:avLst>
          </a:prstGeom>
          <a:solidFill>
            <a:srgbClr val="009900"/>
          </a:solidFill>
          <a:ln w="9525">
            <a:solidFill>
              <a:schemeClr val="tx1"/>
            </a:solidFill>
            <a:miter lim="800000"/>
            <a:headEnd/>
            <a:tailEnd/>
          </a:ln>
        </p:spPr>
        <p:txBody>
          <a:bodyPr vert="eaVert" wrap="none" anchor="ct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endParaRPr lang="ar-SA" altLang="ar-SA"/>
          </a:p>
        </p:txBody>
      </p:sp>
      <p:pic>
        <p:nvPicPr>
          <p:cNvPr id="172051" name="Picture 19" descr="j029084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322263" y="2741613"/>
            <a:ext cx="2305050" cy="260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20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204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2041"/>
                                        </p:tgtEl>
                                        <p:attrNameLst>
                                          <p:attrName>style.visibility</p:attrName>
                                        </p:attrNameLst>
                                      </p:cBhvr>
                                      <p:to>
                                        <p:strVal val="visible"/>
                                      </p:to>
                                    </p:set>
                                    <p:anim calcmode="lin" valueType="num">
                                      <p:cBhvr additive="base">
                                        <p:cTn id="13" dur="500" fill="hold"/>
                                        <p:tgtEl>
                                          <p:spTgt spid="172041"/>
                                        </p:tgtEl>
                                        <p:attrNameLst>
                                          <p:attrName>ppt_x</p:attrName>
                                        </p:attrNameLst>
                                      </p:cBhvr>
                                      <p:tavLst>
                                        <p:tav tm="0">
                                          <p:val>
                                            <p:strVal val="0-#ppt_w/2"/>
                                          </p:val>
                                        </p:tav>
                                        <p:tav tm="100000">
                                          <p:val>
                                            <p:strVal val="#ppt_x"/>
                                          </p:val>
                                        </p:tav>
                                      </p:tavLst>
                                    </p:anim>
                                    <p:anim calcmode="lin" valueType="num">
                                      <p:cBhvr additive="base">
                                        <p:cTn id="14" dur="500" fill="hold"/>
                                        <p:tgtEl>
                                          <p:spTgt spid="172041"/>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72042"/>
                                        </p:tgtEl>
                                        <p:attrNameLst>
                                          <p:attrName>style.visibility</p:attrName>
                                        </p:attrNameLst>
                                      </p:cBhvr>
                                      <p:to>
                                        <p:strVal val="visible"/>
                                      </p:to>
                                    </p:set>
                                    <p:anim calcmode="lin" valueType="num">
                                      <p:cBhvr additive="base">
                                        <p:cTn id="17" dur="500" fill="hold"/>
                                        <p:tgtEl>
                                          <p:spTgt spid="172042"/>
                                        </p:tgtEl>
                                        <p:attrNameLst>
                                          <p:attrName>ppt_x</p:attrName>
                                        </p:attrNameLst>
                                      </p:cBhvr>
                                      <p:tavLst>
                                        <p:tav tm="0">
                                          <p:val>
                                            <p:strVal val="0-#ppt_w/2"/>
                                          </p:val>
                                        </p:tav>
                                        <p:tav tm="100000">
                                          <p:val>
                                            <p:strVal val="#ppt_x"/>
                                          </p:val>
                                        </p:tav>
                                      </p:tavLst>
                                    </p:anim>
                                    <p:anim calcmode="lin" valueType="num">
                                      <p:cBhvr additive="base">
                                        <p:cTn id="18" dur="500" fill="hold"/>
                                        <p:tgtEl>
                                          <p:spTgt spid="172042"/>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72043"/>
                                        </p:tgtEl>
                                        <p:attrNameLst>
                                          <p:attrName>style.visibility</p:attrName>
                                        </p:attrNameLst>
                                      </p:cBhvr>
                                      <p:to>
                                        <p:strVal val="visible"/>
                                      </p:to>
                                    </p:set>
                                    <p:anim calcmode="lin" valueType="num">
                                      <p:cBhvr additive="base">
                                        <p:cTn id="21" dur="500" fill="hold"/>
                                        <p:tgtEl>
                                          <p:spTgt spid="172043"/>
                                        </p:tgtEl>
                                        <p:attrNameLst>
                                          <p:attrName>ppt_x</p:attrName>
                                        </p:attrNameLst>
                                      </p:cBhvr>
                                      <p:tavLst>
                                        <p:tav tm="0">
                                          <p:val>
                                            <p:strVal val="0-#ppt_w/2"/>
                                          </p:val>
                                        </p:tav>
                                        <p:tav tm="100000">
                                          <p:val>
                                            <p:strVal val="#ppt_x"/>
                                          </p:val>
                                        </p:tav>
                                      </p:tavLst>
                                    </p:anim>
                                    <p:anim calcmode="lin" valueType="num">
                                      <p:cBhvr additive="base">
                                        <p:cTn id="22" dur="500" fill="hold"/>
                                        <p:tgtEl>
                                          <p:spTgt spid="172043"/>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20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205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20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41" grpId="0" animBg="1"/>
      <p:bldP spid="172042" grpId="0" animBg="1"/>
      <p:bldP spid="172043" grpId="0" animBg="1"/>
      <p:bldP spid="172044" grpId="0" animBg="1"/>
      <p:bldP spid="172045" grpId="0" animBg="1"/>
      <p:bldP spid="172046" grpId="0"/>
      <p:bldP spid="17205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9587B90-36CA-4AF5-84A1-744741A22AFE}" type="slidenum">
              <a:rPr lang="en-US" altLang="ar-SA" smtClean="0">
                <a:latin typeface="Arial" pitchFamily="34" charset="0"/>
              </a:rPr>
              <a:pPr eaLnBrk="1" hangingPunct="1"/>
              <a:t>8</a:t>
            </a:fld>
            <a:endParaRPr lang="en-US" altLang="ar-SA" smtClean="0">
              <a:latin typeface="Arial" pitchFamily="34" charset="0"/>
            </a:endParaRPr>
          </a:p>
        </p:txBody>
      </p:sp>
      <p:sp>
        <p:nvSpPr>
          <p:cNvPr id="182274" name="Rectangle 2"/>
          <p:cNvSpPr>
            <a:spLocks noGrp="1" noRot="1" noChangeArrowheads="1"/>
          </p:cNvSpPr>
          <p:nvPr>
            <p:ph type="title"/>
          </p:nvPr>
        </p:nvSpPr>
        <p:spPr/>
        <p:txBody>
          <a:bodyPr/>
          <a:lstStyle/>
          <a:p>
            <a:pPr eaLnBrk="1" hangingPunct="1">
              <a:defRPr/>
            </a:pPr>
            <a:r>
              <a:rPr lang="ar-SY" dirty="0" smtClean="0"/>
              <a:t>أمن الحواسيب – التهديد والهجوم </a:t>
            </a:r>
            <a:endParaRPr lang="en-US" dirty="0" smtClean="0"/>
          </a:p>
        </p:txBody>
      </p:sp>
      <p:sp>
        <p:nvSpPr>
          <p:cNvPr id="182275" name="Rectangle 3"/>
          <p:cNvSpPr>
            <a:spLocks noGrp="1" noChangeArrowheads="1"/>
          </p:cNvSpPr>
          <p:nvPr>
            <p:ph type="body" idx="1"/>
          </p:nvPr>
        </p:nvSpPr>
        <p:spPr>
          <a:xfrm>
            <a:off x="0" y="1628775"/>
            <a:ext cx="9144000" cy="5229225"/>
          </a:xfrm>
        </p:spPr>
        <p:txBody>
          <a:bodyPr/>
          <a:lstStyle/>
          <a:p>
            <a:pPr lvl="1" eaLnBrk="1" hangingPunct="1">
              <a:defRPr/>
            </a:pPr>
            <a:r>
              <a:rPr lang="ar-SY" b="1" dirty="0" smtClean="0">
                <a:solidFill>
                  <a:schemeClr val="accent1"/>
                </a:solidFill>
                <a:latin typeface="Tahoma" pitchFamily="34" charset="0"/>
                <a:cs typeface="Tahoma" pitchFamily="34" charset="0"/>
              </a:rPr>
              <a:t>نقطة الضعف</a:t>
            </a:r>
            <a:r>
              <a:rPr lang="ar-SY" dirty="0" smtClean="0">
                <a:solidFill>
                  <a:schemeClr val="hlink"/>
                </a:solidFill>
                <a:latin typeface="Tahoma" pitchFamily="34" charset="0"/>
                <a:cs typeface="Tahoma" pitchFamily="34" charset="0"/>
              </a:rPr>
              <a:t> أو </a:t>
            </a:r>
            <a:r>
              <a:rPr lang="ar-SA" dirty="0" smtClean="0">
                <a:solidFill>
                  <a:schemeClr val="hlink"/>
                </a:solidFill>
                <a:latin typeface="Tahoma" pitchFamily="34" charset="0"/>
                <a:cs typeface="Tahoma" pitchFamily="34" charset="0"/>
              </a:rPr>
              <a:t>الهشاشة</a:t>
            </a:r>
            <a:r>
              <a:rPr lang="ar-SY" dirty="0" smtClean="0">
                <a:solidFill>
                  <a:schemeClr val="hlink"/>
                </a:solidFill>
                <a:latin typeface="Tahoma" pitchFamily="34" charset="0"/>
                <a:cs typeface="Tahoma" pitchFamily="34" charset="0"/>
              </a:rPr>
              <a:t>: </a:t>
            </a:r>
            <a:r>
              <a:rPr lang="ar-SA" dirty="0" smtClean="0">
                <a:solidFill>
                  <a:schemeClr val="hlink"/>
                </a:solidFill>
                <a:latin typeface="Tahoma" pitchFamily="34" charset="0"/>
                <a:cs typeface="Tahoma" pitchFamily="34" charset="0"/>
              </a:rPr>
              <a:t>هي حالة ضعف في تصميم النظام أو تنفيذه </a:t>
            </a:r>
            <a:r>
              <a:rPr lang="ar-SY" dirty="0" smtClean="0">
                <a:solidFill>
                  <a:schemeClr val="hlink"/>
                </a:solidFill>
                <a:latin typeface="Tahoma" pitchFamily="34" charset="0"/>
                <a:cs typeface="Tahoma" pitchFamily="34" charset="0"/>
              </a:rPr>
              <a:t>أو في استثماره، </a:t>
            </a:r>
            <a:r>
              <a:rPr lang="ar-SA" dirty="0" smtClean="0">
                <a:solidFill>
                  <a:schemeClr val="hlink"/>
                </a:solidFill>
                <a:latin typeface="Tahoma" pitchFamily="34" charset="0"/>
                <a:cs typeface="Tahoma" pitchFamily="34" charset="0"/>
              </a:rPr>
              <a:t>وقد يكون في البرمجيات أو في العتاد</a:t>
            </a:r>
            <a:r>
              <a:rPr lang="ar-SY" dirty="0" smtClean="0">
                <a:solidFill>
                  <a:schemeClr val="hlink"/>
                </a:solidFill>
                <a:latin typeface="Tahoma" pitchFamily="34" charset="0"/>
                <a:cs typeface="Tahoma" pitchFamily="34" charset="0"/>
              </a:rPr>
              <a:t>، </a:t>
            </a:r>
            <a:r>
              <a:rPr lang="ar-SY" dirty="0" smtClean="0">
                <a:solidFill>
                  <a:schemeClr val="hlink"/>
                </a:solidFill>
              </a:rPr>
              <a:t>أمثلة: </a:t>
            </a:r>
          </a:p>
          <a:p>
            <a:pPr lvl="2" eaLnBrk="1" hangingPunct="1">
              <a:defRPr/>
            </a:pPr>
            <a:r>
              <a:rPr lang="ar-SY" dirty="0" smtClean="0">
                <a:solidFill>
                  <a:srgbClr val="99FF33"/>
                </a:solidFill>
              </a:rPr>
              <a:t>لا يوجد مضاد فيروس</a:t>
            </a:r>
          </a:p>
          <a:p>
            <a:pPr lvl="2" eaLnBrk="1" hangingPunct="1">
              <a:defRPr/>
            </a:pPr>
            <a:r>
              <a:rPr lang="ar-SY" dirty="0" smtClean="0">
                <a:solidFill>
                  <a:srgbClr val="99FF33"/>
                </a:solidFill>
              </a:rPr>
              <a:t>وجود </a:t>
            </a:r>
            <a:r>
              <a:rPr lang="en-GB" dirty="0" smtClean="0">
                <a:solidFill>
                  <a:srgbClr val="99FF33"/>
                </a:solidFill>
              </a:rPr>
              <a:t>Bug</a:t>
            </a:r>
            <a:r>
              <a:rPr lang="ar-SY" dirty="0" smtClean="0">
                <a:solidFill>
                  <a:srgbClr val="99FF33"/>
                </a:solidFill>
              </a:rPr>
              <a:t> في البرنامج</a:t>
            </a:r>
          </a:p>
          <a:p>
            <a:pPr lvl="2" eaLnBrk="1" hangingPunct="1">
              <a:defRPr/>
            </a:pPr>
            <a:endParaRPr lang="ar-SY" dirty="0" smtClean="0">
              <a:solidFill>
                <a:srgbClr val="99FF33"/>
              </a:solidFill>
            </a:endParaRPr>
          </a:p>
          <a:p>
            <a:pPr lvl="1" eaLnBrk="1" hangingPunct="1">
              <a:defRPr/>
            </a:pPr>
            <a:r>
              <a:rPr lang="ar-SA" b="1" dirty="0" smtClean="0">
                <a:solidFill>
                  <a:schemeClr val="accent1"/>
                </a:solidFill>
                <a:latin typeface="Tahoma" pitchFamily="34" charset="0"/>
                <a:cs typeface="Tahoma" pitchFamily="34" charset="0"/>
              </a:rPr>
              <a:t>التهديد</a:t>
            </a:r>
            <a:r>
              <a:rPr lang="ar-SY" dirty="0" smtClean="0">
                <a:solidFill>
                  <a:schemeClr val="hlink"/>
                </a:solidFill>
                <a:latin typeface="Tahoma" pitchFamily="34" charset="0"/>
                <a:cs typeface="Tahoma" pitchFamily="34" charset="0"/>
              </a:rPr>
              <a:t>: </a:t>
            </a:r>
            <a:r>
              <a:rPr lang="ar-SA" dirty="0" smtClean="0">
                <a:solidFill>
                  <a:schemeClr val="hlink"/>
                </a:solidFill>
                <a:latin typeface="Tahoma" pitchFamily="34" charset="0"/>
                <a:cs typeface="Tahoma" pitchFamily="34" charset="0"/>
              </a:rPr>
              <a:t>هي مجموعة الظروف أو الأفعال أو الأحداث التي توفر القدرة على إحداث إختراق أمني من خلال استغلال هشاشة النظام</a:t>
            </a:r>
            <a:r>
              <a:rPr lang="ar-SY" dirty="0" smtClean="0">
                <a:solidFill>
                  <a:schemeClr val="hlink"/>
                </a:solidFill>
                <a:latin typeface="Tahoma" pitchFamily="34" charset="0"/>
                <a:cs typeface="Tahoma" pitchFamily="34" charset="0"/>
              </a:rPr>
              <a:t>، أمثلة: </a:t>
            </a:r>
          </a:p>
          <a:p>
            <a:pPr lvl="2" eaLnBrk="1" hangingPunct="1">
              <a:defRPr/>
            </a:pPr>
            <a:r>
              <a:rPr lang="ar-SA" dirty="0" smtClean="0">
                <a:solidFill>
                  <a:srgbClr val="99FF33"/>
                </a:solidFill>
                <a:latin typeface="Tahoma" pitchFamily="34" charset="0"/>
                <a:cs typeface="Tahoma" pitchFamily="34" charset="0"/>
              </a:rPr>
              <a:t>شخص لديه القدرة على إحداث عمل غير مرغوب به</a:t>
            </a:r>
            <a:r>
              <a:rPr lang="ar-SY" dirty="0" smtClean="0">
                <a:solidFill>
                  <a:srgbClr val="99FF33"/>
                </a:solidFill>
                <a:latin typeface="Tahoma" pitchFamily="34" charset="0"/>
                <a:cs typeface="Tahoma" pitchFamily="34" charset="0"/>
              </a:rPr>
              <a:t>،</a:t>
            </a:r>
          </a:p>
          <a:p>
            <a:pPr lvl="2" eaLnBrk="1" hangingPunct="1">
              <a:defRPr/>
            </a:pPr>
            <a:r>
              <a:rPr lang="ar-SA" dirty="0" smtClean="0">
                <a:solidFill>
                  <a:srgbClr val="99FF33"/>
                </a:solidFill>
                <a:latin typeface="Tahoma" pitchFamily="34" charset="0"/>
                <a:cs typeface="Tahoma" pitchFamily="34" charset="0"/>
              </a:rPr>
              <a:t>أو حادثة طبيعية قد تحدث ضرراً ما</a:t>
            </a:r>
            <a:r>
              <a:rPr lang="ar-SY" dirty="0" smtClean="0">
                <a:solidFill>
                  <a:srgbClr val="99FF33"/>
                </a:solidFill>
                <a:latin typeface="Tahoma" pitchFamily="34" charset="0"/>
                <a:cs typeface="Tahoma" pitchFamily="34" charset="0"/>
              </a:rPr>
              <a:t>.</a:t>
            </a:r>
            <a:endParaRPr lang="en-US" dirty="0" smtClean="0">
              <a:solidFill>
                <a:srgbClr val="99FF33"/>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algn="l" rtl="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algn="l" rtl="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algn="l" rtl="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algn="l" rtl="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2266AB4-909D-48CC-B76B-E1D218A50127}" type="slidenum">
              <a:rPr lang="en-US" altLang="ar-SA" smtClean="0">
                <a:latin typeface="Arial" pitchFamily="34" charset="0"/>
              </a:rPr>
              <a:pPr eaLnBrk="1" hangingPunct="1"/>
              <a:t>9</a:t>
            </a:fld>
            <a:endParaRPr lang="en-US" altLang="ar-SA" smtClean="0">
              <a:latin typeface="Arial" pitchFamily="34" charset="0"/>
            </a:endParaRPr>
          </a:p>
        </p:txBody>
      </p:sp>
      <p:sp>
        <p:nvSpPr>
          <p:cNvPr id="183298" name="Rectangle 2"/>
          <p:cNvSpPr>
            <a:spLocks noGrp="1" noRot="1" noChangeArrowheads="1"/>
          </p:cNvSpPr>
          <p:nvPr>
            <p:ph type="title"/>
          </p:nvPr>
        </p:nvSpPr>
        <p:spPr/>
        <p:txBody>
          <a:bodyPr/>
          <a:lstStyle/>
          <a:p>
            <a:pPr eaLnBrk="1" hangingPunct="1">
              <a:defRPr/>
            </a:pPr>
            <a:r>
              <a:rPr lang="ar-SY" dirty="0" smtClean="0"/>
              <a:t>أمن الحواسيب</a:t>
            </a:r>
            <a:endParaRPr lang="en-US" dirty="0" smtClean="0"/>
          </a:p>
        </p:txBody>
      </p:sp>
      <p:sp>
        <p:nvSpPr>
          <p:cNvPr id="183299" name="Rectangle 3"/>
          <p:cNvSpPr>
            <a:spLocks noGrp="1" noChangeArrowheads="1"/>
          </p:cNvSpPr>
          <p:nvPr>
            <p:ph type="body" idx="1"/>
          </p:nvPr>
        </p:nvSpPr>
        <p:spPr>
          <a:xfrm>
            <a:off x="0" y="1628775"/>
            <a:ext cx="9144000" cy="5229225"/>
          </a:xfrm>
        </p:spPr>
        <p:txBody>
          <a:bodyPr/>
          <a:lstStyle/>
          <a:p>
            <a:pPr marL="990600" lvl="1" indent="-533400" eaLnBrk="1" hangingPunct="1">
              <a:lnSpc>
                <a:spcPct val="90000"/>
              </a:lnSpc>
              <a:defRPr/>
            </a:pPr>
            <a:r>
              <a:rPr lang="ar-SY" b="1" dirty="0" smtClean="0">
                <a:solidFill>
                  <a:schemeClr val="accent1"/>
                </a:solidFill>
                <a:latin typeface="Tahoma" pitchFamily="34" charset="0"/>
                <a:cs typeface="Tahoma" pitchFamily="34" charset="0"/>
              </a:rPr>
              <a:t>الخطر</a:t>
            </a:r>
            <a:r>
              <a:rPr lang="ar-SY" dirty="0" smtClean="0">
                <a:solidFill>
                  <a:schemeClr val="hlink"/>
                </a:solidFill>
                <a:latin typeface="Tahoma" pitchFamily="34" charset="0"/>
                <a:cs typeface="Tahoma" pitchFamily="34" charset="0"/>
              </a:rPr>
              <a:t>: هو إمكانية التعرض للضرر أو الخسارة.</a:t>
            </a:r>
          </a:p>
          <a:p>
            <a:pPr marL="990600" lvl="1" indent="-533400" eaLnBrk="1" hangingPunct="1">
              <a:lnSpc>
                <a:spcPct val="90000"/>
              </a:lnSpc>
              <a:defRPr/>
            </a:pPr>
            <a:endParaRPr lang="ar-SY" b="1" dirty="0" smtClean="0">
              <a:solidFill>
                <a:schemeClr val="accent1"/>
              </a:solidFill>
              <a:latin typeface="Tahoma" pitchFamily="34" charset="0"/>
              <a:cs typeface="Tahoma" pitchFamily="34" charset="0"/>
            </a:endParaRPr>
          </a:p>
          <a:p>
            <a:pPr marL="990600" lvl="1" indent="-533400" eaLnBrk="1" hangingPunct="1">
              <a:lnSpc>
                <a:spcPct val="90000"/>
              </a:lnSpc>
              <a:defRPr/>
            </a:pPr>
            <a:r>
              <a:rPr lang="ar-SA" b="1" dirty="0" smtClean="0">
                <a:solidFill>
                  <a:schemeClr val="accent1"/>
                </a:solidFill>
                <a:latin typeface="Tahoma" pitchFamily="34" charset="0"/>
                <a:cs typeface="Tahoma" pitchFamily="34" charset="0"/>
              </a:rPr>
              <a:t>الهجوم</a:t>
            </a:r>
            <a:r>
              <a:rPr lang="ar-SA" b="1" dirty="0" smtClean="0">
                <a:solidFill>
                  <a:schemeClr val="hlink"/>
                </a:solidFill>
                <a:latin typeface="Tahoma" pitchFamily="34" charset="0"/>
                <a:cs typeface="Tahoma" pitchFamily="34" charset="0"/>
              </a:rPr>
              <a:t> </a:t>
            </a:r>
            <a:r>
              <a:rPr lang="ar-SY" dirty="0" smtClean="0">
                <a:solidFill>
                  <a:schemeClr val="hlink"/>
                </a:solidFill>
                <a:latin typeface="Tahoma" pitchFamily="34" charset="0"/>
                <a:cs typeface="Tahoma" pitchFamily="34" charset="0"/>
              </a:rPr>
              <a:t>(</a:t>
            </a:r>
            <a:r>
              <a:rPr lang="en-US" dirty="0" smtClean="0">
                <a:solidFill>
                  <a:schemeClr val="hlink"/>
                </a:solidFill>
                <a:latin typeface="Tahoma" pitchFamily="34" charset="0"/>
                <a:cs typeface="Tahoma" pitchFamily="34" charset="0"/>
              </a:rPr>
              <a:t>Attack</a:t>
            </a:r>
            <a:r>
              <a:rPr lang="ar-SY" dirty="0" smtClean="0">
                <a:solidFill>
                  <a:schemeClr val="hlink"/>
                </a:solidFill>
                <a:latin typeface="Tahoma" pitchFamily="34" charset="0"/>
                <a:cs typeface="Tahoma" pitchFamily="34" charset="0"/>
              </a:rPr>
              <a:t>): </a:t>
            </a:r>
            <a:r>
              <a:rPr lang="ar-SA" dirty="0" smtClean="0">
                <a:solidFill>
                  <a:schemeClr val="hlink"/>
                </a:solidFill>
                <a:latin typeface="Tahoma" pitchFamily="34" charset="0"/>
                <a:cs typeface="Tahoma" pitchFamily="34" charset="0"/>
              </a:rPr>
              <a:t>هو تحقيق أو تنفيذ لتهديد ما،</a:t>
            </a:r>
            <a:endParaRPr lang="ar-SY" dirty="0" smtClean="0">
              <a:solidFill>
                <a:schemeClr val="hlink"/>
              </a:solidFill>
              <a:latin typeface="Tahoma" pitchFamily="34" charset="0"/>
              <a:cs typeface="Tahoma" pitchFamily="34" charset="0"/>
            </a:endParaRPr>
          </a:p>
          <a:p>
            <a:pPr marL="990600" lvl="1" indent="-533400" eaLnBrk="1" hangingPunct="1">
              <a:lnSpc>
                <a:spcPct val="90000"/>
              </a:lnSpc>
              <a:defRPr/>
            </a:pPr>
            <a:endParaRPr lang="ar-SY" dirty="0" smtClean="0">
              <a:solidFill>
                <a:schemeClr val="hlink"/>
              </a:solidFill>
              <a:latin typeface="Tahoma" pitchFamily="34" charset="0"/>
              <a:cs typeface="Tahoma" pitchFamily="34" charset="0"/>
            </a:endParaRPr>
          </a:p>
          <a:p>
            <a:pPr marL="990600" lvl="1" indent="-533400" eaLnBrk="1" hangingPunct="1">
              <a:lnSpc>
                <a:spcPct val="90000"/>
              </a:lnSpc>
              <a:defRPr/>
            </a:pPr>
            <a:r>
              <a:rPr lang="ar-SA" b="1" dirty="0" smtClean="0">
                <a:solidFill>
                  <a:schemeClr val="accent1"/>
                </a:solidFill>
                <a:latin typeface="Tahoma" pitchFamily="34" charset="0"/>
                <a:cs typeface="Tahoma" pitchFamily="34" charset="0"/>
              </a:rPr>
              <a:t>المهاجم</a:t>
            </a:r>
            <a:r>
              <a:rPr lang="ar-SA" dirty="0" smtClean="0">
                <a:solidFill>
                  <a:schemeClr val="hlink"/>
                </a:solidFill>
                <a:latin typeface="Tahoma" pitchFamily="34" charset="0"/>
                <a:cs typeface="Tahoma" pitchFamily="34" charset="0"/>
              </a:rPr>
              <a:t> (</a:t>
            </a:r>
            <a:r>
              <a:rPr lang="en-US" dirty="0" smtClean="0">
                <a:solidFill>
                  <a:schemeClr val="hlink"/>
                </a:solidFill>
                <a:latin typeface="Tahoma" pitchFamily="34" charset="0"/>
                <a:cs typeface="Tahoma" pitchFamily="34" charset="0"/>
              </a:rPr>
              <a:t>attacker</a:t>
            </a:r>
            <a:r>
              <a:rPr lang="ar-SY" dirty="0" smtClean="0">
                <a:solidFill>
                  <a:schemeClr val="hlink"/>
                </a:solidFill>
                <a:latin typeface="Tahoma" pitchFamily="34" charset="0"/>
                <a:cs typeface="Tahoma" pitchFamily="34" charset="0"/>
              </a:rPr>
              <a:t>): </a:t>
            </a:r>
            <a:r>
              <a:rPr lang="ar-SA" dirty="0" smtClean="0">
                <a:solidFill>
                  <a:schemeClr val="hlink"/>
                </a:solidFill>
                <a:latin typeface="Tahoma" pitchFamily="34" charset="0"/>
                <a:cs typeface="Tahoma" pitchFamily="34" charset="0"/>
              </a:rPr>
              <a:t>هو الشخص أو الكيان (</a:t>
            </a:r>
            <a:r>
              <a:rPr lang="en-US" dirty="0" smtClean="0">
                <a:solidFill>
                  <a:schemeClr val="hlink"/>
                </a:solidFill>
                <a:latin typeface="Tahoma" pitchFamily="34" charset="0"/>
                <a:cs typeface="Tahoma" pitchFamily="34" charset="0"/>
              </a:rPr>
              <a:t>Entity</a:t>
            </a:r>
            <a:r>
              <a:rPr lang="ar-SA" dirty="0" smtClean="0">
                <a:solidFill>
                  <a:schemeClr val="hlink"/>
                </a:solidFill>
                <a:latin typeface="Tahoma" pitchFamily="34" charset="0"/>
                <a:cs typeface="Tahoma" pitchFamily="34" charset="0"/>
              </a:rPr>
              <a:t>) الذي يقوم بالهجوم، أي استغلال هشاشة نظام بدافع معين</a:t>
            </a:r>
            <a:r>
              <a:rPr lang="ar-SY" dirty="0" smtClean="0">
                <a:solidFill>
                  <a:schemeClr val="hlink"/>
                </a:solidFill>
                <a:latin typeface="Tahoma" pitchFamily="34" charset="0"/>
                <a:cs typeface="Tahoma" pitchFamily="34" charset="0"/>
              </a:rPr>
              <a:t>،</a:t>
            </a:r>
            <a:r>
              <a:rPr lang="ar-SA" dirty="0" smtClean="0">
                <a:solidFill>
                  <a:schemeClr val="hlink"/>
                </a:solidFill>
                <a:latin typeface="Tahoma" pitchFamily="34" charset="0"/>
                <a:cs typeface="Tahoma" pitchFamily="34" charset="0"/>
              </a:rPr>
              <a:t> </a:t>
            </a:r>
            <a:endParaRPr lang="ar-SY" dirty="0" smtClean="0">
              <a:solidFill>
                <a:schemeClr val="hlink"/>
              </a:solidFill>
              <a:latin typeface="Tahoma" pitchFamily="34" charset="0"/>
              <a:cs typeface="Tahoma" pitchFamily="34" charset="0"/>
            </a:endParaRPr>
          </a:p>
          <a:p>
            <a:pPr marL="1371600" lvl="2" indent="-457200" eaLnBrk="1" hangingPunct="1">
              <a:lnSpc>
                <a:spcPct val="90000"/>
              </a:lnSpc>
              <a:defRPr/>
            </a:pPr>
            <a:r>
              <a:rPr lang="ar-SA" dirty="0" smtClean="0">
                <a:solidFill>
                  <a:schemeClr val="hlink"/>
                </a:solidFill>
                <a:latin typeface="Tahoma" pitchFamily="34" charset="0"/>
                <a:cs typeface="Tahoma" pitchFamily="34" charset="0"/>
              </a:rPr>
              <a:t>مرادفات</a:t>
            </a:r>
            <a:r>
              <a:rPr lang="ar-SY" dirty="0" smtClean="0">
                <a:solidFill>
                  <a:schemeClr val="hlink"/>
                </a:solidFill>
                <a:latin typeface="Tahoma" pitchFamily="34" charset="0"/>
                <a:cs typeface="Tahoma" pitchFamily="34" charset="0"/>
              </a:rPr>
              <a:t>:</a:t>
            </a:r>
          </a:p>
          <a:p>
            <a:pPr marL="1752600" lvl="3" indent="-381000" eaLnBrk="1" hangingPunct="1">
              <a:lnSpc>
                <a:spcPct val="90000"/>
              </a:lnSpc>
              <a:defRPr/>
            </a:pPr>
            <a:r>
              <a:rPr lang="ar-SA" dirty="0" smtClean="0">
                <a:solidFill>
                  <a:schemeClr val="hlink"/>
                </a:solidFill>
                <a:latin typeface="Tahoma" pitchFamily="34" charset="0"/>
                <a:cs typeface="Tahoma" pitchFamily="34" charset="0"/>
              </a:rPr>
              <a:t>العدو (</a:t>
            </a:r>
            <a:r>
              <a:rPr lang="en-US" dirty="0" smtClean="0">
                <a:solidFill>
                  <a:schemeClr val="hlink"/>
                </a:solidFill>
                <a:latin typeface="Tahoma" pitchFamily="34" charset="0"/>
                <a:cs typeface="Tahoma" pitchFamily="34" charset="0"/>
              </a:rPr>
              <a:t>enemy</a:t>
            </a:r>
            <a:r>
              <a:rPr lang="ar-SA" dirty="0" smtClean="0">
                <a:solidFill>
                  <a:schemeClr val="hlink"/>
                </a:solidFill>
                <a:latin typeface="Tahoma" pitchFamily="34" charset="0"/>
                <a:cs typeface="Tahoma" pitchFamily="34" charset="0"/>
              </a:rPr>
              <a:t>) </a:t>
            </a:r>
            <a:endParaRPr lang="ar-SY" dirty="0" smtClean="0">
              <a:solidFill>
                <a:schemeClr val="hlink"/>
              </a:solidFill>
              <a:latin typeface="Tahoma" pitchFamily="34" charset="0"/>
              <a:cs typeface="Tahoma" pitchFamily="34" charset="0"/>
            </a:endParaRPr>
          </a:p>
          <a:p>
            <a:pPr marL="1752600" lvl="3" indent="-381000" eaLnBrk="1" hangingPunct="1">
              <a:lnSpc>
                <a:spcPct val="90000"/>
              </a:lnSpc>
              <a:defRPr/>
            </a:pPr>
            <a:r>
              <a:rPr lang="ar-SA" dirty="0" smtClean="0">
                <a:solidFill>
                  <a:schemeClr val="hlink"/>
                </a:solidFill>
                <a:latin typeface="Tahoma" pitchFamily="34" charset="0"/>
                <a:cs typeface="Tahoma" pitchFamily="34" charset="0"/>
              </a:rPr>
              <a:t>والخصم (</a:t>
            </a:r>
            <a:r>
              <a:rPr lang="en-US" dirty="0" smtClean="0">
                <a:solidFill>
                  <a:schemeClr val="hlink"/>
                </a:solidFill>
                <a:latin typeface="Tahoma" pitchFamily="34" charset="0"/>
                <a:cs typeface="Tahoma" pitchFamily="34" charset="0"/>
              </a:rPr>
              <a:t>adversary</a:t>
            </a:r>
            <a:r>
              <a:rPr lang="ar-SA" dirty="0" smtClean="0">
                <a:solidFill>
                  <a:schemeClr val="hlink"/>
                </a:solidFill>
                <a:latin typeface="Tahoma" pitchFamily="34" charset="0"/>
                <a:cs typeface="Tahoma" pitchFamily="34" charset="0"/>
              </a:rPr>
              <a:t>) </a:t>
            </a:r>
            <a:endParaRPr lang="ar-SY" dirty="0" smtClean="0">
              <a:solidFill>
                <a:schemeClr val="hlink"/>
              </a:solidFill>
              <a:latin typeface="Tahoma" pitchFamily="34" charset="0"/>
              <a:cs typeface="Tahoma" pitchFamily="34" charset="0"/>
            </a:endParaRPr>
          </a:p>
          <a:p>
            <a:pPr marL="1752600" lvl="3" indent="-381000" eaLnBrk="1" hangingPunct="1">
              <a:lnSpc>
                <a:spcPct val="90000"/>
              </a:lnSpc>
              <a:defRPr/>
            </a:pPr>
            <a:r>
              <a:rPr lang="ar-SA" dirty="0" smtClean="0">
                <a:solidFill>
                  <a:schemeClr val="hlink"/>
                </a:solidFill>
                <a:latin typeface="Tahoma" pitchFamily="34" charset="0"/>
                <a:cs typeface="Tahoma" pitchFamily="34" charset="0"/>
              </a:rPr>
              <a:t>والدخيل (</a:t>
            </a:r>
            <a:r>
              <a:rPr lang="en-US" dirty="0" smtClean="0">
                <a:solidFill>
                  <a:schemeClr val="hlink"/>
                </a:solidFill>
                <a:latin typeface="Tahoma" pitchFamily="34" charset="0"/>
                <a:cs typeface="Tahoma" pitchFamily="34" charset="0"/>
              </a:rPr>
              <a:t>intruder</a:t>
            </a:r>
            <a:r>
              <a:rPr lang="ar-SA" dirty="0" smtClean="0">
                <a:solidFill>
                  <a:schemeClr val="hlink"/>
                </a:solidFill>
                <a:latin typeface="Tahoma" pitchFamily="34" charset="0"/>
                <a:cs typeface="Tahoma" pitchFamily="34" charset="0"/>
              </a:rPr>
              <a:t>) </a:t>
            </a:r>
            <a:endParaRPr lang="ar-SY" dirty="0" smtClean="0">
              <a:solidFill>
                <a:schemeClr val="hlink"/>
              </a:solidFill>
              <a:latin typeface="Tahoma" pitchFamily="34" charset="0"/>
              <a:cs typeface="Tahoma" pitchFamily="34" charset="0"/>
            </a:endParaRPr>
          </a:p>
          <a:p>
            <a:pPr marL="1752600" lvl="3" indent="-381000" eaLnBrk="1" hangingPunct="1">
              <a:lnSpc>
                <a:spcPct val="90000"/>
              </a:lnSpc>
              <a:defRPr/>
            </a:pPr>
            <a:r>
              <a:rPr lang="ar-SA" dirty="0" smtClean="0">
                <a:solidFill>
                  <a:schemeClr val="hlink"/>
                </a:solidFill>
                <a:latin typeface="Tahoma" pitchFamily="34" charset="0"/>
                <a:cs typeface="Tahoma" pitchFamily="34" charset="0"/>
              </a:rPr>
              <a:t>و المتنصت (</a:t>
            </a:r>
            <a:r>
              <a:rPr lang="en-US" dirty="0" smtClean="0">
                <a:solidFill>
                  <a:schemeClr val="hlink"/>
                </a:solidFill>
                <a:latin typeface="Tahoma" pitchFamily="34" charset="0"/>
                <a:cs typeface="Tahoma" pitchFamily="34" charset="0"/>
              </a:rPr>
              <a:t>eavesdropper</a:t>
            </a:r>
            <a:r>
              <a:rPr lang="ar-SA" dirty="0" smtClean="0">
                <a:solidFill>
                  <a:schemeClr val="hlink"/>
                </a:solidFill>
                <a:latin typeface="Tahoma" pitchFamily="34" charset="0"/>
                <a:cs typeface="Tahoma" pitchFamily="34"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2354</TotalTime>
  <Words>4974</Words>
  <Application>Microsoft Office PowerPoint</Application>
  <PresentationFormat>On-screen Show (4:3)</PresentationFormat>
  <Paragraphs>499</Paragraphs>
  <Slides>31</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Garamond</vt:lpstr>
      <vt:lpstr>Arial</vt:lpstr>
      <vt:lpstr>Wingdings</vt:lpstr>
      <vt:lpstr>Tahoma</vt:lpstr>
      <vt:lpstr>Gulim</vt:lpstr>
      <vt:lpstr>Malgun Gothic</vt:lpstr>
      <vt:lpstr>Times New Roman</vt:lpstr>
      <vt:lpstr>Stream</vt:lpstr>
      <vt:lpstr>أمن الحواسيب</vt:lpstr>
      <vt:lpstr>النتائج التعليمية المرجوة</vt:lpstr>
      <vt:lpstr>المحتوى</vt:lpstr>
      <vt:lpstr>1. مقدمة</vt:lpstr>
      <vt:lpstr>2. أمن الحواسيب</vt:lpstr>
      <vt:lpstr>أمن الحواسيب</vt:lpstr>
      <vt:lpstr>أمن الحواسيب</vt:lpstr>
      <vt:lpstr>أمن الحواسيب – التهديد والهجوم </vt:lpstr>
      <vt:lpstr>أمن الحواسيب</vt:lpstr>
      <vt:lpstr>أمن الحواسيب</vt:lpstr>
      <vt:lpstr>أمن الحواسيب - أنواع الهجوم</vt:lpstr>
      <vt:lpstr>أمن الحواسيب - أنواع الهجوم</vt:lpstr>
      <vt:lpstr>3. أهداف أمن الحواسيب</vt:lpstr>
      <vt:lpstr>أهداف أمن الحواسيب</vt:lpstr>
      <vt:lpstr>أهداف أمن الحواسيب</vt:lpstr>
      <vt:lpstr>أهداف أمن الحواسيب</vt:lpstr>
      <vt:lpstr>أهداف أمن الحواسيب</vt:lpstr>
      <vt:lpstr>أهداف أمن الحواسيب</vt:lpstr>
      <vt:lpstr>أهداف أمن الحواسيب</vt:lpstr>
      <vt:lpstr>أهداف أمن الحواسيب</vt:lpstr>
      <vt:lpstr>4. الحل الأمني</vt:lpstr>
      <vt:lpstr>الحل الأمني</vt:lpstr>
      <vt:lpstr>الحل الأمني</vt:lpstr>
      <vt:lpstr>5. آليات أمن الحواسيب</vt:lpstr>
      <vt:lpstr>1.5 توعية المستخدم</vt:lpstr>
      <vt:lpstr>2.5 الأمن المادي</vt:lpstr>
      <vt:lpstr>الأمن المادي</vt:lpstr>
      <vt:lpstr>3.5 التعمية</vt:lpstr>
      <vt:lpstr>4.5 التحكم بالنفاذ</vt:lpstr>
      <vt:lpstr>4.5 التحكم بالنفاذ</vt:lpstr>
      <vt:lpstr>الخاتمة</vt:lpstr>
    </vt:vector>
  </TitlesOfParts>
  <Company>AECS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أمن الحواسب (Computer Security Basics)</dc:title>
  <dc:creator>GhCh</dc:creator>
  <cp:lastModifiedBy>mona abdulrahman</cp:lastModifiedBy>
  <cp:revision>109</cp:revision>
  <dcterms:created xsi:type="dcterms:W3CDTF">2008-11-26T15:06:51Z</dcterms:created>
  <dcterms:modified xsi:type="dcterms:W3CDTF">2014-06-05T07:30:12Z</dcterms:modified>
</cp:coreProperties>
</file>