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9/28/2019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828800"/>
            <a:ext cx="8229600" cy="16002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How writing the Latter's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informal and formal</a:t>
            </a:r>
            <a:endParaRPr lang="ar-IQ" b="1" dirty="0">
              <a:solidFill>
                <a:srgbClr val="FF0000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33400" y="5181600"/>
            <a:ext cx="8229600" cy="762000"/>
          </a:xfrm>
          <a:prstGeom prst="rect">
            <a:avLst/>
          </a:prstGeom>
        </p:spPr>
        <p:txBody>
          <a:bodyPr vert="horz" lIns="0" tIns="45720" rIns="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Written by :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Ragheed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Hussein Al-Hashemy</a:t>
            </a:r>
            <a:endParaRPr kumimoji="0" lang="ar-IQ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505200" y="3733800"/>
            <a:ext cx="2514600" cy="1371600"/>
          </a:xfrm>
          <a:prstGeom prst="rect">
            <a:avLst/>
          </a:prstGeom>
        </p:spPr>
        <p:txBody>
          <a:bodyPr vert="horz" lIns="0" tIns="45720" rIns="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lvl="0" algn="ctr">
              <a:spcBef>
                <a:spcPct val="0"/>
              </a:spcBef>
            </a:pPr>
            <a:r>
              <a:rPr lang="en-US" sz="4000" b="1" u="sng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Lesson. </a:t>
            </a:r>
            <a:r>
              <a:rPr kumimoji="0" lang="en-US" sz="4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</a:t>
            </a:r>
          </a:p>
          <a:p>
            <a:pPr lvl="0" algn="ctr">
              <a:spcBef>
                <a:spcPct val="0"/>
              </a:spcBef>
            </a:pPr>
            <a:r>
              <a:rPr kumimoji="0" lang="en-US" sz="4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Unite one</a:t>
            </a:r>
            <a:endParaRPr kumimoji="0" lang="ar-IQ" sz="4000" b="1" i="0" u="sng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en-US" u="sng" dirty="0" smtClean="0"/>
              <a:t>Informal</a:t>
            </a:r>
            <a:r>
              <a:rPr lang="en-US" dirty="0" smtClean="0"/>
              <a:t>                      </a:t>
            </a:r>
            <a:r>
              <a:rPr lang="en-US" u="sng" dirty="0" smtClean="0"/>
              <a:t>formal</a:t>
            </a:r>
            <a:r>
              <a:rPr lang="ar-IQ" u="sng" dirty="0" smtClean="0"/>
              <a:t>      </a:t>
            </a:r>
            <a:endParaRPr lang="ar-IQ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54102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l" rtl="0">
              <a:buClr>
                <a:srgbClr val="FF0000"/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sz="2800" u="sng" dirty="0" smtClean="0"/>
              <a:t>Contraction</a:t>
            </a:r>
            <a:r>
              <a:rPr lang="en-US" sz="2800" dirty="0" smtClean="0"/>
              <a:t>  </a:t>
            </a:r>
            <a:r>
              <a:rPr lang="ar-IQ" sz="2800" dirty="0" smtClean="0"/>
              <a:t>تقليص</a:t>
            </a:r>
          </a:p>
          <a:p>
            <a:pPr algn="l" rtl="0">
              <a:buClr>
                <a:srgbClr val="FF0000"/>
              </a:buClr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 ex: {didn’t, wouldn’t ,couldn’t , haven’t ,hasn’t}</a:t>
            </a:r>
          </a:p>
          <a:p>
            <a:pPr algn="l" rtl="0"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2800" u="sng" dirty="0" smtClean="0">
                <a:solidFill>
                  <a:schemeClr val="tx1"/>
                </a:solidFill>
              </a:rPr>
              <a:t>Idioms  </a:t>
            </a:r>
            <a:r>
              <a:rPr lang="ar-IQ" sz="2800" u="sng" dirty="0" smtClean="0">
                <a:solidFill>
                  <a:schemeClr val="tx1"/>
                </a:solidFill>
              </a:rPr>
              <a:t>عبارات اصطلاحية</a:t>
            </a:r>
          </a:p>
          <a:p>
            <a:pPr algn="l" rtl="0">
              <a:buClr>
                <a:srgbClr val="FF0000"/>
              </a:buClr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“under the weather”</a:t>
            </a:r>
          </a:p>
          <a:p>
            <a:pPr algn="l" rtl="0">
              <a:buClr>
                <a:srgbClr val="FF0000"/>
              </a:buClr>
              <a:buNone/>
            </a:pPr>
            <a:r>
              <a:rPr lang="ar-IQ" sz="2800" dirty="0" smtClean="0">
                <a:solidFill>
                  <a:schemeClr val="tx1"/>
                </a:solidFill>
              </a:rPr>
              <a:t>الشعور بالمرض</a:t>
            </a:r>
            <a:endParaRPr lang="en-US" sz="2800" dirty="0" smtClean="0">
              <a:solidFill>
                <a:schemeClr val="tx1"/>
              </a:solidFill>
            </a:endParaRPr>
          </a:p>
          <a:p>
            <a:pPr algn="l" rtl="0"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u="sng" dirty="0" smtClean="0">
                <a:solidFill>
                  <a:schemeClr val="tx1"/>
                </a:solidFill>
              </a:rPr>
              <a:t>Phrasal verbs</a:t>
            </a:r>
            <a:r>
              <a:rPr lang="ar-IQ" sz="2800" dirty="0" smtClean="0">
                <a:solidFill>
                  <a:schemeClr val="tx1"/>
                </a:solidFill>
              </a:rPr>
              <a:t> مقاطع فعلية </a:t>
            </a:r>
            <a:endParaRPr lang="en-US" sz="2800" dirty="0" smtClean="0">
              <a:solidFill>
                <a:schemeClr val="tx1"/>
              </a:solidFill>
            </a:endParaRPr>
          </a:p>
          <a:p>
            <a:pPr algn="l" rtl="0">
              <a:buClr>
                <a:srgbClr val="FF0000"/>
              </a:buClr>
              <a:buNone/>
            </a:pPr>
            <a:r>
              <a:rPr lang="en-US" sz="2800" u="sng" dirty="0" smtClean="0">
                <a:solidFill>
                  <a:schemeClr val="tx1"/>
                </a:solidFill>
              </a:rPr>
              <a:t>Ex</a:t>
            </a:r>
            <a:r>
              <a:rPr lang="en-US" sz="2800" dirty="0" smtClean="0">
                <a:solidFill>
                  <a:schemeClr val="tx1"/>
                </a:solidFill>
              </a:rPr>
              <a:t>: find        out</a:t>
            </a:r>
          </a:p>
          <a:p>
            <a:pPr algn="l" rtl="0">
              <a:buClr>
                <a:srgbClr val="FF0000"/>
              </a:buClr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        V.      Preposition</a:t>
            </a:r>
          </a:p>
          <a:p>
            <a:pPr algn="l" rtl="0">
              <a:buClr>
                <a:srgbClr val="FF0000"/>
              </a:buClr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       </a:t>
            </a:r>
            <a:r>
              <a:rPr lang="en-US" sz="2800" b="1" dirty="0" smtClean="0">
                <a:solidFill>
                  <a:schemeClr val="tx1"/>
                </a:solidFill>
              </a:rPr>
              <a:t>go           up</a:t>
            </a:r>
          </a:p>
          <a:p>
            <a:pPr algn="l" rtl="0">
              <a:buClr>
                <a:srgbClr val="FF0000"/>
              </a:buClr>
              <a:buNone/>
            </a:pPr>
            <a:endParaRPr lang="en-US" sz="2800" b="1" dirty="0" smtClean="0">
              <a:solidFill>
                <a:schemeClr val="tx1"/>
              </a:solidFill>
            </a:endParaRPr>
          </a:p>
          <a:p>
            <a:pPr algn="l" rtl="0">
              <a:buClr>
                <a:srgbClr val="FF0000"/>
              </a:buClr>
              <a:buFont typeface="Wingdings" pitchFamily="2" charset="2"/>
              <a:buChar char="v"/>
            </a:pPr>
            <a:endParaRPr lang="ar-IQ" sz="2800" u="sng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5410200"/>
          </a:xfrm>
          <a:ln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pPr algn="l" rtl="0"/>
            <a:r>
              <a:rPr lang="en-US" u="sng" dirty="0" smtClean="0"/>
              <a:t>No Contraction</a:t>
            </a:r>
            <a:r>
              <a:rPr lang="en-US" dirty="0" smtClean="0"/>
              <a:t> </a:t>
            </a:r>
          </a:p>
          <a:p>
            <a:pPr algn="l" rtl="0">
              <a:buNone/>
            </a:pPr>
            <a:r>
              <a:rPr lang="en-US" dirty="0" smtClean="0"/>
              <a:t>Ex : {did not ,…..</a:t>
            </a:r>
          </a:p>
          <a:p>
            <a:pPr algn="l" rtl="0">
              <a:buNone/>
            </a:pPr>
            <a:endParaRPr lang="ar-IQ" dirty="0" smtClean="0"/>
          </a:p>
          <a:p>
            <a:pPr algn="l" rtl="0">
              <a:buNone/>
            </a:pPr>
            <a:endParaRPr lang="ar-IQ" dirty="0" smtClean="0"/>
          </a:p>
          <a:p>
            <a:pPr algn="l" rtl="0"/>
            <a:r>
              <a:rPr lang="en-US" u="sng" dirty="0" smtClean="0"/>
              <a:t>No Idioms </a:t>
            </a:r>
          </a:p>
          <a:p>
            <a:pPr algn="l" rtl="0"/>
            <a:endParaRPr lang="en-US" u="sng" dirty="0" smtClean="0"/>
          </a:p>
          <a:p>
            <a:pPr algn="l" rtl="0"/>
            <a:endParaRPr lang="en-US" u="sng" dirty="0" smtClean="0"/>
          </a:p>
          <a:p>
            <a:pPr algn="l" rtl="0"/>
            <a:endParaRPr lang="en-US" u="sng" dirty="0" smtClean="0"/>
          </a:p>
          <a:p>
            <a:pPr algn="l" rtl="0"/>
            <a:r>
              <a:rPr lang="en-US" dirty="0" smtClean="0"/>
              <a:t>Discover</a:t>
            </a:r>
            <a:r>
              <a:rPr lang="en-US" u="sng" dirty="0" smtClean="0"/>
              <a:t> </a:t>
            </a:r>
          </a:p>
          <a:p>
            <a:pPr algn="l" rtl="0"/>
            <a:endParaRPr lang="en-US" u="sng" dirty="0" smtClean="0"/>
          </a:p>
          <a:p>
            <a:pPr algn="l" rtl="0"/>
            <a:r>
              <a:rPr lang="en-US" dirty="0" smtClean="0"/>
              <a:t>Increase</a:t>
            </a:r>
            <a:r>
              <a:rPr lang="en-US" u="sng" dirty="0" smtClean="0"/>
              <a:t> </a:t>
            </a:r>
            <a:endParaRPr lang="ar-IQ" u="sng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066800"/>
            <a:ext cx="4038600" cy="5486400"/>
          </a:xfr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l" rtl="0">
              <a:buClr>
                <a:srgbClr val="FF0000"/>
              </a:buClr>
              <a:buFont typeface="Wingdings" pitchFamily="2" charset="2"/>
              <a:buChar char="v"/>
            </a:pPr>
            <a:r>
              <a:rPr lang="en-US" dirty="0" smtClean="0"/>
              <a:t> Imperatives </a:t>
            </a:r>
            <a:r>
              <a:rPr lang="ar-IQ" dirty="0" smtClean="0"/>
              <a:t>صيغة الامر</a:t>
            </a:r>
            <a:endParaRPr lang="en-US" dirty="0" smtClean="0"/>
          </a:p>
          <a:p>
            <a:pPr algn="l" rtl="0">
              <a:buClr>
                <a:srgbClr val="FF0000"/>
              </a:buClr>
              <a:buNone/>
            </a:pPr>
            <a:r>
              <a:rPr lang="en-US" dirty="0" smtClean="0">
                <a:solidFill>
                  <a:srgbClr val="FF0000"/>
                </a:solidFill>
              </a:rPr>
              <a:t>Ex: Send it soon!</a:t>
            </a:r>
          </a:p>
          <a:p>
            <a:pPr algn="l" rtl="0">
              <a:buClr>
                <a:srgbClr val="FF0000"/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rgbClr val="FF0000"/>
                </a:solidFill>
              </a:rPr>
              <a:t> very , really, totally</a:t>
            </a:r>
          </a:p>
          <a:p>
            <a:pPr algn="l" rtl="0">
              <a:buClr>
                <a:srgbClr val="FF0000"/>
              </a:buClr>
              <a:buFont typeface="Arial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To top it all off,</a:t>
            </a:r>
          </a:p>
          <a:p>
            <a:pPr algn="l" rtl="0">
              <a:buClr>
                <a:srgbClr val="FF0000"/>
              </a:buClr>
              <a:buFont typeface="Arial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On top of it all,</a:t>
            </a:r>
          </a:p>
          <a:p>
            <a:pPr algn="l" rtl="0">
              <a:buClr>
                <a:srgbClr val="FF0000"/>
              </a:buClr>
              <a:buNone/>
            </a:pPr>
            <a:r>
              <a:rPr lang="en-US" dirty="0" smtClean="0">
                <a:solidFill>
                  <a:srgbClr val="002060"/>
                </a:solidFill>
              </a:rPr>
              <a:t> </a:t>
            </a:r>
          </a:p>
          <a:p>
            <a:pPr algn="l" rtl="0">
              <a:buClr>
                <a:srgbClr val="FF0000"/>
              </a:buCl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algn="l" rtl="0">
              <a:buClr>
                <a:srgbClr val="FF0000"/>
              </a:buCl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algn="l" rtl="0">
              <a:buClr>
                <a:srgbClr val="FF0000"/>
              </a:buCl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algn="l" rtl="0">
              <a:buClr>
                <a:srgbClr val="FF0000"/>
              </a:buCl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algn="l" rtl="0">
              <a:buClr>
                <a:srgbClr val="FF0000"/>
              </a:buClr>
            </a:pPr>
            <a:r>
              <a:rPr lang="en-US" b="1" dirty="0" smtClean="0">
                <a:solidFill>
                  <a:srgbClr val="FF0000"/>
                </a:solidFill>
              </a:rPr>
              <a:t>TV. { abbreviations}</a:t>
            </a:r>
            <a:endParaRPr lang="ar-IQ" b="1" dirty="0" smtClean="0">
              <a:solidFill>
                <a:srgbClr val="FF0000"/>
              </a:solidFill>
            </a:endParaRPr>
          </a:p>
          <a:p>
            <a:pPr algn="l" rtl="0">
              <a:buClr>
                <a:srgbClr val="FF0000"/>
              </a:buClr>
              <a:buNone/>
            </a:pP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066800"/>
            <a:ext cx="4343400" cy="54864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l" rtl="0"/>
            <a:r>
              <a:rPr lang="en-US" dirty="0" smtClean="0"/>
              <a:t>You </a:t>
            </a:r>
            <a:r>
              <a:rPr lang="en-US" u="sng" dirty="0" smtClean="0">
                <a:solidFill>
                  <a:srgbClr val="FF0000"/>
                </a:solidFill>
              </a:rPr>
              <a:t>may</a:t>
            </a:r>
            <a:r>
              <a:rPr lang="en-US" dirty="0" smtClean="0"/>
              <a:t> send it at your earliest convenience</a:t>
            </a:r>
            <a:r>
              <a:rPr lang="ar-IQ" dirty="0" smtClean="0">
                <a:solidFill>
                  <a:srgbClr val="FF0000"/>
                </a:solidFill>
              </a:rPr>
              <a:t>يمكنك إرسالها في أقرب وقت ممكن</a:t>
            </a:r>
            <a:endParaRPr lang="en-US" dirty="0" smtClean="0">
              <a:solidFill>
                <a:srgbClr val="FF0000"/>
              </a:solidFill>
            </a:endParaRPr>
          </a:p>
          <a:p>
            <a:pPr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May ,</a:t>
            </a:r>
            <a:r>
              <a:rPr lang="en-US" sz="2000" dirty="0" smtClean="0">
                <a:solidFill>
                  <a:srgbClr val="FF0000"/>
                </a:solidFill>
              </a:rPr>
              <a:t>could, would </a:t>
            </a:r>
            <a:r>
              <a:rPr lang="en-US" dirty="0" smtClean="0">
                <a:solidFill>
                  <a:schemeClr val="tx2"/>
                </a:solidFill>
              </a:rPr>
              <a:t>“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chemeClr val="tx2"/>
                </a:solidFill>
              </a:rPr>
              <a:t>instead of” </a:t>
            </a:r>
          </a:p>
          <a:p>
            <a:pPr algn="ctr" rtl="0">
              <a:buNone/>
            </a:pPr>
            <a:r>
              <a:rPr lang="en-US" b="1" dirty="0" err="1" smtClean="0">
                <a:solidFill>
                  <a:schemeClr val="accent1"/>
                </a:solidFill>
              </a:rPr>
              <a:t>Wan’t</a:t>
            </a:r>
            <a:r>
              <a:rPr lang="en-US" b="1" dirty="0" smtClean="0">
                <a:solidFill>
                  <a:schemeClr val="accent1"/>
                </a:solidFill>
              </a:rPr>
              <a:t>     ,  can , ….</a:t>
            </a:r>
          </a:p>
          <a:p>
            <a:pPr algn="l" rtl="0"/>
            <a:r>
              <a:rPr lang="en-US" b="1" dirty="0" smtClean="0">
                <a:solidFill>
                  <a:schemeClr val="tx1"/>
                </a:solidFill>
              </a:rPr>
              <a:t>Strongly </a:t>
            </a:r>
            <a:r>
              <a:rPr lang="en-US" b="1" dirty="0" smtClean="0">
                <a:solidFill>
                  <a:srgbClr val="002060"/>
                </a:solidFill>
              </a:rPr>
              <a:t>  </a:t>
            </a:r>
          </a:p>
          <a:p>
            <a:pPr algn="l" rtl="0"/>
            <a:r>
              <a:rPr lang="en-US" b="1" dirty="0" smtClean="0">
                <a:solidFill>
                  <a:srgbClr val="002060"/>
                </a:solidFill>
              </a:rPr>
              <a:t>Ex: I Strongly advice  you clean your room </a:t>
            </a:r>
          </a:p>
          <a:p>
            <a:pPr algn="l" rtl="0"/>
            <a:r>
              <a:rPr lang="en-US" b="1" dirty="0" smtClean="0">
                <a:solidFill>
                  <a:srgbClr val="FF0000"/>
                </a:solidFill>
              </a:rPr>
              <a:t>Furthermore,</a:t>
            </a:r>
          </a:p>
          <a:p>
            <a:pPr algn="l" rtl="0"/>
            <a:r>
              <a:rPr lang="en-US" b="1" dirty="0" smtClean="0">
                <a:solidFill>
                  <a:srgbClr val="FF0000"/>
                </a:solidFill>
              </a:rPr>
              <a:t>Moreover, </a:t>
            </a:r>
          </a:p>
          <a:p>
            <a:pPr algn="l" rtl="0"/>
            <a:r>
              <a:rPr lang="en-US" b="1" dirty="0" smtClean="0">
                <a:solidFill>
                  <a:srgbClr val="FF0000"/>
                </a:solidFill>
              </a:rPr>
              <a:t>Television.</a:t>
            </a:r>
            <a:endParaRPr lang="ar-IQ" b="1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rmAutofit/>
          </a:bodyPr>
          <a:lstStyle/>
          <a:p>
            <a:pPr algn="ctr"/>
            <a:r>
              <a:rPr lang="en-US" u="sng" dirty="0" smtClean="0"/>
              <a:t>Informal</a:t>
            </a:r>
            <a:r>
              <a:rPr lang="en-US" dirty="0" smtClean="0"/>
              <a:t>                      </a:t>
            </a:r>
            <a:r>
              <a:rPr lang="en-US" u="sng" dirty="0" smtClean="0"/>
              <a:t>formal</a:t>
            </a:r>
            <a:r>
              <a:rPr lang="ar-IQ" u="sng" dirty="0" smtClean="0"/>
              <a:t>      </a:t>
            </a:r>
            <a:endParaRPr lang="ar-IQ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-4267200" y="2667000"/>
            <a:ext cx="373380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en-US" sz="2800" dirty="0" smtClean="0"/>
              <a:t>Use of connectors. Like </a:t>
            </a:r>
          </a:p>
          <a:p>
            <a:pPr algn="ctr"/>
            <a:r>
              <a:rPr lang="en-US" sz="2800" dirty="0" smtClean="0"/>
              <a:t>Idea to another idea </a:t>
            </a:r>
            <a:endParaRPr lang="ar-IQ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-4191000" y="3810000"/>
            <a:ext cx="3581400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en-US" sz="2800" dirty="0" smtClean="0"/>
              <a:t>To top it off all, my vacation was ruined ,because of a blizzard</a:t>
            </a:r>
            <a:endParaRPr lang="ar-IQ" sz="28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-4267200" y="5257800"/>
            <a:ext cx="3581400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en-US" sz="2800" dirty="0" smtClean="0"/>
              <a:t>To top it all off, the actor in the movie</a:t>
            </a:r>
          </a:p>
          <a:p>
            <a:pPr algn="ctr"/>
            <a:endParaRPr lang="ar-IQ" sz="2800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381000" y="4572000"/>
            <a:ext cx="3810000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en-US" sz="2800" dirty="0" smtClean="0"/>
              <a:t>On top of it all,” these sort of mean like the last thing you say</a:t>
            </a:r>
            <a:endParaRPr lang="ar-IQ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33333E-6 L 0.50417 -0.025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2" y="-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11111E-6 L 0.5 -0.04445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" y="-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59259E-6 L 0.5125 -0.26759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6" y="-1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3" grpId="1" uiExpand="1" build="p"/>
      <p:bldP spid="4" grpId="0" uiExpand="1" build="p" animBg="1"/>
      <p:bldP spid="5" grpId="0"/>
      <p:bldP spid="7" grpId="0" animBg="1"/>
      <p:bldP spid="11" grpId="0" animBg="1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pPr algn="ctr"/>
            <a:r>
              <a:rPr lang="en-US" u="sng" dirty="0" smtClean="0"/>
              <a:t>Informal</a:t>
            </a:r>
            <a:r>
              <a:rPr lang="en-US" dirty="0" smtClean="0"/>
              <a:t>                   </a:t>
            </a:r>
            <a:r>
              <a:rPr lang="en-US" u="sng" dirty="0" smtClean="0"/>
              <a:t>formal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990600"/>
            <a:ext cx="4114800" cy="5410200"/>
          </a:xfrm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l" rtl="0">
              <a:buClr>
                <a:srgbClr val="FF0000"/>
              </a:buClr>
            </a:pPr>
            <a:r>
              <a:rPr lang="en-US" sz="3600" dirty="0" smtClean="0"/>
              <a:t>!</a:t>
            </a:r>
            <a:r>
              <a:rPr lang="en-US" dirty="0" smtClean="0"/>
              <a:t> “exclamation point” </a:t>
            </a:r>
          </a:p>
          <a:p>
            <a:pPr algn="l" rtl="0">
              <a:buClr>
                <a:srgbClr val="FF0000"/>
              </a:buClr>
            </a:pPr>
            <a:r>
              <a:rPr lang="en-US" dirty="0" smtClean="0"/>
              <a:t>- </a:t>
            </a:r>
            <a:r>
              <a:rPr lang="en-US" dirty="0" smtClean="0">
                <a:solidFill>
                  <a:srgbClr val="FF0000"/>
                </a:solidFill>
              </a:rPr>
              <a:t>a lot </a:t>
            </a:r>
            <a:r>
              <a:rPr lang="en-US" dirty="0" smtClean="0"/>
              <a:t>of </a:t>
            </a:r>
          </a:p>
          <a:p>
            <a:pPr algn="l" rtl="0">
              <a:buClr>
                <a:srgbClr val="FF0000"/>
              </a:buClr>
              <a:buNone/>
            </a:pPr>
            <a:r>
              <a:rPr lang="en-US" dirty="0" smtClean="0">
                <a:solidFill>
                  <a:srgbClr val="FF0000"/>
                </a:solidFill>
              </a:rPr>
              <a:t>A have a lot of friends </a:t>
            </a:r>
          </a:p>
          <a:p>
            <a:pPr algn="l" rtl="0">
              <a:buClr>
                <a:srgbClr val="FF0000"/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Non- Latin words/ common words</a:t>
            </a:r>
          </a:p>
          <a:p>
            <a:pPr algn="l" rtl="0">
              <a:buClr>
                <a:srgbClr val="FF0000"/>
              </a:buClr>
              <a:buNone/>
            </a:pPr>
            <a:r>
              <a:rPr lang="en-US" dirty="0" smtClean="0">
                <a:solidFill>
                  <a:srgbClr val="FF0000"/>
                </a:solidFill>
              </a:rPr>
              <a:t>Ex: “</a:t>
            </a:r>
            <a:r>
              <a:rPr lang="en-US" dirty="0" err="1" smtClean="0">
                <a:solidFill>
                  <a:schemeClr val="tx2"/>
                </a:solidFill>
              </a:rPr>
              <a:t>Intelligente</a:t>
            </a:r>
            <a:r>
              <a:rPr lang="en-US" dirty="0" smtClean="0">
                <a:solidFill>
                  <a:srgbClr val="FF0000"/>
                </a:solidFill>
              </a:rPr>
              <a:t>” in French</a:t>
            </a:r>
          </a:p>
          <a:p>
            <a:pPr algn="l" rtl="0">
              <a:buClr>
                <a:srgbClr val="FF0000"/>
              </a:buClr>
              <a:buNone/>
            </a:pPr>
            <a:r>
              <a:rPr lang="en-US" dirty="0" smtClean="0">
                <a:solidFill>
                  <a:srgbClr val="FF0000"/>
                </a:solidFill>
              </a:rPr>
              <a:t>“</a:t>
            </a:r>
            <a:r>
              <a:rPr lang="en-US" dirty="0" smtClean="0">
                <a:solidFill>
                  <a:schemeClr val="tx2"/>
                </a:solidFill>
              </a:rPr>
              <a:t>Intelligent</a:t>
            </a:r>
            <a:r>
              <a:rPr lang="en-US" dirty="0" smtClean="0">
                <a:solidFill>
                  <a:srgbClr val="FF0000"/>
                </a:solidFill>
              </a:rPr>
              <a:t>” in English</a:t>
            </a:r>
          </a:p>
          <a:p>
            <a:pPr algn="l" rtl="0">
              <a:buClr>
                <a:srgbClr val="FF0000"/>
              </a:buClr>
              <a:buNone/>
            </a:pPr>
            <a:r>
              <a:rPr lang="en-US" dirty="0" smtClean="0"/>
              <a:t>Ex: kids</a:t>
            </a:r>
          </a:p>
          <a:p>
            <a:pPr algn="l" rtl="0">
              <a:buClr>
                <a:srgbClr val="FF0000"/>
              </a:buClr>
              <a:buNone/>
            </a:pPr>
            <a:endParaRPr lang="ar-IQ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990600"/>
            <a:ext cx="4191000" cy="54102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l" rtl="0"/>
            <a:r>
              <a:rPr lang="en-US" dirty="0" smtClean="0"/>
              <a:t>No  exclamation point</a:t>
            </a:r>
          </a:p>
          <a:p>
            <a:pPr algn="l" rtl="0"/>
            <a:r>
              <a:rPr lang="en-US" dirty="0" smtClean="0"/>
              <a:t>Many / Much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Use Latin words / common words</a:t>
            </a:r>
          </a:p>
          <a:p>
            <a:pPr algn="l" rtl="0"/>
            <a:r>
              <a:rPr lang="en-US" dirty="0" err="1" smtClean="0"/>
              <a:t>Chladren</a:t>
            </a:r>
            <a:r>
              <a:rPr lang="en-US" dirty="0" smtClean="0"/>
              <a:t> </a:t>
            </a:r>
          </a:p>
          <a:p>
            <a:pPr algn="l" rtl="0"/>
            <a:endParaRPr lang="en-US" dirty="0" smtClean="0"/>
          </a:p>
          <a:p>
            <a:pPr algn="l" rtl="0"/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 animBg="1"/>
      <p:bldP spid="4" grpId="0" uiExpand="1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2667000"/>
            <a:ext cx="4191000" cy="762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Until next time…</a:t>
            </a:r>
            <a:endParaRPr lang="ar-IQ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343</TotalTime>
  <Words>259</Words>
  <Application>Microsoft Office PowerPoint</Application>
  <PresentationFormat>On-screen Show (4:3)</PresentationFormat>
  <Paragraphs>64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How writing the Latter's  informal and formal</vt:lpstr>
      <vt:lpstr>Informal                      formal      </vt:lpstr>
      <vt:lpstr>Informal                      formal      </vt:lpstr>
      <vt:lpstr>Informal                   formal</vt:lpstr>
      <vt:lpstr>Until next time…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writing the Latter's  informal and formal</dc:title>
  <dc:creator>Lptop</dc:creator>
  <cp:lastModifiedBy>DR.Ahmed Saker 2O14</cp:lastModifiedBy>
  <cp:revision>46</cp:revision>
  <dcterms:created xsi:type="dcterms:W3CDTF">2006-08-16T00:00:00Z</dcterms:created>
  <dcterms:modified xsi:type="dcterms:W3CDTF">2019-09-28T18:29:22Z</dcterms:modified>
</cp:coreProperties>
</file>