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A7D8346-D106-4666-9366-26864F3E7354}" type="datetimeFigureOut">
              <a:rPr lang="ar-IQ" smtClean="0"/>
              <a:t>18/07/1440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C1BB0762-3CDD-4696-BCD9-78630BA53325}"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D8346-D106-4666-9366-26864F3E7354}" type="datetimeFigureOut">
              <a:rPr lang="ar-IQ" smtClean="0"/>
              <a:t>18/07/1440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1BB0762-3CDD-4696-BCD9-78630BA5332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7D8346-D106-4666-9366-26864F3E7354}" type="datetimeFigureOut">
              <a:rPr lang="ar-IQ" smtClean="0"/>
              <a:t>18/07/1440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1BB0762-3CDD-4696-BCD9-78630BA5332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7D8346-D106-4666-9366-26864F3E7354}" type="datetimeFigureOut">
              <a:rPr lang="ar-IQ" smtClean="0"/>
              <a:t>18/07/1440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1BB0762-3CDD-4696-BCD9-78630BA5332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7D8346-D106-4666-9366-26864F3E7354}" type="datetimeFigureOut">
              <a:rPr lang="ar-IQ" smtClean="0"/>
              <a:t>18/07/1440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1BB0762-3CDD-4696-BCD9-78630BA5332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A7D8346-D106-4666-9366-26864F3E7354}" type="datetimeFigureOut">
              <a:rPr lang="ar-IQ" smtClean="0"/>
              <a:t>18/07/1440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1BB0762-3CDD-4696-BCD9-78630BA53325}"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7D8346-D106-4666-9366-26864F3E7354}" type="datetimeFigureOut">
              <a:rPr lang="ar-IQ" smtClean="0"/>
              <a:t>18/07/1440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1BB0762-3CDD-4696-BCD9-78630BA5332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7D8346-D106-4666-9366-26864F3E7354}" type="datetimeFigureOut">
              <a:rPr lang="ar-IQ" smtClean="0"/>
              <a:t>18/07/1440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1BB0762-3CDD-4696-BCD9-78630BA5332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D8346-D106-4666-9366-26864F3E7354}" type="datetimeFigureOut">
              <a:rPr lang="ar-IQ" smtClean="0"/>
              <a:t>18/07/1440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1BB0762-3CDD-4696-BCD9-78630BA5332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A7D8346-D106-4666-9366-26864F3E7354}" type="datetimeFigureOut">
              <a:rPr lang="ar-IQ" smtClean="0"/>
              <a:t>18/07/1440</a:t>
            </a:fld>
            <a:endParaRPr lang="ar-IQ"/>
          </a:p>
        </p:txBody>
      </p:sp>
      <p:sp>
        <p:nvSpPr>
          <p:cNvPr id="7" name="Slide Number Placeholder 6"/>
          <p:cNvSpPr>
            <a:spLocks noGrp="1"/>
          </p:cNvSpPr>
          <p:nvPr>
            <p:ph type="sldNum" sz="quarter" idx="12"/>
          </p:nvPr>
        </p:nvSpPr>
        <p:spPr/>
        <p:txBody>
          <a:bodyPr/>
          <a:lstStyle/>
          <a:p>
            <a:fld id="{C1BB0762-3CDD-4696-BCD9-78630BA53325}"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7D8346-D106-4666-9366-26864F3E7354}" type="datetimeFigureOut">
              <a:rPr lang="ar-IQ" smtClean="0"/>
              <a:t>18/07/1440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C1BB0762-3CDD-4696-BCD9-78630BA5332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A7D8346-D106-4666-9366-26864F3E7354}" type="datetimeFigureOut">
              <a:rPr lang="ar-IQ" smtClean="0"/>
              <a:t>18/07/1440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C1BB0762-3CDD-4696-BCD9-78630BA5332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انتقال اثر التعلم</a:t>
            </a:r>
            <a:endParaRPr lang="ar-IQ" dirty="0"/>
          </a:p>
        </p:txBody>
      </p:sp>
      <p:sp>
        <p:nvSpPr>
          <p:cNvPr id="3" name="Subtitle 2"/>
          <p:cNvSpPr>
            <a:spLocks noGrp="1"/>
          </p:cNvSpPr>
          <p:nvPr>
            <p:ph type="subTitle" idx="1"/>
          </p:nvPr>
        </p:nvSpPr>
        <p:spPr/>
        <p:txBody>
          <a:bodyPr/>
          <a:lstStyle/>
          <a:p>
            <a:r>
              <a:rPr lang="ar-SA" dirty="0" err="1" smtClean="0"/>
              <a:t>ا.م.د</a:t>
            </a:r>
            <a:r>
              <a:rPr lang="ar-SA" dirty="0" smtClean="0"/>
              <a:t> نجلاء نزار</a:t>
            </a:r>
            <a:endParaRPr lang="ar-IQ" dirty="0"/>
          </a:p>
        </p:txBody>
      </p:sp>
    </p:spTree>
    <p:extLst>
      <p:ext uri="{BB962C8B-B14F-4D97-AF65-F5344CB8AC3E}">
        <p14:creationId xmlns:p14="http://schemas.microsoft.com/office/powerpoint/2010/main" val="4240126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معنى انتقال اثر التعلم</a:t>
            </a:r>
            <a:endParaRPr lang="ar-IQ" dirty="0"/>
          </a:p>
        </p:txBody>
      </p:sp>
      <p:sp>
        <p:nvSpPr>
          <p:cNvPr id="3" name="Content Placeholder 2"/>
          <p:cNvSpPr>
            <a:spLocks noGrp="1"/>
          </p:cNvSpPr>
          <p:nvPr>
            <p:ph idx="1"/>
          </p:nvPr>
        </p:nvSpPr>
        <p:spPr/>
        <p:txBody>
          <a:bodyPr/>
          <a:lstStyle/>
          <a:p>
            <a:r>
              <a:rPr lang="ar-IQ" dirty="0" smtClean="0"/>
              <a:t>ظاهرة يقصد بها الاشارة الى افتراض يقضي بان المتعلم عندما يتعلم أي خبرة او مهارة فانه يستطيع نقلها الى مهمة او مجال اخر، وان هذا التعلم الذي تم في اول الامر قد يعمل على جعل تعلم موضوع او اداء مهارة تأتي اكثر سهولة ويسر.</a:t>
            </a:r>
            <a:endParaRPr lang="ar-SA" dirty="0" smtClean="0"/>
          </a:p>
          <a:p>
            <a:r>
              <a:rPr lang="ar-IQ" dirty="0" smtClean="0"/>
              <a:t>تأثير تعلم سابق في اداء مستقبلي في وضع جديد وقد تكون اثار التعلم السابق في الاداء اللاحق ايجابية او سلبية وبذلك يكون الانتقال اما موجبا </a:t>
            </a:r>
            <a:r>
              <a:rPr lang="ar-IQ" dirty="0" err="1" smtClean="0"/>
              <a:t>اوسلبا</a:t>
            </a:r>
            <a:endParaRPr lang="ar-IQ" dirty="0"/>
          </a:p>
        </p:txBody>
      </p:sp>
    </p:spTree>
    <p:extLst>
      <p:ext uri="{BB962C8B-B14F-4D97-AF65-F5344CB8AC3E}">
        <p14:creationId xmlns:p14="http://schemas.microsoft.com/office/powerpoint/2010/main" val="129801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التدريب</a:t>
            </a:r>
            <a:endParaRPr lang="ar-IQ" dirty="0"/>
          </a:p>
        </p:txBody>
      </p:sp>
      <p:sp>
        <p:nvSpPr>
          <p:cNvPr id="3" name="Content Placeholder 2"/>
          <p:cNvSpPr>
            <a:spLocks noGrp="1"/>
          </p:cNvSpPr>
          <p:nvPr>
            <p:ph idx="1"/>
          </p:nvPr>
        </p:nvSpPr>
        <p:spPr/>
        <p:txBody>
          <a:bodyPr/>
          <a:lstStyle/>
          <a:p>
            <a:r>
              <a:rPr lang="ar-IQ" dirty="0" smtClean="0"/>
              <a:t>فيعرف بأنه جهد نظامي متكامل ومتواصل و مستمر يهدف إلى إثراء أو تنمية معرفة الفرد و قدرته ومهارته وسلوكه لأداء عمله او واجباته بدرجة عالية من الكفاءة والفاعلية.</a:t>
            </a:r>
            <a:endParaRPr lang="ar-SA" dirty="0" smtClean="0"/>
          </a:p>
          <a:p>
            <a:r>
              <a:rPr lang="ar-IQ" dirty="0" smtClean="0"/>
              <a:t>يقصد بالتدريب التمرين الموجه او التمرين الغرضي</a:t>
            </a:r>
            <a:r>
              <a:rPr lang="ar-SA" dirty="0" smtClean="0"/>
              <a:t>.</a:t>
            </a:r>
            <a:endParaRPr lang="ar-IQ" dirty="0"/>
          </a:p>
        </p:txBody>
      </p:sp>
    </p:spTree>
    <p:extLst>
      <p:ext uri="{BB962C8B-B14F-4D97-AF65-F5344CB8AC3E}">
        <p14:creationId xmlns:p14="http://schemas.microsoft.com/office/powerpoint/2010/main" val="3574536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انواع انتقال اثر التعلم أو التدريب:</a:t>
            </a:r>
            <a:endParaRPr lang="ar-IQ" dirty="0"/>
          </a:p>
        </p:txBody>
      </p:sp>
      <p:sp>
        <p:nvSpPr>
          <p:cNvPr id="3" name="Content Placeholder 2"/>
          <p:cNvSpPr>
            <a:spLocks noGrp="1"/>
          </p:cNvSpPr>
          <p:nvPr>
            <p:ph idx="1"/>
          </p:nvPr>
        </p:nvSpPr>
        <p:spPr/>
        <p:txBody>
          <a:bodyPr>
            <a:normAutofit fontScale="85000" lnSpcReduction="10000"/>
          </a:bodyPr>
          <a:lstStyle/>
          <a:p>
            <a:r>
              <a:rPr lang="ar-IQ" dirty="0" smtClean="0"/>
              <a:t>•	الانتقال الايجابي (الموجب): وهو ما يحدث حين يؤدي التدريب على عمل معين الى تسهيل اداء عمل لاحقاً. </a:t>
            </a:r>
            <a:endParaRPr lang="ar-SA" dirty="0" smtClean="0"/>
          </a:p>
          <a:p>
            <a:endParaRPr lang="ar-SA" dirty="0"/>
          </a:p>
          <a:p>
            <a:r>
              <a:rPr lang="ar-IQ" dirty="0" smtClean="0"/>
              <a:t>•	الانتقال السلبي (السالب): وهو ما يحدث حين يؤدي التدريب على عمل معين الى تعطيل اداء عمل لاحقا او عندما يكون التعلم السابق معطلا او معرقلا لاكتساب المعلومات او المهارات او العادات الاخرى.</a:t>
            </a:r>
          </a:p>
          <a:p>
            <a:r>
              <a:rPr lang="ar-IQ" dirty="0" smtClean="0"/>
              <a:t>•	الانتقال الصفري: هو ما يحدث حين لا يؤثر التدريب على عمل معين في اداء عمل لاحق وهذا الاثر الصفري قد يحدث نتيجة لعدم تأثير العمل الاول في العمل الثاني او تساوي اثار الانتقال الموجب والسالب بحيث يلغي بعضها بعضاً.</a:t>
            </a:r>
            <a:endParaRPr lang="ar-IQ" dirty="0"/>
          </a:p>
        </p:txBody>
      </p:sp>
    </p:spTree>
    <p:extLst>
      <p:ext uri="{BB962C8B-B14F-4D97-AF65-F5344CB8AC3E}">
        <p14:creationId xmlns:p14="http://schemas.microsoft.com/office/powerpoint/2010/main" val="2080897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انتقال اثر التعلم</a:t>
            </a:r>
            <a:endParaRPr lang="ar-IQ" dirty="0"/>
          </a:p>
        </p:txBody>
      </p:sp>
      <p:sp>
        <p:nvSpPr>
          <p:cNvPr id="3" name="Content Placeholder 2"/>
          <p:cNvSpPr>
            <a:spLocks noGrp="1"/>
          </p:cNvSpPr>
          <p:nvPr>
            <p:ph idx="1"/>
          </p:nvPr>
        </p:nvSpPr>
        <p:spPr/>
        <p:txBody>
          <a:bodyPr>
            <a:normAutofit fontScale="92500" lnSpcReduction="20000"/>
          </a:bodyPr>
          <a:lstStyle/>
          <a:p>
            <a:r>
              <a:rPr lang="ar-IQ" dirty="0" smtClean="0"/>
              <a:t>1.	استنتاج المبادئ العامة، ويتم ذلك من خلال مد العون والمساعدة للطلبة للوصول الى مبادئ عامة، والتأكيد على المعنى ودراسة خبرات الطلبة والتعرف عليها والبحث قدر الامكان عن سبل تنظيم العلاقات التي تسهل ربط الافكار العلمية وتعزيز ممارستها.</a:t>
            </a:r>
          </a:p>
          <a:p>
            <a:r>
              <a:rPr lang="ar-IQ" dirty="0" smtClean="0"/>
              <a:t>2.	توافر التدريب والتمرين في مدى واسع يعد من المهمات الاساسية، وتنويع مواقفها التطبيقية تنويعا يساعد في تكوين وانماء استراتيجيات واضحة.</a:t>
            </a:r>
          </a:p>
          <a:p>
            <a:r>
              <a:rPr lang="ar-IQ" dirty="0" smtClean="0"/>
              <a:t>3.	توجيه المتعلمين الى معرفة وفهم طبيعة عملية "كيفية التعلم" وتشجيع محاولة فهمها وتطبيقها في مجالات علمية متعددة من اجل الوصول الى استراتيجية علمية عن كل موضوع دراسي.</a:t>
            </a:r>
            <a:endParaRPr lang="ar-IQ" dirty="0"/>
          </a:p>
        </p:txBody>
      </p:sp>
    </p:spTree>
    <p:extLst>
      <p:ext uri="{BB962C8B-B14F-4D97-AF65-F5344CB8AC3E}">
        <p14:creationId xmlns:p14="http://schemas.microsoft.com/office/powerpoint/2010/main" val="3859856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انتقال اثر التعلم</a:t>
            </a:r>
            <a:endParaRPr lang="ar-IQ" dirty="0"/>
          </a:p>
        </p:txBody>
      </p:sp>
      <p:sp>
        <p:nvSpPr>
          <p:cNvPr id="3" name="Content Placeholder 2"/>
          <p:cNvSpPr>
            <a:spLocks noGrp="1"/>
          </p:cNvSpPr>
          <p:nvPr>
            <p:ph idx="1"/>
          </p:nvPr>
        </p:nvSpPr>
        <p:spPr/>
        <p:txBody>
          <a:bodyPr>
            <a:normAutofit fontScale="85000" lnSpcReduction="10000"/>
          </a:bodyPr>
          <a:lstStyle/>
          <a:p>
            <a:r>
              <a:rPr lang="ar-IQ" dirty="0" smtClean="0"/>
              <a:t>4.	استخدام التعبير الذاتي في التعبير عن المبادئ او الاستراتيجية وتفسيرها وفهمها بما </a:t>
            </a:r>
            <a:r>
              <a:rPr lang="ar-IQ" dirty="0" err="1" smtClean="0"/>
              <a:t>يتلائم</a:t>
            </a:r>
            <a:r>
              <a:rPr lang="ar-IQ" dirty="0" smtClean="0"/>
              <a:t> والمستوى العقلي للمتعلم، وتجنب حفظ المبادئ بشكل غير دقيق.</a:t>
            </a:r>
          </a:p>
          <a:p>
            <a:r>
              <a:rPr lang="ar-IQ" dirty="0" smtClean="0"/>
              <a:t>5.	تدريب المتعلمين على نماذج تماثل وتشابه الواقع وعليه فان أي تنبيهات يعالجها المتعلم في المستقبل يكون قد تم تدريبه على تنبيهات مشابه له.</a:t>
            </a:r>
          </a:p>
          <a:p>
            <a:r>
              <a:rPr lang="ar-IQ" dirty="0" smtClean="0"/>
              <a:t>6.	تحقيق اتقان التعلم، ان اتقان المادة العلمية يسهل انتقال اثر التعلم، من خلال اتقان المبادئ والمفاهيم مما يزيد من احتمال تطبيقها في المستقبل شريطة اتقان الحقائق والمعلومات التي تتعلق بالمبادئ وليس حفظ المبادئ فقط دون الوعي بحقائقها وامثلة تطبيقية عنها.</a:t>
            </a:r>
            <a:endParaRPr lang="ar-IQ" dirty="0"/>
          </a:p>
        </p:txBody>
      </p:sp>
    </p:spTree>
    <p:extLst>
      <p:ext uri="{BB962C8B-B14F-4D97-AF65-F5344CB8AC3E}">
        <p14:creationId xmlns:p14="http://schemas.microsoft.com/office/powerpoint/2010/main" val="1241530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التطبيقات التربوية لانتقال اثر التعلم</a:t>
            </a:r>
            <a:endParaRPr lang="ar-IQ" dirty="0"/>
          </a:p>
        </p:txBody>
      </p:sp>
      <p:sp>
        <p:nvSpPr>
          <p:cNvPr id="3" name="Content Placeholder 2"/>
          <p:cNvSpPr>
            <a:spLocks noGrp="1"/>
          </p:cNvSpPr>
          <p:nvPr>
            <p:ph idx="1"/>
          </p:nvPr>
        </p:nvSpPr>
        <p:spPr/>
        <p:txBody>
          <a:bodyPr>
            <a:normAutofit lnSpcReduction="10000"/>
          </a:bodyPr>
          <a:lstStyle/>
          <a:p>
            <a:r>
              <a:rPr lang="ar-IQ" dirty="0" smtClean="0"/>
              <a:t>1.	جعل مواقف التعلم والتعليم شبيهة بمواقف الحياة الواقعية قدر الامكان.</a:t>
            </a:r>
          </a:p>
          <a:p>
            <a:r>
              <a:rPr lang="ar-IQ" dirty="0" smtClean="0"/>
              <a:t>2.	توافر فرص كافية للتدريب على العمل او المهارة او القاعدة المتعلمة قبل الانتقال بالمتعلم الى مواقف جديدة اكثر رقياً.</a:t>
            </a:r>
          </a:p>
          <a:p>
            <a:r>
              <a:rPr lang="ar-IQ" dirty="0" smtClean="0"/>
              <a:t>3.	توافر فرص التدريب على مواقف جديدة منتمية لما تعلمه وتزويد المتعلمين </a:t>
            </a:r>
            <a:r>
              <a:rPr lang="ar-IQ" dirty="0" err="1" smtClean="0"/>
              <a:t>بالامثلة</a:t>
            </a:r>
            <a:r>
              <a:rPr lang="ar-IQ" dirty="0" smtClean="0"/>
              <a:t> الكافية التي تعزز التعلم وتقويه قبل اختبار قدرته على الانتقال الى مواقف اخرى جديدة.</a:t>
            </a:r>
            <a:endParaRPr lang="ar-IQ" dirty="0"/>
          </a:p>
        </p:txBody>
      </p:sp>
    </p:spTree>
    <p:extLst>
      <p:ext uri="{BB962C8B-B14F-4D97-AF65-F5344CB8AC3E}">
        <p14:creationId xmlns:p14="http://schemas.microsoft.com/office/powerpoint/2010/main" val="1260363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التطبيقات التربوية</a:t>
            </a:r>
            <a:endParaRPr lang="ar-IQ" dirty="0"/>
          </a:p>
        </p:txBody>
      </p:sp>
      <p:sp>
        <p:nvSpPr>
          <p:cNvPr id="3" name="Content Placeholder 2"/>
          <p:cNvSpPr>
            <a:spLocks noGrp="1"/>
          </p:cNvSpPr>
          <p:nvPr>
            <p:ph idx="1"/>
          </p:nvPr>
        </p:nvSpPr>
        <p:spPr/>
        <p:txBody>
          <a:bodyPr/>
          <a:lstStyle/>
          <a:p>
            <a:r>
              <a:rPr lang="ar-IQ" dirty="0" smtClean="0"/>
              <a:t>4.	التركيز على تعميم المفاهيم و المبادئ والتعميمات كأساس للتعلم الجيد القابل للانتقال.</a:t>
            </a:r>
          </a:p>
          <a:p>
            <a:r>
              <a:rPr lang="ar-IQ" dirty="0" smtClean="0"/>
              <a:t>5.	الحرص على تطبيق والتدريب للانتقال من اجل تسهيل عملية الانتقال الرأسي للتعلم.</a:t>
            </a:r>
          </a:p>
          <a:p>
            <a:r>
              <a:rPr lang="ar-IQ" dirty="0" smtClean="0"/>
              <a:t>6.	الاهتمام بالتعلم الاستكشافي او الاستقصائي وحل المشكلات.</a:t>
            </a:r>
            <a:endParaRPr lang="ar-IQ" dirty="0"/>
          </a:p>
        </p:txBody>
      </p:sp>
    </p:spTree>
    <p:extLst>
      <p:ext uri="{BB962C8B-B14F-4D97-AF65-F5344CB8AC3E}">
        <p14:creationId xmlns:p14="http://schemas.microsoft.com/office/powerpoint/2010/main" val="23191898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234</TotalTime>
  <Words>151</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Austin</vt:lpstr>
      <vt:lpstr>انتقال اثر التعلم</vt:lpstr>
      <vt:lpstr>معنى انتقال اثر التعلم</vt:lpstr>
      <vt:lpstr>التدريب</vt:lpstr>
      <vt:lpstr>انواع انتقال اثر التعلم أو التدريب:</vt:lpstr>
      <vt:lpstr>اهمية انتقال اثر التعلم</vt:lpstr>
      <vt:lpstr>اهمية انتقال اثر التعلم</vt:lpstr>
      <vt:lpstr>التطبيقات التربوية لانتقال اثر التعلم</vt:lpstr>
      <vt:lpstr>التطبيقات التربوية</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انتقال اثر التعلم</dc:title>
  <dc:creator>Maher</dc:creator>
  <cp:lastModifiedBy>Maher</cp:lastModifiedBy>
  <cp:revision>4</cp:revision>
  <dcterms:created xsi:type="dcterms:W3CDTF">2019-03-16T17:14:14Z</dcterms:created>
  <dcterms:modified xsi:type="dcterms:W3CDTF">2019-03-24T03:19:29Z</dcterms:modified>
</cp:coreProperties>
</file>