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3BE099F-DA19-4D79-8CCC-6CB96FD229B1}" type="datetimeFigureOut">
              <a:rPr lang="ar-IQ" smtClean="0"/>
              <a:t>15/08/1440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65410A1-9F82-455B-AF66-4E5B030F89F4}"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E099F-DA19-4D79-8CCC-6CB96FD229B1}" type="datetimeFigureOut">
              <a:rPr lang="ar-IQ" smtClean="0"/>
              <a:t>15/08/1440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E099F-DA19-4D79-8CCC-6CB96FD229B1}" type="datetimeFigureOut">
              <a:rPr lang="ar-IQ" smtClean="0"/>
              <a:t>15/08/1440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BE099F-DA19-4D79-8CCC-6CB96FD229B1}" type="datetimeFigureOut">
              <a:rPr lang="ar-IQ" smtClean="0"/>
              <a:t>15/08/1440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BE099F-DA19-4D79-8CCC-6CB96FD229B1}" type="datetimeFigureOut">
              <a:rPr lang="ar-IQ" smtClean="0"/>
              <a:t>15/08/1440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3BE099F-DA19-4D79-8CCC-6CB96FD229B1}" type="datetimeFigureOut">
              <a:rPr lang="ar-IQ" smtClean="0"/>
              <a:t>15/08/1440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65410A1-9F82-455B-AF66-4E5B030F89F4}"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BE099F-DA19-4D79-8CCC-6CB96FD229B1}" type="datetimeFigureOut">
              <a:rPr lang="ar-IQ" smtClean="0"/>
              <a:t>15/08/1440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BE099F-DA19-4D79-8CCC-6CB96FD229B1}" type="datetimeFigureOut">
              <a:rPr lang="ar-IQ" smtClean="0"/>
              <a:t>15/08/1440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E099F-DA19-4D79-8CCC-6CB96FD229B1}" type="datetimeFigureOut">
              <a:rPr lang="ar-IQ" smtClean="0"/>
              <a:t>15/08/1440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3BE099F-DA19-4D79-8CCC-6CB96FD229B1}" type="datetimeFigureOut">
              <a:rPr lang="ar-IQ" smtClean="0"/>
              <a:t>15/08/1440</a:t>
            </a:fld>
            <a:endParaRPr lang="ar-IQ"/>
          </a:p>
        </p:txBody>
      </p:sp>
      <p:sp>
        <p:nvSpPr>
          <p:cNvPr id="7" name="Slide Number Placeholder 6"/>
          <p:cNvSpPr>
            <a:spLocks noGrp="1"/>
          </p:cNvSpPr>
          <p:nvPr>
            <p:ph type="sldNum" sz="quarter" idx="12"/>
          </p:nvPr>
        </p:nvSpPr>
        <p:spPr/>
        <p:txBody>
          <a:bodyPr/>
          <a:lstStyle/>
          <a:p>
            <a:fld id="{F65410A1-9F82-455B-AF66-4E5B030F89F4}"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E099F-DA19-4D79-8CCC-6CB96FD229B1}" type="datetimeFigureOut">
              <a:rPr lang="ar-IQ" smtClean="0"/>
              <a:t>15/08/1440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F65410A1-9F82-455B-AF66-4E5B030F89F4}"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3BE099F-DA19-4D79-8CCC-6CB96FD229B1}" type="datetimeFigureOut">
              <a:rPr lang="ar-IQ" smtClean="0"/>
              <a:t>15/08/1440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65410A1-9F82-455B-AF66-4E5B030F89F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تعلم المفاهيم</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1124655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ea typeface="Calibri"/>
                <a:cs typeface="Simplified Arabic"/>
              </a:rPr>
              <a:t>تعميم المفاهيم</a:t>
            </a:r>
            <a:endParaRPr lang="ar-IQ" dirty="0"/>
          </a:p>
        </p:txBody>
      </p:sp>
      <p:sp>
        <p:nvSpPr>
          <p:cNvPr id="3" name="Content Placeholder 2"/>
          <p:cNvSpPr>
            <a:spLocks noGrp="1"/>
          </p:cNvSpPr>
          <p:nvPr>
            <p:ph idx="1"/>
          </p:nvPr>
        </p:nvSpPr>
        <p:spPr/>
        <p:txBody>
          <a:bodyPr/>
          <a:lstStyle/>
          <a:p>
            <a:r>
              <a:rPr lang="ar-IQ" dirty="0" smtClean="0"/>
              <a:t>ان مجرد جمع الخبرات وتراكمها لا</a:t>
            </a:r>
            <a:r>
              <a:rPr lang="ar-SA" dirty="0" smtClean="0"/>
              <a:t> </a:t>
            </a:r>
            <a:r>
              <a:rPr lang="ar-IQ" dirty="0" smtClean="0"/>
              <a:t>يجدي نفعا ولا يمكن الاستفادة منها الا بربط تلك الخبرات المتراكمة وتنظيمها ضمن خصائص او مميزات مشتركة. فالتعميم هو تلك الخاصية العقلية الراقية التي تساعد الفرد على الافادة من المواقف القديمة ونقلها الى مواقف جديدة من خلال عمليتي التصنيف والتنظيم للخبرة الذاتية المتراكمة ومن ثم تفسير الاحداث الجديدة.</a:t>
            </a:r>
            <a:endParaRPr lang="ar-IQ" dirty="0"/>
          </a:p>
        </p:txBody>
      </p:sp>
    </p:spTree>
    <p:extLst>
      <p:ext uri="{BB962C8B-B14F-4D97-AF65-F5344CB8AC3E}">
        <p14:creationId xmlns:p14="http://schemas.microsoft.com/office/powerpoint/2010/main" val="54828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تعميم المفاهيم</a:t>
            </a:r>
            <a:endParaRPr lang="ar-IQ" dirty="0"/>
          </a:p>
        </p:txBody>
      </p:sp>
      <p:sp>
        <p:nvSpPr>
          <p:cNvPr id="3" name="Content Placeholder 2"/>
          <p:cNvSpPr>
            <a:spLocks noGrp="1"/>
          </p:cNvSpPr>
          <p:nvPr>
            <p:ph idx="1"/>
          </p:nvPr>
        </p:nvSpPr>
        <p:spPr/>
        <p:txBody>
          <a:bodyPr/>
          <a:lstStyle/>
          <a:p>
            <a:r>
              <a:rPr lang="ar-IQ" dirty="0" smtClean="0"/>
              <a:t>يرتبط التعميم بالتجريد دائما اذ حينما تتوصل الى تحديد الخصائص المجردة </a:t>
            </a:r>
            <a:r>
              <a:rPr lang="ar-IQ" dirty="0" err="1" smtClean="0"/>
              <a:t>للاشياء</a:t>
            </a:r>
            <a:r>
              <a:rPr lang="ar-IQ" dirty="0" smtClean="0"/>
              <a:t> فان هذا يعني انه لابد من تعميمها والذي يقوم على استخلاص الخاصية العامة او المبدأ العام للشيء او الظاهرة وتطبيقها على حالات او مواقف تشترك معها بهذه الخاصية ويترتب على تعميم المبدأ او الخاصية تكوين المفهوم.</a:t>
            </a:r>
            <a:endParaRPr lang="ar-IQ" dirty="0"/>
          </a:p>
        </p:txBody>
      </p:sp>
    </p:spTree>
    <p:extLst>
      <p:ext uri="{BB962C8B-B14F-4D97-AF65-F5344CB8AC3E}">
        <p14:creationId xmlns:p14="http://schemas.microsoft.com/office/powerpoint/2010/main" val="409371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المفاهيم</a:t>
            </a:r>
            <a:endParaRPr lang="ar-IQ" dirty="0"/>
          </a:p>
        </p:txBody>
      </p:sp>
      <p:sp>
        <p:nvSpPr>
          <p:cNvPr id="3" name="Content Placeholder 2"/>
          <p:cNvSpPr>
            <a:spLocks noGrp="1"/>
          </p:cNvSpPr>
          <p:nvPr>
            <p:ph idx="1"/>
          </p:nvPr>
        </p:nvSpPr>
        <p:spPr/>
        <p:txBody>
          <a:bodyPr>
            <a:normAutofit fontScale="92500" lnSpcReduction="10000"/>
          </a:bodyPr>
          <a:lstStyle/>
          <a:p>
            <a:r>
              <a:rPr lang="ar-IQ" b="1" dirty="0" smtClean="0">
                <a:solidFill>
                  <a:srgbClr val="FF0000"/>
                </a:solidFill>
              </a:rPr>
              <a:t>المفاهيم</a:t>
            </a:r>
            <a:r>
              <a:rPr lang="ar-SA" b="1" dirty="0" smtClean="0">
                <a:solidFill>
                  <a:srgbClr val="FF0000"/>
                </a:solidFill>
              </a:rPr>
              <a:t>:</a:t>
            </a:r>
            <a:r>
              <a:rPr lang="ar-IQ" dirty="0" smtClean="0">
                <a:solidFill>
                  <a:srgbClr val="FF0000"/>
                </a:solidFill>
              </a:rPr>
              <a:t> </a:t>
            </a:r>
            <a:r>
              <a:rPr lang="ar-IQ" dirty="0" smtClean="0"/>
              <a:t>شكلاً من أشكال انعكاس العالم في العقل يمكن به معرفة ماهية الظواهر والعمليات, وتعميم جوانبها وصفاتها الجوهرية. </a:t>
            </a:r>
            <a:endParaRPr lang="ar-SA" dirty="0" smtClean="0"/>
          </a:p>
          <a:p>
            <a:r>
              <a:rPr lang="ar-IQ" b="1" dirty="0" smtClean="0">
                <a:solidFill>
                  <a:srgbClr val="FF0000"/>
                </a:solidFill>
              </a:rPr>
              <a:t>المفهوم</a:t>
            </a:r>
            <a:r>
              <a:rPr lang="ar-SA" b="1" dirty="0" smtClean="0">
                <a:solidFill>
                  <a:srgbClr val="FF0000"/>
                </a:solidFill>
              </a:rPr>
              <a:t>:</a:t>
            </a:r>
            <a:r>
              <a:rPr lang="ar-IQ" dirty="0" smtClean="0"/>
              <a:t> نتاج معرفة متطورة تاريخيا ترتفع من مرحلة أدنى إلى مرحلة أعلى, وتلخص هذه المعرفة على أساس ممارسة النتائج التي تحصل عليها في مفاهيم أكثر عمقاً, وتحسن المفاهيم القديمة وتحددها بشكل أكثر دقة</a:t>
            </a:r>
            <a:r>
              <a:rPr lang="ar-SA" dirty="0" smtClean="0"/>
              <a:t>.</a:t>
            </a:r>
          </a:p>
          <a:p>
            <a:r>
              <a:rPr lang="ar-SA" b="1" dirty="0" smtClean="0">
                <a:solidFill>
                  <a:srgbClr val="FF0000"/>
                </a:solidFill>
              </a:rPr>
              <a:t>وظيفة المفهوم: </a:t>
            </a:r>
            <a:r>
              <a:rPr lang="ar-SA" dirty="0" smtClean="0"/>
              <a:t>الوظيفة المنطقية  للمفاهيم هي أنها تنتقى في الفكر من خلال صفات محددة.</a:t>
            </a:r>
            <a:endParaRPr lang="ar-IQ" dirty="0"/>
          </a:p>
        </p:txBody>
      </p:sp>
    </p:spTree>
    <p:extLst>
      <p:ext uri="{BB962C8B-B14F-4D97-AF65-F5344CB8AC3E}">
        <p14:creationId xmlns:p14="http://schemas.microsoft.com/office/powerpoint/2010/main" val="2597073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تعريف المفاهيم</a:t>
            </a:r>
            <a:endParaRPr lang="ar-IQ" dirty="0"/>
          </a:p>
        </p:txBody>
      </p:sp>
      <p:sp>
        <p:nvSpPr>
          <p:cNvPr id="3" name="Content Placeholder 2"/>
          <p:cNvSpPr>
            <a:spLocks noGrp="1"/>
          </p:cNvSpPr>
          <p:nvPr>
            <p:ph idx="1"/>
          </p:nvPr>
        </p:nvSpPr>
        <p:spPr/>
        <p:txBody>
          <a:bodyPr>
            <a:normAutofit lnSpcReduction="10000"/>
          </a:bodyPr>
          <a:lstStyle/>
          <a:p>
            <a:r>
              <a:rPr lang="ar-SA" b="1" dirty="0" smtClean="0">
                <a:solidFill>
                  <a:srgbClr val="FF0000"/>
                </a:solidFill>
              </a:rPr>
              <a:t>عرفه</a:t>
            </a:r>
            <a:r>
              <a:rPr lang="ar-IQ" b="1" dirty="0" smtClean="0">
                <a:solidFill>
                  <a:srgbClr val="FF0000"/>
                </a:solidFill>
              </a:rPr>
              <a:t> </a:t>
            </a:r>
            <a:r>
              <a:rPr lang="ar-IQ" b="1" dirty="0" err="1" smtClean="0">
                <a:solidFill>
                  <a:srgbClr val="FF0000"/>
                </a:solidFill>
              </a:rPr>
              <a:t>برونر</a:t>
            </a:r>
            <a:r>
              <a:rPr lang="ar-SA" b="1" dirty="0">
                <a:solidFill>
                  <a:srgbClr val="FF0000"/>
                </a:solidFill>
              </a:rPr>
              <a:t>:</a:t>
            </a:r>
            <a:r>
              <a:rPr lang="ar-IQ" b="1" dirty="0" smtClean="0">
                <a:solidFill>
                  <a:srgbClr val="FF0000"/>
                </a:solidFill>
              </a:rPr>
              <a:t> </a:t>
            </a:r>
            <a:r>
              <a:rPr lang="ar-IQ" dirty="0" smtClean="0"/>
              <a:t>مجموعة من المصطلحات التي يستخدمها العالم أو الباحث في بحثه بوصفها عنواناً يشير كل منها إلى مجموعة من الوقائع أو الظواهر أو العلاقات الواقعة ضمن مجال بحثه.</a:t>
            </a:r>
            <a:endParaRPr lang="ar-SA" dirty="0" smtClean="0"/>
          </a:p>
          <a:p>
            <a:r>
              <a:rPr lang="ar-SA" b="1" dirty="0" smtClean="0">
                <a:solidFill>
                  <a:srgbClr val="FF0000"/>
                </a:solidFill>
              </a:rPr>
              <a:t>عرفه</a:t>
            </a:r>
            <a:r>
              <a:rPr lang="ar-IQ" b="1" dirty="0" smtClean="0">
                <a:solidFill>
                  <a:srgbClr val="FF0000"/>
                </a:solidFill>
              </a:rPr>
              <a:t> فينك</a:t>
            </a:r>
            <a:r>
              <a:rPr lang="ar-SA" b="1" dirty="0" smtClean="0">
                <a:solidFill>
                  <a:srgbClr val="FF0000"/>
                </a:solidFill>
              </a:rPr>
              <a:t>:</a:t>
            </a:r>
            <a:r>
              <a:rPr lang="ar-IQ" b="1" dirty="0" smtClean="0">
                <a:solidFill>
                  <a:srgbClr val="FF0000"/>
                </a:solidFill>
              </a:rPr>
              <a:t> </a:t>
            </a:r>
            <a:r>
              <a:rPr lang="ar-IQ" dirty="0" smtClean="0"/>
              <a:t>أن المفاهيم نوع من التنظيم العقلي أو الذهني التي يكونها الفرد للأشياء والأحداث في البيئة. </a:t>
            </a:r>
            <a:endParaRPr lang="ar-SA" dirty="0" smtClean="0"/>
          </a:p>
          <a:p>
            <a:r>
              <a:rPr lang="ar-SA" b="1" dirty="0" smtClean="0">
                <a:solidFill>
                  <a:srgbClr val="FF0000"/>
                </a:solidFill>
              </a:rPr>
              <a:t>عرفه </a:t>
            </a:r>
            <a:r>
              <a:rPr lang="ar-IQ" b="1" dirty="0" smtClean="0">
                <a:solidFill>
                  <a:srgbClr val="FF0000"/>
                </a:solidFill>
              </a:rPr>
              <a:t>هانت</a:t>
            </a:r>
            <a:r>
              <a:rPr lang="ar-SA" b="1" dirty="0" smtClean="0">
                <a:solidFill>
                  <a:srgbClr val="FF0000"/>
                </a:solidFill>
              </a:rPr>
              <a:t>:</a:t>
            </a:r>
            <a:r>
              <a:rPr lang="ar-IQ" dirty="0" smtClean="0"/>
              <a:t> فكرة وصورة عقلية عن طريق تعميم يستخلص من الخصائص.</a:t>
            </a:r>
            <a:endParaRPr lang="ar-IQ" dirty="0"/>
          </a:p>
        </p:txBody>
      </p:sp>
    </p:spTree>
    <p:extLst>
      <p:ext uri="{BB962C8B-B14F-4D97-AF65-F5344CB8AC3E}">
        <p14:creationId xmlns:p14="http://schemas.microsoft.com/office/powerpoint/2010/main" val="121378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المفاهيم</a:t>
            </a:r>
            <a:endParaRPr lang="ar-IQ" dirty="0"/>
          </a:p>
        </p:txBody>
      </p:sp>
      <p:sp>
        <p:nvSpPr>
          <p:cNvPr id="3" name="Content Placeholder 2"/>
          <p:cNvSpPr>
            <a:spLocks noGrp="1"/>
          </p:cNvSpPr>
          <p:nvPr>
            <p:ph idx="1"/>
          </p:nvPr>
        </p:nvSpPr>
        <p:spPr/>
        <p:txBody>
          <a:bodyPr/>
          <a:lstStyle/>
          <a:p>
            <a:pPr lvl="0" algn="justLow">
              <a:buFont typeface="+mj-lt"/>
              <a:buAutoNum type="arabicPeriod"/>
            </a:pPr>
            <a:r>
              <a:rPr lang="ar-IQ" b="1" dirty="0">
                <a:ea typeface="Calibri"/>
                <a:cs typeface="Simplified Arabic"/>
              </a:rPr>
              <a:t>مفاهيم حسية:</a:t>
            </a:r>
            <a:r>
              <a:rPr lang="ar-IQ" dirty="0">
                <a:ea typeface="Calibri"/>
                <a:cs typeface="Simplified Arabic"/>
              </a:rPr>
              <a:t> تنعكس فيها خصائص او سمات تبين اشياء محسوسة تحدد شكلها الكلي المركب، فالشجرة والكرة والكتاب تعبر عن اشياء حقيقية يدركها الانسان في عالمه الحسي.</a:t>
            </a:r>
            <a:endParaRPr lang="en-US" dirty="0" smtClean="0">
              <a:effectLst/>
            </a:endParaRPr>
          </a:p>
          <a:p>
            <a:pPr lvl="0" algn="justLow">
              <a:buFont typeface="+mj-lt"/>
              <a:buAutoNum type="arabicPeriod"/>
            </a:pPr>
            <a:r>
              <a:rPr lang="ar-IQ" b="1" dirty="0">
                <a:ea typeface="Calibri"/>
                <a:cs typeface="Simplified Arabic"/>
              </a:rPr>
              <a:t>مفاهيم مجردة:</a:t>
            </a:r>
            <a:r>
              <a:rPr lang="ar-IQ" dirty="0">
                <a:ea typeface="Calibri"/>
                <a:cs typeface="Simplified Arabic"/>
              </a:rPr>
              <a:t> تنعكس فيها الخصائص او الصفات المجردة عن الاشياء ذاتها فهي </a:t>
            </a:r>
            <a:r>
              <a:rPr lang="ar-IQ" dirty="0" smtClean="0">
                <a:ea typeface="Calibri"/>
                <a:cs typeface="Simplified Arabic"/>
              </a:rPr>
              <a:t>لا</a:t>
            </a:r>
            <a:r>
              <a:rPr lang="ar-SA" dirty="0" smtClean="0">
                <a:ea typeface="Calibri"/>
                <a:cs typeface="Simplified Arabic"/>
              </a:rPr>
              <a:t> </a:t>
            </a:r>
            <a:r>
              <a:rPr lang="ar-IQ" dirty="0" smtClean="0">
                <a:ea typeface="Calibri"/>
                <a:cs typeface="Simplified Arabic"/>
              </a:rPr>
              <a:t>تعبر </a:t>
            </a:r>
            <a:r>
              <a:rPr lang="ar-IQ" dirty="0">
                <a:ea typeface="Calibri"/>
                <a:cs typeface="Simplified Arabic"/>
              </a:rPr>
              <a:t>عن اشياء محسوسة وانما عن خصائص تعتمد على التجرد مثل العدالة، الذكاء فهي مفاهيم ليس لها امثلة محسوسة.</a:t>
            </a:r>
            <a:endParaRPr lang="en-US" dirty="0" smtClean="0">
              <a:effectLst/>
            </a:endParaRPr>
          </a:p>
          <a:p>
            <a:endParaRPr lang="ar-IQ" dirty="0"/>
          </a:p>
        </p:txBody>
      </p:sp>
    </p:spTree>
    <p:extLst>
      <p:ext uri="{BB962C8B-B14F-4D97-AF65-F5344CB8AC3E}">
        <p14:creationId xmlns:p14="http://schemas.microsoft.com/office/powerpoint/2010/main" val="93509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تعلم المفاهيم (عمل عقدة بقطعة من الحبل)</a:t>
            </a:r>
            <a:endParaRPr lang="ar-IQ" dirty="0"/>
          </a:p>
        </p:txBody>
      </p:sp>
      <p:sp>
        <p:nvSpPr>
          <p:cNvPr id="3" name="Content Placeholder 2"/>
          <p:cNvSpPr>
            <a:spLocks noGrp="1"/>
          </p:cNvSpPr>
          <p:nvPr>
            <p:ph idx="1"/>
          </p:nvPr>
        </p:nvSpPr>
        <p:spPr/>
        <p:txBody>
          <a:bodyPr/>
          <a:lstStyle/>
          <a:p>
            <a:r>
              <a:rPr lang="ar-IQ" dirty="0" smtClean="0"/>
              <a:t>يمكن ان نتعلمها من خلال العمل والنشاط عن طريق نمط الفعل الذي تعودنا عمله واتقانه</a:t>
            </a:r>
            <a:r>
              <a:rPr lang="ar-SA" dirty="0" smtClean="0"/>
              <a:t>.</a:t>
            </a:r>
          </a:p>
          <a:p>
            <a:r>
              <a:rPr lang="ar-IQ" dirty="0" smtClean="0"/>
              <a:t>يمكن ان نتعلم عمل العقدة بالصورة أي ترى صورة او رسما للعقدة</a:t>
            </a:r>
            <a:r>
              <a:rPr lang="ar-SA" dirty="0" smtClean="0"/>
              <a:t>.</a:t>
            </a:r>
          </a:p>
          <a:p>
            <a:r>
              <a:rPr lang="ar-SA" dirty="0" smtClean="0"/>
              <a:t>يمكن ان </a:t>
            </a:r>
            <a:r>
              <a:rPr lang="ar-IQ" dirty="0" smtClean="0"/>
              <a:t> تعبر عن عمل العقدة بطريقة رمزية باللغة فمثلا قد تصف باللغة العقدة او تصف العقدة بعد الانتهاء من عملها كنتاج نهائي.</a:t>
            </a:r>
            <a:endParaRPr lang="ar-IQ" dirty="0"/>
          </a:p>
        </p:txBody>
      </p:sp>
    </p:spTree>
    <p:extLst>
      <p:ext uri="{BB962C8B-B14F-4D97-AF65-F5344CB8AC3E}">
        <p14:creationId xmlns:p14="http://schemas.microsoft.com/office/powerpoint/2010/main" val="3533221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تعلم المفاهيم</a:t>
            </a:r>
            <a:endParaRPr lang="ar-IQ" dirty="0"/>
          </a:p>
        </p:txBody>
      </p:sp>
      <p:sp>
        <p:nvSpPr>
          <p:cNvPr id="3" name="Content Placeholder 2"/>
          <p:cNvSpPr>
            <a:spLocks noGrp="1"/>
          </p:cNvSpPr>
          <p:nvPr>
            <p:ph idx="1"/>
          </p:nvPr>
        </p:nvSpPr>
        <p:spPr/>
        <p:txBody>
          <a:bodyPr/>
          <a:lstStyle/>
          <a:p>
            <a:r>
              <a:rPr lang="ar-SA" dirty="0">
                <a:solidFill>
                  <a:prstClr val="black"/>
                </a:solidFill>
                <a:ea typeface="+mj-ea"/>
                <a:cs typeface="Times New Roman"/>
              </a:rPr>
              <a:t>تعلم </a:t>
            </a:r>
            <a:r>
              <a:rPr lang="ar-SA" dirty="0" smtClean="0">
                <a:solidFill>
                  <a:prstClr val="black"/>
                </a:solidFill>
                <a:ea typeface="+mj-ea"/>
                <a:cs typeface="Times New Roman"/>
              </a:rPr>
              <a:t>المفاهيم </a:t>
            </a:r>
            <a:r>
              <a:rPr lang="ar-SA" dirty="0">
                <a:solidFill>
                  <a:prstClr val="black"/>
                </a:solidFill>
                <a:ea typeface="+mj-ea"/>
                <a:cs typeface="Times New Roman"/>
              </a:rPr>
              <a:t>(7-12) </a:t>
            </a:r>
            <a:r>
              <a:rPr lang="ar-SA" dirty="0" smtClean="0">
                <a:solidFill>
                  <a:prstClr val="black"/>
                </a:solidFill>
                <a:ea typeface="+mj-ea"/>
                <a:cs typeface="Times New Roman"/>
              </a:rPr>
              <a:t>سنة</a:t>
            </a:r>
          </a:p>
          <a:p>
            <a:r>
              <a:rPr lang="ar-IQ" sz="2400" dirty="0" smtClean="0"/>
              <a:t>استخدام الطريقة الاستقرائية التي تستند الى الانتقال من </a:t>
            </a:r>
            <a:r>
              <a:rPr lang="ar-IQ" sz="2400" dirty="0" err="1" smtClean="0"/>
              <a:t>الجزئيا</a:t>
            </a:r>
            <a:r>
              <a:rPr lang="ar-IQ" sz="2400" dirty="0" smtClean="0"/>
              <a:t> الى العموميات</a:t>
            </a:r>
            <a:r>
              <a:rPr lang="ar-SA" sz="2400" dirty="0" smtClean="0"/>
              <a:t>، وتستخدم هذه الطريقة مع الاطفال. سنة لضعف بنيتهم المعرفية، فهم لا يمتلكون ثروة لغوية مناسبة تمكنهم من القراءة ولفظ الكلمات لذا يبدأ مع الطفل بالحقائق والمواقف (الامثلة المحسوسة) وادراك هذه الحقائق والمواقف او الخصائص المميزة ومعرفة العلاقات فيما بينها لتكوين المفهوم.</a:t>
            </a:r>
          </a:p>
          <a:p>
            <a:endParaRPr lang="ar-IQ" dirty="0"/>
          </a:p>
        </p:txBody>
      </p:sp>
    </p:spTree>
    <p:extLst>
      <p:ext uri="{BB962C8B-B14F-4D97-AF65-F5344CB8AC3E}">
        <p14:creationId xmlns:p14="http://schemas.microsoft.com/office/powerpoint/2010/main" val="116680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ar-SA" sz="3200" dirty="0">
                <a:solidFill>
                  <a:prstClr val="black"/>
                </a:solidFill>
                <a:ea typeface="+mn-ea"/>
                <a:cs typeface="Arial"/>
              </a:rPr>
              <a:t/>
            </a:r>
            <a:br>
              <a:rPr lang="ar-SA" sz="3200" dirty="0">
                <a:solidFill>
                  <a:prstClr val="black"/>
                </a:solidFill>
                <a:ea typeface="+mn-ea"/>
                <a:cs typeface="Arial"/>
              </a:rPr>
            </a:br>
            <a:r>
              <a:rPr lang="ar-SA" sz="3200" dirty="0">
                <a:solidFill>
                  <a:prstClr val="black"/>
                </a:solidFill>
                <a:cs typeface="Arial"/>
              </a:rPr>
              <a:t>تعلم المفاهيم (12- </a:t>
            </a:r>
            <a:r>
              <a:rPr lang="ar-SA" sz="3200" dirty="0" err="1">
                <a:solidFill>
                  <a:prstClr val="black"/>
                </a:solidFill>
                <a:cs typeface="Arial"/>
              </a:rPr>
              <a:t>فمافوق</a:t>
            </a:r>
            <a:r>
              <a:rPr lang="ar-SA" sz="3200" dirty="0">
                <a:solidFill>
                  <a:prstClr val="black"/>
                </a:solidFill>
                <a:cs typeface="Arial"/>
              </a:rPr>
              <a:t>)</a:t>
            </a:r>
            <a:endParaRPr lang="ar-IQ" dirty="0"/>
          </a:p>
        </p:txBody>
      </p:sp>
      <p:sp>
        <p:nvSpPr>
          <p:cNvPr id="3" name="Content Placeholder 2"/>
          <p:cNvSpPr>
            <a:spLocks noGrp="1"/>
          </p:cNvSpPr>
          <p:nvPr>
            <p:ph idx="1"/>
          </p:nvPr>
        </p:nvSpPr>
        <p:spPr/>
        <p:txBody>
          <a:bodyPr>
            <a:normAutofit lnSpcReduction="10000"/>
          </a:bodyPr>
          <a:lstStyle/>
          <a:p>
            <a:pPr algn="just"/>
            <a:r>
              <a:rPr lang="ar-IQ" dirty="0" smtClean="0"/>
              <a:t>	أما المفاهيم المجردة التي لا تدرك بالحواس مثل مفهوم الجذر التربيعي، الخلية، الذرة، فالطريقة التي تصلح لتعلم مثل هذه المفاهيم هي الطريقة الاستنتاجية والتي تستند الى الانتقال من العموميات الى الجزئيات والتي تتناسب مع الطلبة الذين تتراوح اعمارهم من (12سنة) فما فوق، أي في مراحل الدراسة المتقدمة بعد الدراسة الابتدائية اذ ان الطلبة في هذا السن يملكون بنية معرفية وقدرة كافية على استخدام التعبيرات اللفظية اللازمة لتوضيح المفهوم المجرد</a:t>
            </a:r>
            <a:r>
              <a:rPr lang="ar-SA" dirty="0" smtClean="0"/>
              <a:t>.</a:t>
            </a:r>
            <a:endParaRPr lang="ar-IQ" dirty="0"/>
          </a:p>
        </p:txBody>
      </p:sp>
    </p:spTree>
    <p:extLst>
      <p:ext uri="{BB962C8B-B14F-4D97-AF65-F5344CB8AC3E}">
        <p14:creationId xmlns:p14="http://schemas.microsoft.com/office/powerpoint/2010/main" val="145146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المفاهيم</a:t>
            </a:r>
            <a:endParaRPr lang="ar-IQ" dirty="0"/>
          </a:p>
        </p:txBody>
      </p:sp>
      <p:sp>
        <p:nvSpPr>
          <p:cNvPr id="3" name="Content Placeholder 2"/>
          <p:cNvSpPr>
            <a:spLocks noGrp="1"/>
          </p:cNvSpPr>
          <p:nvPr>
            <p:ph idx="1"/>
          </p:nvPr>
        </p:nvSpPr>
        <p:spPr/>
        <p:txBody>
          <a:bodyPr>
            <a:normAutofit/>
          </a:bodyPr>
          <a:lstStyle/>
          <a:p>
            <a:r>
              <a:rPr lang="ar-IQ" dirty="0" smtClean="0"/>
              <a:t>1.	تسهل عملية التعلم، اذ ان المتعلم الذي يمتلك ثروة من المفاهيم والمبادئ يجعله اكثر قدرة وقابلية لاكتساب التعلم وخاصة في المراحل التعليمية المتقدمة.</a:t>
            </a:r>
          </a:p>
          <a:p>
            <a:r>
              <a:rPr lang="ar-IQ" dirty="0" smtClean="0"/>
              <a:t>2.	تساعد على اختزال التعقد البيئي لأنها تساعد على ادراك التشابه والاختلاف بين مجموعة المثيرات البيئية مما يساعد على الاستجابة المناسبة لها.</a:t>
            </a:r>
          </a:p>
          <a:p>
            <a:endParaRPr lang="ar-IQ" dirty="0"/>
          </a:p>
        </p:txBody>
      </p:sp>
    </p:spTree>
    <p:extLst>
      <p:ext uri="{BB962C8B-B14F-4D97-AF65-F5344CB8AC3E}">
        <p14:creationId xmlns:p14="http://schemas.microsoft.com/office/powerpoint/2010/main" val="54550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المفاهيم</a:t>
            </a:r>
            <a:endParaRPr lang="ar-IQ" dirty="0"/>
          </a:p>
        </p:txBody>
      </p:sp>
      <p:sp>
        <p:nvSpPr>
          <p:cNvPr id="3" name="Content Placeholder 2"/>
          <p:cNvSpPr>
            <a:spLocks noGrp="1"/>
          </p:cNvSpPr>
          <p:nvPr>
            <p:ph idx="1"/>
          </p:nvPr>
        </p:nvSpPr>
        <p:spPr/>
        <p:txBody>
          <a:bodyPr>
            <a:normAutofit lnSpcReduction="10000"/>
          </a:bodyPr>
          <a:lstStyle/>
          <a:p>
            <a:r>
              <a:rPr lang="ar-IQ" dirty="0" smtClean="0"/>
              <a:t>3.	ان تعلم المفهوم ينتقل اثره الى تعلم جديد فمثلا عندما يتعلم الطالب ان المعادن تتمدد بالحرارة فانه ينقل هذا التعلم الى الحديد والنحاس أي الى كل الفلزات دون الحاجة الى ملاحظة تمدد كل فلز على حدة.</a:t>
            </a:r>
          </a:p>
          <a:p>
            <a:r>
              <a:rPr lang="ar-IQ" dirty="0" smtClean="0"/>
              <a:t>4.	تساهم في اثراء البناء المعرفي للفرد </a:t>
            </a:r>
            <a:r>
              <a:rPr lang="ar-IQ" dirty="0" err="1" smtClean="0"/>
              <a:t>لانها</a:t>
            </a:r>
            <a:r>
              <a:rPr lang="ar-IQ" dirty="0" smtClean="0"/>
              <a:t> تسهل عملية اندماج البنى المعرفية للفرد مما يجعل سهولة اكتساب معان اشتقاقية جديدة تمكنه من الاحتفاظ بها وتصبح جزء من بنائه المعرفي الجديد</a:t>
            </a:r>
            <a:endParaRPr lang="ar-IQ" dirty="0"/>
          </a:p>
        </p:txBody>
      </p:sp>
    </p:spTree>
    <p:extLst>
      <p:ext uri="{BB962C8B-B14F-4D97-AF65-F5344CB8AC3E}">
        <p14:creationId xmlns:p14="http://schemas.microsoft.com/office/powerpoint/2010/main" val="1597342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456</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تعلم المفاهيم</vt:lpstr>
      <vt:lpstr>المفاهيم</vt:lpstr>
      <vt:lpstr>تعريف المفاهيم</vt:lpstr>
      <vt:lpstr>انواع المفاهيم</vt:lpstr>
      <vt:lpstr>تعلم المفاهيم (عمل عقدة بقطعة من الحبل)</vt:lpstr>
      <vt:lpstr>تعلم المفاهيم</vt:lpstr>
      <vt:lpstr> تعلم المفاهيم (12- فمافوق)</vt:lpstr>
      <vt:lpstr>اهمية المفاهيم</vt:lpstr>
      <vt:lpstr>اهمية المفاهيم</vt:lpstr>
      <vt:lpstr>تعميم المفاهيم</vt:lpstr>
      <vt:lpstr>تعميم المفاهيم</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تعلم المفاهيم</dc:title>
  <dc:creator>Maher</dc:creator>
  <cp:lastModifiedBy>Maher</cp:lastModifiedBy>
  <cp:revision>4</cp:revision>
  <dcterms:created xsi:type="dcterms:W3CDTF">2019-04-20T17:05:12Z</dcterms:created>
  <dcterms:modified xsi:type="dcterms:W3CDTF">2019-04-20T18:23:31Z</dcterms:modified>
</cp:coreProperties>
</file>