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B217610-35A3-4CF8-923B-D0A090812154}" type="datetimeFigureOut">
              <a:rPr lang="ar-IQ" smtClean="0"/>
              <a:t>05/08/1440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A6DD5A3-C084-4023-8939-BED70C62619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17610-35A3-4CF8-923B-D0A090812154}" type="datetimeFigureOut">
              <a:rPr lang="ar-IQ" smtClean="0"/>
              <a:t>05/08/1440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A6DD5A3-C084-4023-8939-BED70C62619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3B217610-35A3-4CF8-923B-D0A090812154}" type="datetimeFigureOut">
              <a:rPr lang="ar-IQ" smtClean="0"/>
              <a:t>05/08/1440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A6DD5A3-C084-4023-8939-BED70C626199}" type="slidenum">
              <a:rPr lang="ar-IQ" smtClean="0"/>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217610-35A3-4CF8-923B-D0A090812154}" type="datetimeFigureOut">
              <a:rPr lang="ar-IQ" smtClean="0"/>
              <a:t>05/08/1440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A6DD5A3-C084-4023-8939-BED70C626199}" type="slidenum">
              <a:rPr lang="ar-IQ" smtClean="0"/>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217610-35A3-4CF8-923B-D0A090812154}" type="datetimeFigureOut">
              <a:rPr lang="ar-IQ" smtClean="0"/>
              <a:t>05/08/1440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0A6DD5A3-C084-4023-8939-BED70C62619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3B217610-35A3-4CF8-923B-D0A090812154}" type="datetimeFigureOut">
              <a:rPr lang="ar-IQ" smtClean="0"/>
              <a:t>05/08/1440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A6DD5A3-C084-4023-8939-BED70C626199}" type="slidenum">
              <a:rPr lang="ar-IQ" smtClean="0"/>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B217610-35A3-4CF8-923B-D0A090812154}" type="datetimeFigureOut">
              <a:rPr lang="ar-IQ" smtClean="0"/>
              <a:t>05/08/1440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0A6DD5A3-C084-4023-8939-BED70C62619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217610-35A3-4CF8-923B-D0A090812154}" type="datetimeFigureOut">
              <a:rPr lang="ar-IQ" smtClean="0"/>
              <a:t>05/08/1440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0A6DD5A3-C084-4023-8939-BED70C62619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3B217610-35A3-4CF8-923B-D0A090812154}" type="datetimeFigureOut">
              <a:rPr lang="ar-IQ" smtClean="0"/>
              <a:t>05/08/1440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0A6DD5A3-C084-4023-8939-BED70C62619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3B217610-35A3-4CF8-923B-D0A090812154}" type="datetimeFigureOut">
              <a:rPr lang="ar-IQ" smtClean="0"/>
              <a:t>05/08/1440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A6DD5A3-C084-4023-8939-BED70C626199}" type="slidenum">
              <a:rPr lang="ar-IQ" smtClean="0"/>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217610-35A3-4CF8-923B-D0A090812154}" type="datetimeFigureOut">
              <a:rPr lang="ar-IQ" smtClean="0"/>
              <a:t>05/08/1440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0A6DD5A3-C084-4023-8939-BED70C626199}" type="slidenum">
              <a:rPr lang="ar-IQ" smtClean="0"/>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3B217610-35A3-4CF8-923B-D0A090812154}" type="datetimeFigureOut">
              <a:rPr lang="ar-IQ" smtClean="0"/>
              <a:t>05/08/1440</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0A6DD5A3-C084-4023-8939-BED70C626199}" type="slidenum">
              <a:rPr lang="ar-IQ" smtClean="0"/>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rgbClr val="FFFFFF"/>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r" defTabSz="914400" rtl="1"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r" defTabSz="914400" rtl="1"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r" defTabSz="914400" rtl="1"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r" defTabSz="914400" rtl="1"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r" defTabSz="914400" rtl="1"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التفكير</a:t>
            </a:r>
            <a:endParaRPr lang="ar-IQ" dirty="0"/>
          </a:p>
        </p:txBody>
      </p:sp>
      <p:sp>
        <p:nvSpPr>
          <p:cNvPr id="3" name="Subtitle 2"/>
          <p:cNvSpPr>
            <a:spLocks noGrp="1"/>
          </p:cNvSpPr>
          <p:nvPr>
            <p:ph type="subTitle" idx="1"/>
          </p:nvPr>
        </p:nvSpPr>
        <p:spPr/>
        <p:txBody>
          <a:bodyPr/>
          <a:lstStyle/>
          <a:p>
            <a:r>
              <a:rPr lang="ar-SA" dirty="0" smtClean="0"/>
              <a:t>ا.م د. نجلاء نزار وداعة</a:t>
            </a:r>
            <a:endParaRPr lang="ar-IQ" dirty="0"/>
          </a:p>
        </p:txBody>
      </p:sp>
    </p:spTree>
    <p:extLst>
      <p:ext uri="{BB962C8B-B14F-4D97-AF65-F5344CB8AC3E}">
        <p14:creationId xmlns:p14="http://schemas.microsoft.com/office/powerpoint/2010/main" val="2607633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ar-IQ" dirty="0" smtClean="0"/>
              <a:t>هو نشاط ذهني أو عقلي يختلف عن الإحساس والإدراك ويتجاوز الاثنين معا إلى الأفكار المجردة. وبمعناه المحدد هو كل تدفق للأفكار تحركه وتستثيره مشكلة أو مسألة تتطلب الحل، كما أنه يقود إلى دراسة المعطيات وتقليبها وتفحصها بقصد التحقق من صحتها، ومعرفة القوانين التي تتحكم بها والآليات التي تعمل بموجبها.</a:t>
            </a:r>
            <a:endParaRPr lang="ar-SA" dirty="0" smtClean="0"/>
          </a:p>
          <a:p>
            <a:r>
              <a:rPr lang="ar-SA" dirty="0" smtClean="0">
                <a:effectLst/>
                <a:ea typeface="Calibri"/>
                <a:cs typeface="Simplified Arabic"/>
              </a:rPr>
              <a:t>بأنه العملية التي ينظم بها العقل خبراته بطريقة جديدة لحل مشكلة معينة أو هو إدراك علاقة جديدة بين موضوعين أو بين عدة موضوعات بغض النظر عن نوع تلك العلاقة.</a:t>
            </a:r>
            <a:endParaRPr lang="ar-IQ" dirty="0"/>
          </a:p>
        </p:txBody>
      </p:sp>
      <p:sp>
        <p:nvSpPr>
          <p:cNvPr id="2" name="Title 1"/>
          <p:cNvSpPr>
            <a:spLocks noGrp="1"/>
          </p:cNvSpPr>
          <p:nvPr>
            <p:ph type="title"/>
          </p:nvPr>
        </p:nvSpPr>
        <p:spPr/>
        <p:txBody>
          <a:bodyPr/>
          <a:lstStyle/>
          <a:p>
            <a:r>
              <a:rPr lang="ar-SA" dirty="0" smtClean="0"/>
              <a:t>معنى التفكير</a:t>
            </a:r>
            <a:endParaRPr lang="ar-IQ" dirty="0"/>
          </a:p>
        </p:txBody>
      </p:sp>
    </p:spTree>
    <p:extLst>
      <p:ext uri="{BB962C8B-B14F-4D97-AF65-F5344CB8AC3E}">
        <p14:creationId xmlns:p14="http://schemas.microsoft.com/office/powerpoint/2010/main" val="2944780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120650" algn="just"/>
            <a:r>
              <a:rPr lang="ar-SA" sz="2400" dirty="0" smtClean="0">
                <a:ea typeface="Calibri"/>
                <a:cs typeface="Simplified Arabic"/>
              </a:rPr>
              <a:t>له </a:t>
            </a:r>
            <a:r>
              <a:rPr lang="ar-SA" sz="2400" dirty="0">
                <a:ea typeface="Calibri"/>
                <a:cs typeface="Simplified Arabic"/>
              </a:rPr>
              <a:t>وسائله الخاصة في المستوى الرمزي وله طرائقه في تقصي الحلول والحقائق في حال عدم وجود حل جاهز لها. أي انه سلوك عقلي يخضع لعملية الضبط والتوجيه في انتخاب العناصر والرموز. </a:t>
            </a:r>
            <a:endParaRPr lang="ar-SA" sz="2400" dirty="0" smtClean="0">
              <a:ea typeface="Calibri"/>
              <a:cs typeface="Simplified Arabic"/>
            </a:endParaRPr>
          </a:p>
          <a:p>
            <a:pPr marL="120650" algn="just"/>
            <a:endParaRPr lang="ar-SA" sz="2400" dirty="0" smtClean="0">
              <a:ea typeface="Calibri"/>
              <a:cs typeface="Simplified Arabic"/>
            </a:endParaRPr>
          </a:p>
          <a:p>
            <a:pPr marL="120650" algn="just"/>
            <a:r>
              <a:rPr lang="ar-IQ" sz="2000" dirty="0">
                <a:ea typeface="Calibri"/>
              </a:rPr>
              <a:t>أنه عملية عقلية معرفية وجدانية عليا تبنى وتؤسس على محصلة العمليات النفسية الأخرى كالإدراك والإحساس والتخيل، وكذلك العمليات العقلية كالتذكر،  والتجريد، والتعميم، والتمييز، والمقارنة، والاستدلال هذا وقد أكد مجدي حبيب على أن التفكير بوجه عام لا يتم إلا إذا سبقته مشكلة تتحدى عقل الفرد وتحرك مشاعره وتحفز دوافعه. </a:t>
            </a:r>
            <a:endParaRPr lang="en-US" sz="2000" dirty="0">
              <a:ea typeface="Calibri"/>
              <a:cs typeface="Arial"/>
            </a:endParaRPr>
          </a:p>
        </p:txBody>
      </p:sp>
      <p:sp>
        <p:nvSpPr>
          <p:cNvPr id="2" name="Title 1"/>
          <p:cNvSpPr>
            <a:spLocks noGrp="1"/>
          </p:cNvSpPr>
          <p:nvPr>
            <p:ph type="title"/>
          </p:nvPr>
        </p:nvSpPr>
        <p:spPr/>
        <p:txBody>
          <a:bodyPr/>
          <a:lstStyle/>
          <a:p>
            <a:r>
              <a:rPr lang="ar-SA" sz="3200" b="1" dirty="0">
                <a:solidFill>
                  <a:prstClr val="black"/>
                </a:solidFill>
                <a:ea typeface="Calibri"/>
                <a:cs typeface="Simplified Arabic"/>
              </a:rPr>
              <a:t>التفكير كسلوك منظم وموجه</a:t>
            </a:r>
            <a:endParaRPr lang="ar-IQ" dirty="0"/>
          </a:p>
        </p:txBody>
      </p:sp>
    </p:spTree>
    <p:extLst>
      <p:ext uri="{BB962C8B-B14F-4D97-AF65-F5344CB8AC3E}">
        <p14:creationId xmlns:p14="http://schemas.microsoft.com/office/powerpoint/2010/main" val="3725972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ar-IQ" dirty="0" smtClean="0"/>
              <a:t>عرفه </a:t>
            </a:r>
            <a:r>
              <a:rPr lang="ar-IQ" dirty="0" err="1" smtClean="0"/>
              <a:t>ماير</a:t>
            </a:r>
            <a:r>
              <a:rPr lang="ar-IQ" dirty="0" smtClean="0"/>
              <a:t> (1983) (</a:t>
            </a:r>
            <a:r>
              <a:rPr lang="en-US" dirty="0" err="1" smtClean="0"/>
              <a:t>mayer</a:t>
            </a:r>
            <a:r>
              <a:rPr lang="en-US" dirty="0" smtClean="0"/>
              <a:t>) </a:t>
            </a:r>
            <a:r>
              <a:rPr lang="ar-IQ" dirty="0" smtClean="0"/>
              <a:t>بأنه ما يحدث عندما يحل شخص ما مشكلة.</a:t>
            </a:r>
          </a:p>
          <a:p>
            <a:r>
              <a:rPr lang="ar-IQ" dirty="0" smtClean="0"/>
              <a:t>_ عرفته باربرا </a:t>
            </a:r>
            <a:r>
              <a:rPr lang="ar-IQ" dirty="0" err="1" smtClean="0"/>
              <a:t>بريشن</a:t>
            </a:r>
            <a:r>
              <a:rPr lang="ar-IQ" dirty="0" smtClean="0"/>
              <a:t> (</a:t>
            </a:r>
            <a:r>
              <a:rPr lang="en-US" dirty="0" err="1" smtClean="0"/>
              <a:t>barbara</a:t>
            </a:r>
            <a:r>
              <a:rPr lang="en-US" dirty="0" smtClean="0"/>
              <a:t> </a:t>
            </a:r>
            <a:r>
              <a:rPr lang="en-US" dirty="0" err="1" smtClean="0"/>
              <a:t>pression</a:t>
            </a:r>
            <a:r>
              <a:rPr lang="en-US" dirty="0" smtClean="0"/>
              <a:t>) </a:t>
            </a:r>
            <a:r>
              <a:rPr lang="ar-IQ" dirty="0" smtClean="0"/>
              <a:t>بأنه عملية معرفية معقدة، بعد اكتساب معرفة ما، أو أنه عملية منظمة تهدف إلى إكساب الفرد معرفة.</a:t>
            </a:r>
          </a:p>
          <a:p>
            <a:r>
              <a:rPr lang="ar-IQ" dirty="0" smtClean="0"/>
              <a:t> وعرفه دي </a:t>
            </a:r>
            <a:r>
              <a:rPr lang="ar-IQ" dirty="0" err="1" smtClean="0"/>
              <a:t>بونو</a:t>
            </a:r>
            <a:r>
              <a:rPr lang="ar-IQ" dirty="0" smtClean="0"/>
              <a:t> (</a:t>
            </a:r>
            <a:r>
              <a:rPr lang="en-US" dirty="0" smtClean="0"/>
              <a:t>de bono) </a:t>
            </a:r>
            <a:r>
              <a:rPr lang="ar-IQ" dirty="0" smtClean="0"/>
              <a:t>إن التفكير مهارة عملية يمارس بها الذكاء نشاطه اعتماداً على الخبرة أو هو اكتشاف متروٍ أو متبصرٍ أو متأنٍ للخبرة من أجل التوصل إلى الهدف.</a:t>
            </a:r>
          </a:p>
          <a:p>
            <a:r>
              <a:rPr lang="ar-IQ" dirty="0" smtClean="0"/>
              <a:t>وعرفه جون </a:t>
            </a:r>
            <a:r>
              <a:rPr lang="ar-IQ" dirty="0" err="1" smtClean="0"/>
              <a:t>باريل</a:t>
            </a:r>
            <a:r>
              <a:rPr lang="ar-IQ" dirty="0" smtClean="0"/>
              <a:t> (</a:t>
            </a:r>
            <a:r>
              <a:rPr lang="en-US" dirty="0" smtClean="0"/>
              <a:t>john </a:t>
            </a:r>
            <a:r>
              <a:rPr lang="en-US" dirty="0" err="1" smtClean="0"/>
              <a:t>bareell</a:t>
            </a:r>
            <a:r>
              <a:rPr lang="en-US" dirty="0" smtClean="0"/>
              <a:t>) </a:t>
            </a:r>
            <a:r>
              <a:rPr lang="ar-IQ" dirty="0" smtClean="0"/>
              <a:t>بأنه تجريب </a:t>
            </a:r>
            <a:r>
              <a:rPr lang="ar-IQ" dirty="0" err="1" smtClean="0"/>
              <a:t>الإحتمالات</a:t>
            </a:r>
            <a:r>
              <a:rPr lang="ar-IQ" dirty="0" smtClean="0"/>
              <a:t> ودراسة الإمكانيات عندما لا ندري ما العمل.</a:t>
            </a:r>
            <a:endParaRPr lang="ar-IQ" dirty="0"/>
          </a:p>
        </p:txBody>
      </p:sp>
      <p:sp>
        <p:nvSpPr>
          <p:cNvPr id="2" name="Title 1"/>
          <p:cNvSpPr>
            <a:spLocks noGrp="1"/>
          </p:cNvSpPr>
          <p:nvPr>
            <p:ph type="title"/>
          </p:nvPr>
        </p:nvSpPr>
        <p:spPr/>
        <p:txBody>
          <a:bodyPr/>
          <a:lstStyle/>
          <a:p>
            <a:endParaRPr lang="ar-IQ"/>
          </a:p>
        </p:txBody>
      </p:sp>
    </p:spTree>
    <p:extLst>
      <p:ext uri="{BB962C8B-B14F-4D97-AF65-F5344CB8AC3E}">
        <p14:creationId xmlns:p14="http://schemas.microsoft.com/office/powerpoint/2010/main" val="3926762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ar-IQ" dirty="0" smtClean="0"/>
              <a:t>1.	التفكير العلمي: ويعتمد على الأسلوب العلمي وهو نشاط عقلي يوظفه الإنسان في معالجة المشكلات التي تواجهه في حياته اليومية بطريقة علمية ، ويتحدد التفكير العلمي بالاعتماد على ثلاثة عمليات رئيسية (هي عمليات التعلم الأساسية) أو تشمل الملاحظة  والتصنيف والاتصال والعلاقات العددية والمكانية والأسئلة الإجرائية و(عمليات التعلم) السببية وتشمل التفاعل والأنظمة والسبب والنتيجة والاستدلال والتوقعات وردود الأفعال و(عمليات العلم التجريبية ) وتشمل ضبط المتغيرات وصياغة الفرضيات وتفسير البيانات والإبعاد التجريبية زمان  ومكانا .</a:t>
            </a:r>
          </a:p>
          <a:p>
            <a:r>
              <a:rPr lang="ar-IQ" dirty="0" smtClean="0"/>
              <a:t>2.	التفكير التجريبي: ويعتمد على التجربة والبيانات المأخوذة من الملاحظة العلمية.                                                                     </a:t>
            </a:r>
          </a:p>
          <a:p>
            <a:r>
              <a:rPr lang="ar-IQ" dirty="0" smtClean="0"/>
              <a:t>3.	التفكير المجرد: وهو عملية ذهنية تهدف إلى استنباط النتائج واستخلاص المعاني المجردة للأشياء والعلاقات بواسطة التفكير الافتراضي من خلال الرموز والتصاميم والقدرة على وضع الافتراضات والتأكد من صحتها .</a:t>
            </a:r>
          </a:p>
          <a:p>
            <a:r>
              <a:rPr lang="ar-IQ" dirty="0" smtClean="0"/>
              <a:t>4.	التفكير المادي: نمط من التفكير يتعامل مع المنبهات المادية للعالم الذي يحيط بنا وليس مع الأمور او المفاهيم او الأفكار المجردة المتخلصة من الأمور الواقعية .</a:t>
            </a:r>
          </a:p>
          <a:p>
            <a:r>
              <a:rPr lang="ar-IQ" dirty="0" smtClean="0"/>
              <a:t>5.	التفكير التركيبي: ويقوم على وضع أجزاء المنبهات مع بعضها في قالب واحد او مضمون جديد .</a:t>
            </a:r>
            <a:endParaRPr lang="ar-IQ" dirty="0"/>
          </a:p>
        </p:txBody>
      </p:sp>
      <p:sp>
        <p:nvSpPr>
          <p:cNvPr id="2" name="Title 1"/>
          <p:cNvSpPr>
            <a:spLocks noGrp="1"/>
          </p:cNvSpPr>
          <p:nvPr>
            <p:ph type="title"/>
          </p:nvPr>
        </p:nvSpPr>
        <p:spPr/>
        <p:txBody>
          <a:bodyPr/>
          <a:lstStyle/>
          <a:p>
            <a:r>
              <a:rPr lang="ar-SA" dirty="0" smtClean="0"/>
              <a:t>انواع التفكير</a:t>
            </a:r>
            <a:endParaRPr lang="ar-IQ" dirty="0"/>
          </a:p>
        </p:txBody>
      </p:sp>
    </p:spTree>
    <p:extLst>
      <p:ext uri="{BB962C8B-B14F-4D97-AF65-F5344CB8AC3E}">
        <p14:creationId xmlns:p14="http://schemas.microsoft.com/office/powerpoint/2010/main" val="3668740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ar-IQ" dirty="0" smtClean="0"/>
              <a:t>6.	التفكير التحليلي : ويتناول القدرة على تحليل المثيرات البيئية إلى أجزاء منفصلة ليسهل التعامل معها والتفكير فيها بشكل مستقل </a:t>
            </a:r>
          </a:p>
          <a:p>
            <a:r>
              <a:rPr lang="ar-IQ" dirty="0" smtClean="0"/>
              <a:t>7.	التفكير المنطقي : هو التفكير الذي يمارسه الفرد عند محاولة بيان الأسباب والعلل التي تكمن وراء الأشياء ويتضمن التفكير المنطقي محاولة الحصول على أدلة تؤيد او تنفي إعمال الفرد او وجهات نظره . </a:t>
            </a:r>
          </a:p>
          <a:p>
            <a:r>
              <a:rPr lang="ar-IQ" dirty="0" smtClean="0"/>
              <a:t>8.	التفكير التمييزي : ويتمثل بالقدرة على تمييز الظروف والعوامل المحيطة بموقف معين قبل التوصل الى اتخاذ القرارات المناسبة حول الموقف او وضع خطة للحل .</a:t>
            </a:r>
          </a:p>
          <a:p>
            <a:r>
              <a:rPr lang="ar-IQ" dirty="0" smtClean="0"/>
              <a:t>9.	التفكير الاستنباطي: هو عملية استدلال منطقي تهدف التوصل لاستنتاجات او معرفة جديدة معتمدا على القروض او المقدمات المتوفرة للفرد .</a:t>
            </a:r>
          </a:p>
          <a:p>
            <a:r>
              <a:rPr lang="ar-IQ" dirty="0" smtClean="0"/>
              <a:t>10.	التفكير الاستقرائي: وهو عملية استدلال عقلي تهدف التوصل الى استنتاجات او تعميمات مستفيدة من الأدلة المتوافرة او اي التي حصل عليها الفرد من خلال خبراته السابقة .</a:t>
            </a:r>
            <a:endParaRPr lang="ar-IQ" dirty="0"/>
          </a:p>
        </p:txBody>
      </p:sp>
      <p:sp>
        <p:nvSpPr>
          <p:cNvPr id="2" name="Title 1"/>
          <p:cNvSpPr>
            <a:spLocks noGrp="1"/>
          </p:cNvSpPr>
          <p:nvPr>
            <p:ph type="title"/>
          </p:nvPr>
        </p:nvSpPr>
        <p:spPr/>
        <p:txBody>
          <a:bodyPr/>
          <a:lstStyle/>
          <a:p>
            <a:r>
              <a:rPr lang="ar-SA" dirty="0" smtClean="0"/>
              <a:t>انواع التفكير</a:t>
            </a:r>
            <a:endParaRPr lang="ar-IQ" dirty="0"/>
          </a:p>
        </p:txBody>
      </p:sp>
    </p:spTree>
    <p:extLst>
      <p:ext uri="{BB962C8B-B14F-4D97-AF65-F5344CB8AC3E}">
        <p14:creationId xmlns:p14="http://schemas.microsoft.com/office/powerpoint/2010/main" val="2397549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ar-IQ" dirty="0" smtClean="0"/>
              <a:t>1.	تحسين الظروف المادية والفسيولوجية والانفعالية للطلبة، وتحسين ظروف المدرسة من ناحية التهوية والهدوء وتنظيم الادوات المستعملة يؤدي الى تحسين التفكير.</a:t>
            </a:r>
          </a:p>
          <a:p>
            <a:r>
              <a:rPr lang="ar-IQ" dirty="0" smtClean="0"/>
              <a:t>2.	تنظيم الوقت وتحديد جدول زمني له دور يساعد على تحسين التفكير فمن الممكن للطالب ان يعين وقتا معينا من اليوم يفرده للتفكير العميق.</a:t>
            </a:r>
          </a:p>
          <a:p>
            <a:r>
              <a:rPr lang="ar-IQ" dirty="0" smtClean="0"/>
              <a:t>3.	ان يزود الطالب بصورة متقنة بالحقائق والمفاهيم والمبادئ المتصلة بموضوع المشكلة التي يفكر بها.</a:t>
            </a:r>
          </a:p>
          <a:p>
            <a:r>
              <a:rPr lang="ar-IQ" dirty="0" smtClean="0"/>
              <a:t>4.	يعد ضبط الطالب الذي سيقوم بالتفكير عاملا مساعدا على تحسين التفكير وهذا يعني ان يكون الطالب متهيئ ومستعد، وجعله ينتبه الى اشياء بعينها دون غيرها.</a:t>
            </a:r>
          </a:p>
          <a:p>
            <a:r>
              <a:rPr lang="ar-IQ" dirty="0" smtClean="0"/>
              <a:t>5.	يفضل عرض الدروس على شكل مشكلات لان مثل هذه الطريقة تتحدى تفكير الطالب وتجعله اكثر اعتمادا على نفسه.</a:t>
            </a:r>
          </a:p>
          <a:p>
            <a:endParaRPr lang="ar-IQ" dirty="0"/>
          </a:p>
        </p:txBody>
      </p:sp>
      <p:sp>
        <p:nvSpPr>
          <p:cNvPr id="2" name="Title 1"/>
          <p:cNvSpPr>
            <a:spLocks noGrp="1"/>
          </p:cNvSpPr>
          <p:nvPr>
            <p:ph type="title"/>
          </p:nvPr>
        </p:nvSpPr>
        <p:spPr/>
        <p:txBody>
          <a:bodyPr/>
          <a:lstStyle/>
          <a:p>
            <a:r>
              <a:rPr lang="ar-SA" dirty="0" smtClean="0"/>
              <a:t>سبل استثارة التفكير</a:t>
            </a:r>
            <a:endParaRPr lang="ar-IQ" dirty="0"/>
          </a:p>
        </p:txBody>
      </p:sp>
    </p:spTree>
    <p:extLst>
      <p:ext uri="{BB962C8B-B14F-4D97-AF65-F5344CB8AC3E}">
        <p14:creationId xmlns:p14="http://schemas.microsoft.com/office/powerpoint/2010/main" val="24309672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ar-IQ" dirty="0" smtClean="0"/>
              <a:t>6.	تعويد الطالب على استخدام المنهج العلمي في معالجة اية مشكلة تواجهه دون اللجوء الى استخدام الصواب والخطأ في التوصل الى الحقيقة.</a:t>
            </a:r>
          </a:p>
          <a:p>
            <a:r>
              <a:rPr lang="ar-IQ" dirty="0" smtClean="0"/>
              <a:t>7.	تنمية روح النقد عند الطلبة وتدريبهم على نقد </a:t>
            </a:r>
            <a:r>
              <a:rPr lang="ar-IQ" dirty="0" err="1" smtClean="0"/>
              <a:t>الاراء</a:t>
            </a:r>
            <a:r>
              <a:rPr lang="ar-IQ" dirty="0" smtClean="0"/>
              <a:t> ومقارعة الحجة بالدليل.</a:t>
            </a:r>
          </a:p>
          <a:p>
            <a:r>
              <a:rPr lang="ar-IQ" dirty="0" smtClean="0"/>
              <a:t>8.		تنمية الثقة بالنفس عن طريق الاستماع وتقبل أفكار الآخرين .</a:t>
            </a:r>
          </a:p>
          <a:p>
            <a:r>
              <a:rPr lang="ar-IQ" dirty="0" smtClean="0"/>
              <a:t>9.		احترام التنوع والانفتاح .</a:t>
            </a:r>
          </a:p>
          <a:p>
            <a:r>
              <a:rPr lang="ar-IQ" dirty="0" smtClean="0"/>
              <a:t>10.	يشجع المناقشة والتعبير وطرح الأسئلة .</a:t>
            </a:r>
          </a:p>
          <a:p>
            <a:r>
              <a:rPr lang="ar-IQ" dirty="0" smtClean="0"/>
              <a:t>11.	منح الوقت الكافي للتفكير يشجع التغذية الراجعة الايجابية .</a:t>
            </a:r>
          </a:p>
          <a:p>
            <a:r>
              <a:rPr lang="ar-IQ" dirty="0" smtClean="0"/>
              <a:t>12.	تكليف الطلبة بواجبات مفتوحة تتيح لهم الحد الأكبر من الفرص والإبداع الفردي .</a:t>
            </a:r>
          </a:p>
          <a:p>
            <a:r>
              <a:rPr lang="ar-IQ" dirty="0" smtClean="0"/>
              <a:t>13.	يشجع الطلبة على اكتساب المعرفة من مصادر مختلفة وحل المسالة بأكثر من طريقة .</a:t>
            </a:r>
          </a:p>
          <a:p>
            <a:r>
              <a:rPr lang="ar-IQ" dirty="0" smtClean="0"/>
              <a:t>14.	الانتباه للفروق الفردية بين الطلبة من خلال موضوعات تتحدى قدراتهم ومواهبهم</a:t>
            </a:r>
            <a:r>
              <a:rPr lang="ar-SA" dirty="0" smtClean="0"/>
              <a:t>.</a:t>
            </a:r>
            <a:endParaRPr lang="ar-IQ" dirty="0"/>
          </a:p>
        </p:txBody>
      </p:sp>
      <p:sp>
        <p:nvSpPr>
          <p:cNvPr id="2" name="Title 1"/>
          <p:cNvSpPr>
            <a:spLocks noGrp="1"/>
          </p:cNvSpPr>
          <p:nvPr>
            <p:ph type="title"/>
          </p:nvPr>
        </p:nvSpPr>
        <p:spPr/>
        <p:txBody>
          <a:bodyPr/>
          <a:lstStyle/>
          <a:p>
            <a:r>
              <a:rPr lang="ar-SA" dirty="0" smtClean="0"/>
              <a:t>سبل استثارة التفكير</a:t>
            </a:r>
            <a:endParaRPr lang="ar-IQ" dirty="0"/>
          </a:p>
        </p:txBody>
      </p:sp>
    </p:spTree>
    <p:extLst>
      <p:ext uri="{BB962C8B-B14F-4D97-AF65-F5344CB8AC3E}">
        <p14:creationId xmlns:p14="http://schemas.microsoft.com/office/powerpoint/2010/main" val="4024485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ar-IQ" dirty="0" smtClean="0"/>
              <a:t>1.	إذا استطاع الفرد إن يصف ما يدور في ذهنه حيث يقوم بحل مشكلة وان يحدد العمليات التي يقوم بها يكون قد اصبح أكثر وعيا بتفكيره .</a:t>
            </a:r>
          </a:p>
          <a:p>
            <a:r>
              <a:rPr lang="ar-IQ" dirty="0" smtClean="0"/>
              <a:t>2.	حين يستطيع إن يقرر الخطوات التي يتبعها ويحدد الطرائق التي واجهته في حل المشكلات ويحدد النقص في معلوماته وكيف يضع الخطوط للحصول عليها .</a:t>
            </a:r>
          </a:p>
          <a:p>
            <a:r>
              <a:rPr lang="ar-IQ" dirty="0" smtClean="0"/>
              <a:t>3.	مهمة المدرسة تزويد عقول الطلاب بأسس التفكير المنتج وإذا لم يتمكن من جعل الطلاب قادرين على حل المشكلات ومتابعة دراستهم بشكل مستقل عن المعلم فنكون أنتجنا القليل من تعلم التفكير .</a:t>
            </a:r>
          </a:p>
          <a:p>
            <a:r>
              <a:rPr lang="ar-IQ" dirty="0" smtClean="0"/>
              <a:t>4.	كل فرد مدفوع نحو هدف معين وان يحدد هذا الهدف ويتوصل إلى الدافع يوجهه نحو الإتقان في مجال هذا الهدف .</a:t>
            </a:r>
          </a:p>
          <a:p>
            <a:r>
              <a:rPr lang="ar-IQ" dirty="0" smtClean="0"/>
              <a:t>5.	تنمية روح المغامرة من خلال ممارسة جميع الأفكار وبالاستعانة بتجارب الآخرين الناجحة .</a:t>
            </a:r>
          </a:p>
          <a:p>
            <a:endParaRPr lang="ar-IQ" dirty="0"/>
          </a:p>
        </p:txBody>
      </p:sp>
      <p:sp>
        <p:nvSpPr>
          <p:cNvPr id="2" name="Title 1"/>
          <p:cNvSpPr>
            <a:spLocks noGrp="1"/>
          </p:cNvSpPr>
          <p:nvPr>
            <p:ph type="title"/>
          </p:nvPr>
        </p:nvSpPr>
        <p:spPr/>
        <p:txBody>
          <a:bodyPr/>
          <a:lstStyle/>
          <a:p>
            <a:r>
              <a:rPr lang="ar-SA" dirty="0" smtClean="0"/>
              <a:t>سبل استثارة التفكير</a:t>
            </a:r>
            <a:endParaRPr lang="ar-IQ" dirty="0"/>
          </a:p>
        </p:txBody>
      </p:sp>
    </p:spTree>
    <p:extLst>
      <p:ext uri="{BB962C8B-B14F-4D97-AF65-F5344CB8AC3E}">
        <p14:creationId xmlns:p14="http://schemas.microsoft.com/office/powerpoint/2010/main" val="13338372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18</TotalTime>
  <Words>304</Words>
  <Application>Microsoft Office PowerPoint</Application>
  <PresentationFormat>On-screen Show (4:3)</PresentationFormat>
  <Paragraphs>47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Waveform</vt:lpstr>
      <vt:lpstr>التفكير</vt:lpstr>
      <vt:lpstr>معنى التفكير</vt:lpstr>
      <vt:lpstr>التفكير كسلوك منظم وموجه</vt:lpstr>
      <vt:lpstr>PowerPoint Presentation</vt:lpstr>
      <vt:lpstr>انواع التفكير</vt:lpstr>
      <vt:lpstr>انواع التفكير</vt:lpstr>
      <vt:lpstr>سبل استثارة التفكير</vt:lpstr>
      <vt:lpstr>سبل استثارة التفكير</vt:lpstr>
      <vt:lpstr>سبل استثارة التفكير</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التفكير</dc:title>
  <dc:creator>Maher</dc:creator>
  <cp:lastModifiedBy>Maher</cp:lastModifiedBy>
  <cp:revision>3</cp:revision>
  <dcterms:created xsi:type="dcterms:W3CDTF">2019-04-10T18:26:44Z</dcterms:created>
  <dcterms:modified xsi:type="dcterms:W3CDTF">2019-04-10T18:44:53Z</dcterms:modified>
</cp:coreProperties>
</file>