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p:scale>
          <a:sx n="80" d="100"/>
          <a:sy n="80" d="100"/>
        </p:scale>
        <p:origin x="-1074" y="2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C38A069-AD02-4EA0-95B3-55CDBB3B96A7}" type="datetimeFigureOut">
              <a:rPr lang="ar-IQ" smtClean="0"/>
              <a:t>17/07/1440</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55CEC0C-F40A-439C-B573-BBF25D257051}"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38A069-AD02-4EA0-95B3-55CDBB3B96A7}" type="datetimeFigureOut">
              <a:rPr lang="ar-IQ" smtClean="0"/>
              <a:t>17/07/1440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55CEC0C-F40A-439C-B573-BBF25D257051}"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38A069-AD02-4EA0-95B3-55CDBB3B96A7}" type="datetimeFigureOut">
              <a:rPr lang="ar-IQ" smtClean="0"/>
              <a:t>17/07/1440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55CEC0C-F40A-439C-B573-BBF25D257051}"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38A069-AD02-4EA0-95B3-55CDBB3B96A7}" type="datetimeFigureOut">
              <a:rPr lang="ar-IQ" smtClean="0"/>
              <a:t>17/07/1440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55CEC0C-F40A-439C-B573-BBF25D257051}"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38A069-AD02-4EA0-95B3-55CDBB3B96A7}" type="datetimeFigureOut">
              <a:rPr lang="ar-IQ" smtClean="0"/>
              <a:t>17/07/1440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955CEC0C-F40A-439C-B573-BBF25D257051}"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C38A069-AD02-4EA0-95B3-55CDBB3B96A7}" type="datetimeFigureOut">
              <a:rPr lang="ar-IQ" smtClean="0"/>
              <a:t>17/07/1440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955CEC0C-F40A-439C-B573-BBF25D257051}"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C38A069-AD02-4EA0-95B3-55CDBB3B96A7}" type="datetimeFigureOut">
              <a:rPr lang="ar-IQ" smtClean="0"/>
              <a:t>17/07/1440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955CEC0C-F40A-439C-B573-BBF25D257051}"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38A069-AD02-4EA0-95B3-55CDBB3B96A7}" type="datetimeFigureOut">
              <a:rPr lang="ar-IQ" smtClean="0"/>
              <a:t>17/07/1440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955CEC0C-F40A-439C-B573-BBF25D257051}"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38A069-AD02-4EA0-95B3-55CDBB3B96A7}" type="datetimeFigureOut">
              <a:rPr lang="ar-IQ" smtClean="0"/>
              <a:t>17/07/1440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955CEC0C-F40A-439C-B573-BBF25D257051}"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C38A069-AD02-4EA0-95B3-55CDBB3B96A7}" type="datetimeFigureOut">
              <a:rPr lang="ar-IQ" smtClean="0"/>
              <a:t>17/07/1440</a:t>
            </a:fld>
            <a:endParaRPr lang="ar-IQ"/>
          </a:p>
        </p:txBody>
      </p:sp>
      <p:sp>
        <p:nvSpPr>
          <p:cNvPr id="7" name="Slide Number Placeholder 6"/>
          <p:cNvSpPr>
            <a:spLocks noGrp="1"/>
          </p:cNvSpPr>
          <p:nvPr>
            <p:ph type="sldNum" sz="quarter" idx="12"/>
          </p:nvPr>
        </p:nvSpPr>
        <p:spPr/>
        <p:txBody>
          <a:bodyPr/>
          <a:lstStyle/>
          <a:p>
            <a:fld id="{955CEC0C-F40A-439C-B573-BBF25D257051}"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38A069-AD02-4EA0-95B3-55CDBB3B96A7}" type="datetimeFigureOut">
              <a:rPr lang="ar-IQ" smtClean="0"/>
              <a:t>17/07/1440</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955CEC0C-F40A-439C-B573-BBF25D257051}"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C38A069-AD02-4EA0-95B3-55CDBB3B96A7}" type="datetimeFigureOut">
              <a:rPr lang="ar-IQ" smtClean="0"/>
              <a:t>17/07/1440</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55CEC0C-F40A-439C-B573-BBF25D257051}"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التغذية الراجعة</a:t>
            </a:r>
            <a:endParaRPr lang="ar-IQ" dirty="0"/>
          </a:p>
        </p:txBody>
      </p:sp>
      <p:sp>
        <p:nvSpPr>
          <p:cNvPr id="3" name="Subtitle 2"/>
          <p:cNvSpPr>
            <a:spLocks noGrp="1"/>
          </p:cNvSpPr>
          <p:nvPr>
            <p:ph type="subTitle" idx="1"/>
          </p:nvPr>
        </p:nvSpPr>
        <p:spPr/>
        <p:txBody>
          <a:bodyPr/>
          <a:lstStyle/>
          <a:p>
            <a:r>
              <a:rPr lang="ar-SA" dirty="0" err="1" smtClean="0"/>
              <a:t>أ.م.د</a:t>
            </a:r>
            <a:r>
              <a:rPr lang="ar-SA" dirty="0" smtClean="0"/>
              <a:t> نجلاء نزار وداعة</a:t>
            </a:r>
            <a:endParaRPr lang="ar-IQ" dirty="0"/>
          </a:p>
        </p:txBody>
      </p:sp>
    </p:spTree>
    <p:extLst>
      <p:ext uri="{BB962C8B-B14F-4D97-AF65-F5344CB8AC3E}">
        <p14:creationId xmlns:p14="http://schemas.microsoft.com/office/powerpoint/2010/main" val="961279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a:bodyPr>
          <a:lstStyle/>
          <a:p>
            <a:r>
              <a:rPr lang="ar-IQ" dirty="0" smtClean="0"/>
              <a:t>خامساً: التغذية الراجعة حسب وظيفتها:</a:t>
            </a:r>
          </a:p>
          <a:p>
            <a:r>
              <a:rPr lang="ar-IQ" dirty="0" smtClean="0"/>
              <a:t>1. التغذية الراجعة الإعلامية: وهي التغذية الراجعة التي يتم فيها اعلام المستجيب بصحة استجابته او الخطأ فيها دون تصحيحها.</a:t>
            </a:r>
          </a:p>
          <a:p>
            <a:r>
              <a:rPr lang="ar-IQ" dirty="0" smtClean="0"/>
              <a:t>2. التغذية الراجعة التصحيحية: ويتم فيها إعطاء العبارات التصحيحية المتمثلة بتدقيق العمليات الحسابية مثلا. ومراجعة خطوات الحل، وتطبيق القوانين والنظريات ومراجعة المفاهيم والأمثلة المشابهة.</a:t>
            </a:r>
          </a:p>
          <a:p>
            <a:r>
              <a:rPr lang="ar-IQ" dirty="0" smtClean="0"/>
              <a:t>3.</a:t>
            </a:r>
            <a:endParaRPr lang="ar-IQ" dirty="0"/>
          </a:p>
        </p:txBody>
      </p:sp>
    </p:spTree>
    <p:extLst>
      <p:ext uri="{BB962C8B-B14F-4D97-AF65-F5344CB8AC3E}">
        <p14:creationId xmlns:p14="http://schemas.microsoft.com/office/powerpoint/2010/main" val="644617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lnSpcReduction="10000"/>
          </a:bodyPr>
          <a:lstStyle/>
          <a:p>
            <a:r>
              <a:rPr lang="ar-IQ" dirty="0" smtClean="0"/>
              <a:t> التغذية الراجعة التفسيرية: يتم في هذا النوع تزويد المتعلم بمعلومات حول صحة استجابته أو عدم صحتها </a:t>
            </a:r>
            <a:r>
              <a:rPr lang="ar-IQ" dirty="0" err="1" smtClean="0"/>
              <a:t>بالاضافة</a:t>
            </a:r>
            <a:r>
              <a:rPr lang="ar-IQ" dirty="0" smtClean="0"/>
              <a:t> الى ذلك تفسير الاستجابات الخاطئة كتابيا على ورقة الاستجابة كما انها تعمل على تصحيح الاستجابات الخاطئة للفرد وتبين له سبب هذا الخطأ.</a:t>
            </a:r>
          </a:p>
          <a:p>
            <a:r>
              <a:rPr lang="ar-IQ" dirty="0" smtClean="0"/>
              <a:t>4. التغذية الراجعة التعزيزية: ويتم في هذا النوع تزويد الفرد ببعض العبارات اللفظية والمكتوبة مثل: اشكرك، احسنت، ممتاز وغير ذلك من عبارات التعزيز.</a:t>
            </a:r>
          </a:p>
          <a:p>
            <a:endParaRPr lang="ar-IQ" dirty="0"/>
          </a:p>
        </p:txBody>
      </p:sp>
    </p:spTree>
    <p:extLst>
      <p:ext uri="{BB962C8B-B14F-4D97-AF65-F5344CB8AC3E}">
        <p14:creationId xmlns:p14="http://schemas.microsoft.com/office/powerpoint/2010/main" val="400798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3" name="Content Placeholder 2"/>
          <p:cNvSpPr>
            <a:spLocks noGrp="1"/>
          </p:cNvSpPr>
          <p:nvPr>
            <p:ph idx="1"/>
          </p:nvPr>
        </p:nvSpPr>
        <p:spPr/>
        <p:txBody>
          <a:bodyPr>
            <a:normAutofit fontScale="85000" lnSpcReduction="20000"/>
          </a:bodyPr>
          <a:lstStyle/>
          <a:p>
            <a:r>
              <a:rPr lang="ar-IQ" dirty="0" smtClean="0"/>
              <a:t>1.	يجب أن تتصف التغذية الراجعة بالدوام والاستمرارية . </a:t>
            </a:r>
          </a:p>
          <a:p>
            <a:r>
              <a:rPr lang="ar-IQ" dirty="0" smtClean="0"/>
              <a:t>2.	يجب أن تتم التغذية الراجعة في ضوء أهداف محددة . </a:t>
            </a:r>
          </a:p>
          <a:p>
            <a:r>
              <a:rPr lang="ar-IQ" dirty="0" smtClean="0"/>
              <a:t>3.	 يتطلب تفسير نتائج التغذية الراجعة فهما عميقا، وتحليلا علميا دقيقا . </a:t>
            </a:r>
          </a:p>
          <a:p>
            <a:r>
              <a:rPr lang="ar-IQ" dirty="0" smtClean="0"/>
              <a:t>4.	يجب أن تتصف عملية التغذية الراجعة بالشمولية ، بحيث تشمل جميع عناصر العملية التعليمية التعلمية، وجميع المعلمين على اختلاف مستوياتهم التحصيلية والعقلية والعمرية . </a:t>
            </a:r>
          </a:p>
          <a:p>
            <a:r>
              <a:rPr lang="ar-IQ" dirty="0" smtClean="0"/>
              <a:t>5.	يجب أن يُستخدم في عملية التغذية الراجعة الأدوات اللازمة بصورة دقيقة . </a:t>
            </a:r>
          </a:p>
          <a:p>
            <a:r>
              <a:rPr lang="ar-IQ" dirty="0" smtClean="0"/>
              <a:t>6.	. أن تكون ملائمة، أي ان تكون موجهة للطالب من المعلم من حيث الانجازات والحاجات والاهتمامات.</a:t>
            </a:r>
          </a:p>
          <a:p>
            <a:endParaRPr lang="ar-IQ" dirty="0" smtClean="0"/>
          </a:p>
          <a:p>
            <a:endParaRPr lang="ar-IQ" dirty="0"/>
          </a:p>
        </p:txBody>
      </p:sp>
    </p:spTree>
    <p:extLst>
      <p:ext uri="{BB962C8B-B14F-4D97-AF65-F5344CB8AC3E}">
        <p14:creationId xmlns:p14="http://schemas.microsoft.com/office/powerpoint/2010/main" val="3365800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r>
              <a:rPr lang="ar-IQ" dirty="0" smtClean="0"/>
              <a:t>7.	ان تكون فورية، أي ان توفر فورا معلومات عن اداء الطلبة والمعلم.</a:t>
            </a:r>
          </a:p>
          <a:p>
            <a:r>
              <a:rPr lang="ar-IQ" dirty="0" smtClean="0"/>
              <a:t>8.	ان تكون واقعية، ومبنية على انجازات الطلبة واداء المعلم التعليمي.</a:t>
            </a:r>
          </a:p>
          <a:p>
            <a:r>
              <a:rPr lang="ar-IQ" dirty="0" smtClean="0"/>
              <a:t>9.	ان تكون مساعدة، توفر اقتراحات ومعلومات للطلبة بتحسين تعلمهم ولتحل المعلومات الصحيحة محل المعلومات الخاطئة.</a:t>
            </a:r>
          </a:p>
          <a:p>
            <a:r>
              <a:rPr lang="ar-IQ" dirty="0" smtClean="0"/>
              <a:t>10.	ان تكون سرية، وتوجه مباشرة للطالب او المعلومات بدون وسيط.</a:t>
            </a:r>
          </a:p>
          <a:p>
            <a:r>
              <a:rPr lang="ar-IQ" dirty="0" smtClean="0"/>
              <a:t>11.	ان تكون مشجعة، أي تدفع الطالب والمعلم للاستمرار وزيادة جهود التعلم والتعليم.</a:t>
            </a:r>
          </a:p>
          <a:p>
            <a:r>
              <a:rPr lang="ar-IQ" dirty="0" smtClean="0"/>
              <a:t>12.	أن تكيف مع تطور قدرات الطلبة ونمائها.</a:t>
            </a:r>
            <a:endParaRPr lang="ar-IQ" dirty="0"/>
          </a:p>
        </p:txBody>
      </p:sp>
    </p:spTree>
    <p:extLst>
      <p:ext uri="{BB962C8B-B14F-4D97-AF65-F5344CB8AC3E}">
        <p14:creationId xmlns:p14="http://schemas.microsoft.com/office/powerpoint/2010/main" val="2796247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التطبيقات التربوية للتغذية الراجعة</a:t>
            </a:r>
            <a:endParaRPr lang="ar-IQ" dirty="0"/>
          </a:p>
        </p:txBody>
      </p:sp>
      <p:sp>
        <p:nvSpPr>
          <p:cNvPr id="3" name="Content Placeholder 2"/>
          <p:cNvSpPr>
            <a:spLocks noGrp="1"/>
          </p:cNvSpPr>
          <p:nvPr>
            <p:ph idx="1"/>
          </p:nvPr>
        </p:nvSpPr>
        <p:spPr/>
        <p:txBody>
          <a:bodyPr/>
          <a:lstStyle/>
          <a:p>
            <a:r>
              <a:rPr lang="ar-IQ" dirty="0" smtClean="0"/>
              <a:t>1.	استخدام التغذية الراجعة المكتوبة واللفظية معا وخاصة عندما تكون استجابة الطالب خاطئة.</a:t>
            </a:r>
          </a:p>
          <a:p>
            <a:r>
              <a:rPr lang="ar-IQ" dirty="0" smtClean="0"/>
              <a:t>2.	استخدام التغذية الراجعة المكتوبة في الواجب البيتي ومع تصحيح الاجابات بحيث تكون دقيقة وواضحة ويستطيع الطالب مراجعتها عند الحاجة.</a:t>
            </a:r>
          </a:p>
          <a:p>
            <a:r>
              <a:rPr lang="ar-IQ" dirty="0" smtClean="0"/>
              <a:t>3.	تتحقق تغذية راجعة سريعة وفائدة اكبر للطلبة عندما يحاول المدرس استرجاع الاوراق </a:t>
            </a:r>
            <a:r>
              <a:rPr lang="ar-IQ" dirty="0" err="1" smtClean="0"/>
              <a:t>الامتحانية</a:t>
            </a:r>
            <a:r>
              <a:rPr lang="ar-IQ" dirty="0" smtClean="0"/>
              <a:t> بسرعة للطلبة.</a:t>
            </a:r>
          </a:p>
          <a:p>
            <a:pPr marL="0" indent="0">
              <a:buNone/>
            </a:pPr>
            <a:endParaRPr lang="ar-IQ" dirty="0"/>
          </a:p>
        </p:txBody>
      </p:sp>
    </p:spTree>
    <p:extLst>
      <p:ext uri="{BB962C8B-B14F-4D97-AF65-F5344CB8AC3E}">
        <p14:creationId xmlns:p14="http://schemas.microsoft.com/office/powerpoint/2010/main" val="2971171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تعريف التغذية الراجعة</a:t>
            </a:r>
            <a:endParaRPr lang="ar-IQ" dirty="0"/>
          </a:p>
        </p:txBody>
      </p:sp>
      <p:sp>
        <p:nvSpPr>
          <p:cNvPr id="3" name="Content Placeholder 2"/>
          <p:cNvSpPr>
            <a:spLocks noGrp="1"/>
          </p:cNvSpPr>
          <p:nvPr>
            <p:ph idx="1"/>
          </p:nvPr>
        </p:nvSpPr>
        <p:spPr/>
        <p:txBody>
          <a:bodyPr>
            <a:normAutofit fontScale="92500"/>
          </a:bodyPr>
          <a:lstStyle/>
          <a:p>
            <a:r>
              <a:rPr lang="ar-IQ" dirty="0" smtClean="0"/>
              <a:t>هي إعلام الطالب نتيجة تعلمه من خلال تزويده بمعلومات عن سير أدائه بشكل مستمر ، لمساعدته في تثبيت ذلك الأداء ، إذا كان يسير في الاتجاه الصحيح ، أو تعديله إذا كان بحاجة إلى تعديل</a:t>
            </a:r>
            <a:r>
              <a:rPr lang="ar-SA" dirty="0" smtClean="0"/>
              <a:t>.</a:t>
            </a:r>
          </a:p>
          <a:p>
            <a:r>
              <a:rPr lang="ar-SA" dirty="0" smtClean="0"/>
              <a:t>4.	لذا يمكن القول أن التغذية الراجعة هي المعلومات التي تعطى للمتعلم حول طبيعة استجاباته بشكل منتظم ومستمر من اجل تعديل أو تغيير الاستجابات غير المقبولة وتثبيت الاستجابات الصحيحة. </a:t>
            </a:r>
          </a:p>
          <a:p>
            <a:r>
              <a:rPr lang="ar-IQ" dirty="0" smtClean="0"/>
              <a:t> </a:t>
            </a:r>
            <a:endParaRPr lang="ar-IQ" dirty="0"/>
          </a:p>
        </p:txBody>
      </p:sp>
    </p:spTree>
    <p:extLst>
      <p:ext uri="{BB962C8B-B14F-4D97-AF65-F5344CB8AC3E}">
        <p14:creationId xmlns:p14="http://schemas.microsoft.com/office/powerpoint/2010/main" val="1920814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مفهوم التغذية الراجعة</a:t>
            </a:r>
            <a:endParaRPr lang="ar-IQ" dirty="0"/>
          </a:p>
        </p:txBody>
      </p:sp>
      <p:sp>
        <p:nvSpPr>
          <p:cNvPr id="3" name="Content Placeholder 2"/>
          <p:cNvSpPr>
            <a:spLocks noGrp="1"/>
          </p:cNvSpPr>
          <p:nvPr>
            <p:ph idx="1"/>
          </p:nvPr>
        </p:nvSpPr>
        <p:spPr/>
        <p:txBody>
          <a:bodyPr/>
          <a:lstStyle/>
          <a:p>
            <a:pPr lvl="1" algn="justLow">
              <a:lnSpc>
                <a:spcPct val="115000"/>
              </a:lnSpc>
              <a:spcAft>
                <a:spcPts val="1000"/>
              </a:spcAft>
              <a:buFont typeface="+mj-lt"/>
              <a:buAutoNum type="arabicPeriod"/>
            </a:pPr>
            <a:r>
              <a:rPr lang="ar-IQ" dirty="0">
                <a:ea typeface="Calibri"/>
                <a:cs typeface="Simplified Arabic"/>
              </a:rPr>
              <a:t>المعلومات التي يتلقاها المتعلم بعد الأداء والتي تمكنه من معرفة مدى صحة استجابته للمهمة التعليمية.</a:t>
            </a:r>
            <a:endParaRPr lang="en-US" sz="1800" dirty="0">
              <a:ea typeface="Calibri"/>
              <a:cs typeface="Simplified Arabic"/>
            </a:endParaRPr>
          </a:p>
          <a:p>
            <a:pPr lvl="1" algn="justLow">
              <a:lnSpc>
                <a:spcPct val="115000"/>
              </a:lnSpc>
              <a:spcAft>
                <a:spcPts val="1000"/>
              </a:spcAft>
              <a:buFont typeface="+mj-lt"/>
              <a:buAutoNum type="arabicPeriod"/>
            </a:pPr>
            <a:r>
              <a:rPr lang="ar-IQ" dirty="0">
                <a:ea typeface="Calibri"/>
                <a:cs typeface="Simplified Arabic"/>
              </a:rPr>
              <a:t>طريقة توفير معلومات أو معرفة بالعمليات أو النتائج من أجل تطوير انتقال أفضل للمتعلم أو للمحافظة على المهارات أو السلوكيات المكتسبة.</a:t>
            </a:r>
            <a:endParaRPr lang="en-US" sz="1800" dirty="0">
              <a:ea typeface="Calibri"/>
              <a:cs typeface="Simplified Arabic"/>
            </a:endParaRPr>
          </a:p>
          <a:p>
            <a:pPr lvl="1" algn="justLow">
              <a:lnSpc>
                <a:spcPct val="115000"/>
              </a:lnSpc>
              <a:spcAft>
                <a:spcPts val="1000"/>
              </a:spcAft>
              <a:buFont typeface="+mj-lt"/>
              <a:buAutoNum type="arabicPeriod"/>
            </a:pPr>
            <a:r>
              <a:rPr lang="ar-IQ" dirty="0">
                <a:ea typeface="Calibri"/>
                <a:cs typeface="Simplified Arabic"/>
              </a:rPr>
              <a:t>وتعرف من خلال التعليم المعتمد على الحاسوب بأنها أي رسالة او عرض يقدمه الحاسوب للمتعلم بعد الاستجابة.</a:t>
            </a:r>
            <a:endParaRPr lang="en-US" sz="1800" dirty="0">
              <a:ea typeface="Calibri"/>
              <a:cs typeface="Simplified Arabic"/>
            </a:endParaRPr>
          </a:p>
          <a:p>
            <a:endParaRPr lang="ar-IQ" dirty="0"/>
          </a:p>
        </p:txBody>
      </p:sp>
    </p:spTree>
    <p:extLst>
      <p:ext uri="{BB962C8B-B14F-4D97-AF65-F5344CB8AC3E}">
        <p14:creationId xmlns:p14="http://schemas.microsoft.com/office/powerpoint/2010/main" val="1210197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اهمية التغذية الراجعة</a:t>
            </a:r>
            <a:endParaRPr lang="ar-IQ" dirty="0"/>
          </a:p>
        </p:txBody>
      </p:sp>
      <p:sp>
        <p:nvSpPr>
          <p:cNvPr id="3" name="Content Placeholder 2"/>
          <p:cNvSpPr>
            <a:spLocks noGrp="1"/>
          </p:cNvSpPr>
          <p:nvPr>
            <p:ph idx="1"/>
          </p:nvPr>
        </p:nvSpPr>
        <p:spPr/>
        <p:txBody>
          <a:bodyPr>
            <a:normAutofit lnSpcReduction="10000"/>
          </a:bodyPr>
          <a:lstStyle/>
          <a:p>
            <a:r>
              <a:rPr lang="ar-IQ" dirty="0" smtClean="0"/>
              <a:t>1.	أنها ضرورية ومهمة في عمليات الرقابة والضبط والتحكم والتعديل التي ترافق وتعقب عمليات التفاعل والتعلم الصفي . </a:t>
            </a:r>
          </a:p>
          <a:p>
            <a:r>
              <a:rPr lang="ar-IQ" dirty="0" smtClean="0"/>
              <a:t>2.	لها أهمية كبيرة في تعديل السلوك وتطويره إلى الأفضل .</a:t>
            </a:r>
          </a:p>
          <a:p>
            <a:r>
              <a:rPr lang="ar-IQ" dirty="0" smtClean="0"/>
              <a:t>3.	إضافة إلى دورها المهم في استثارة دافعية التعلم، من خلال مساعدة المعلم لتلميذه على اكتشاف الاستجابات الصحيحة فيثبتها، وحذف الاستجابات الخاطئة أو إلغاؤها . </a:t>
            </a:r>
          </a:p>
          <a:p>
            <a:endParaRPr lang="ar-IQ" dirty="0"/>
          </a:p>
        </p:txBody>
      </p:sp>
    </p:spTree>
    <p:extLst>
      <p:ext uri="{BB962C8B-B14F-4D97-AF65-F5344CB8AC3E}">
        <p14:creationId xmlns:p14="http://schemas.microsoft.com/office/powerpoint/2010/main" val="929047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IQ" dirty="0" smtClean="0"/>
              <a:t>.</a:t>
            </a:r>
            <a:r>
              <a:rPr lang="ar-SA" dirty="0" smtClean="0"/>
              <a:t>4</a:t>
            </a:r>
            <a:r>
              <a:rPr lang="ar-IQ" dirty="0" smtClean="0"/>
              <a:t>	تسهم إسهاما كبيرا في زيادة فاعلية التعلم، واندماجه في المواقف والخبرات التعلمية عن طريق تزويد المعلم لتلاميذه بالتغذية الراجعة . </a:t>
            </a:r>
          </a:p>
          <a:p>
            <a:r>
              <a:rPr lang="ar-IQ" dirty="0" smtClean="0"/>
              <a:t>5.	المعلم الذي يُعنى بالتغذية الراجعة يسهم في تهيئة جو تعلمي يسوده الأمن والثقة والاحترام بين الطلاب أنفسهم، وبينهم وبين المعلم، كما يساعد على ترسيخ الممارسات الديمقراطية، واحترام الذات لديهم، ويطور المشاعر الإيجابية نحو قدراتهم التعليمية </a:t>
            </a:r>
            <a:r>
              <a:rPr lang="ar-IQ" dirty="0" err="1" smtClean="0"/>
              <a:t>والخبراتية</a:t>
            </a:r>
            <a:r>
              <a:rPr lang="ar-IQ" dirty="0" smtClean="0"/>
              <a:t> . </a:t>
            </a:r>
          </a:p>
          <a:p>
            <a:endParaRPr lang="ar-IQ" dirty="0"/>
          </a:p>
        </p:txBody>
      </p:sp>
    </p:spTree>
    <p:extLst>
      <p:ext uri="{BB962C8B-B14F-4D97-AF65-F5344CB8AC3E}">
        <p14:creationId xmlns:p14="http://schemas.microsoft.com/office/powerpoint/2010/main" val="3792003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t>انواع التغذية الراجعة (حسب زمن تقديمها)</a:t>
            </a:r>
            <a:endParaRPr lang="ar-IQ" dirty="0"/>
          </a:p>
        </p:txBody>
      </p:sp>
      <p:sp>
        <p:nvSpPr>
          <p:cNvPr id="3" name="Content Placeholder 2"/>
          <p:cNvSpPr>
            <a:spLocks noGrp="1"/>
          </p:cNvSpPr>
          <p:nvPr>
            <p:ph idx="1"/>
          </p:nvPr>
        </p:nvSpPr>
        <p:spPr/>
        <p:txBody>
          <a:bodyPr>
            <a:normAutofit lnSpcReduction="10000"/>
          </a:bodyPr>
          <a:lstStyle/>
          <a:p>
            <a:r>
              <a:rPr lang="ar-IQ" dirty="0" smtClean="0"/>
              <a:t>أولاً: التغذية الراجعة حسب زمن تقديمها:</a:t>
            </a:r>
          </a:p>
          <a:p>
            <a:r>
              <a:rPr lang="ar-IQ" dirty="0" smtClean="0"/>
              <a:t>1. التغذية الراجعة الفورية: هي ذلك النوع الذي يتصل بالسلوك الملاحظ ويعقبه مباشرة بحيث يتم تزويد المتعلم بمعلومات أو توجيهات او إشارات تلزم تعزيز او تطوير او تصحيح هذا السلوك.</a:t>
            </a:r>
          </a:p>
          <a:p>
            <a:r>
              <a:rPr lang="ar-IQ" dirty="0" smtClean="0"/>
              <a:t>2. التغذية الراجعة المؤجلة: ويتم في هذا النوع تزويد المتعلم بمعلومات عن سير أدائه في الاختبار بعد الاجابة عنه بفترة زمنية </a:t>
            </a:r>
            <a:r>
              <a:rPr lang="ar-IQ" dirty="0" err="1" smtClean="0"/>
              <a:t>لاتقل</a:t>
            </a:r>
            <a:r>
              <a:rPr lang="ar-IQ" dirty="0" smtClean="0"/>
              <a:t> عن يوم واحد، ولا تزيد عن أسبوع واحد من تقديم الاختبار.</a:t>
            </a:r>
          </a:p>
          <a:p>
            <a:endParaRPr lang="ar-IQ" dirty="0"/>
          </a:p>
        </p:txBody>
      </p:sp>
    </p:spTree>
    <p:extLst>
      <p:ext uri="{BB962C8B-B14F-4D97-AF65-F5344CB8AC3E}">
        <p14:creationId xmlns:p14="http://schemas.microsoft.com/office/powerpoint/2010/main" val="12353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انواع التغذية الراجعة (</a:t>
            </a:r>
            <a:r>
              <a:rPr lang="ar-SA" dirty="0" smtClean="0"/>
              <a:t>اتجاهها</a:t>
            </a:r>
            <a:r>
              <a:rPr lang="ar-IQ" dirty="0" smtClean="0"/>
              <a:t>)</a:t>
            </a:r>
            <a:endParaRPr lang="ar-IQ" dirty="0"/>
          </a:p>
        </p:txBody>
      </p:sp>
      <p:sp>
        <p:nvSpPr>
          <p:cNvPr id="3" name="Content Placeholder 2"/>
          <p:cNvSpPr>
            <a:spLocks noGrp="1"/>
          </p:cNvSpPr>
          <p:nvPr>
            <p:ph idx="1"/>
          </p:nvPr>
        </p:nvSpPr>
        <p:spPr/>
        <p:txBody>
          <a:bodyPr>
            <a:normAutofit lnSpcReduction="10000"/>
          </a:bodyPr>
          <a:lstStyle/>
          <a:p>
            <a:r>
              <a:rPr lang="ar-IQ" dirty="0" smtClean="0"/>
              <a:t>ثانياً: التغذية الراجعة حسب اتجاهها:</a:t>
            </a:r>
          </a:p>
          <a:p>
            <a:r>
              <a:rPr lang="ar-IQ" dirty="0" smtClean="0"/>
              <a:t>1. التغذية الراجعة الايجابية: وتشير إلى أن الاستجابة صحيحة او انجزت بشكل جيد، وتتم من خلال التشجيع والمديح.</a:t>
            </a:r>
          </a:p>
          <a:p>
            <a:r>
              <a:rPr lang="ar-IQ" dirty="0" smtClean="0"/>
              <a:t>2. التغذية الراجعة السالبة: هي المعلومات التي تتبع الخطأ الذي يصدر عن المتعلم، وقد تكون مفصلة أو غير مفصلة. ويقول المعلمون ان عدد التعليقات الايجابية يجب ان يفوق عدد تعليقات النقد السلبي وذلك لزيادة الدافعية لدى الطلبة.</a:t>
            </a:r>
          </a:p>
          <a:p>
            <a:endParaRPr lang="ar-IQ" dirty="0"/>
          </a:p>
        </p:txBody>
      </p:sp>
    </p:spTree>
    <p:extLst>
      <p:ext uri="{BB962C8B-B14F-4D97-AF65-F5344CB8AC3E}">
        <p14:creationId xmlns:p14="http://schemas.microsoft.com/office/powerpoint/2010/main" val="4189067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انواع التغذية الراجعة </a:t>
            </a:r>
            <a:endParaRPr lang="ar-IQ" dirty="0"/>
          </a:p>
        </p:txBody>
      </p:sp>
      <p:sp>
        <p:nvSpPr>
          <p:cNvPr id="3" name="Content Placeholder 2"/>
          <p:cNvSpPr>
            <a:spLocks noGrp="1"/>
          </p:cNvSpPr>
          <p:nvPr>
            <p:ph idx="1"/>
          </p:nvPr>
        </p:nvSpPr>
        <p:spPr/>
        <p:txBody>
          <a:bodyPr/>
          <a:lstStyle/>
          <a:p>
            <a:r>
              <a:rPr lang="ar-IQ" dirty="0" smtClean="0"/>
              <a:t>ثالثاً: التغذية الراجعة حسب طريقة الحصول عليها:</a:t>
            </a:r>
          </a:p>
          <a:p>
            <a:r>
              <a:rPr lang="ar-IQ" dirty="0" smtClean="0"/>
              <a:t>1. التغذية الراجعة غير اللفظية: وتشير إلى الرسائل الجسمية التي تصدر عن التواصل البصري، أو تعبيرات الوجه، أو وضع الجسم.</a:t>
            </a:r>
          </a:p>
          <a:p>
            <a:r>
              <a:rPr lang="ar-IQ" dirty="0" smtClean="0"/>
              <a:t>2. التغذية الراجعة المكتوبة: هي التي تقدم إلى المتعلم عن طريق كتابة معلومات وتعليقات، وهي وسيلة جيدة تمكن المتعلم من مقارنة اعمال اقرانه. وهذا النوع مفيد مع الطلبة الاكبر سنا.</a:t>
            </a:r>
            <a:endParaRPr lang="ar-IQ" dirty="0"/>
          </a:p>
        </p:txBody>
      </p:sp>
    </p:spTree>
    <p:extLst>
      <p:ext uri="{BB962C8B-B14F-4D97-AF65-F5344CB8AC3E}">
        <p14:creationId xmlns:p14="http://schemas.microsoft.com/office/powerpoint/2010/main" val="3450112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92500" lnSpcReduction="20000"/>
          </a:bodyPr>
          <a:lstStyle/>
          <a:p>
            <a:r>
              <a:rPr lang="ar-IQ" dirty="0" smtClean="0"/>
              <a:t>رابعاً: التغذية الراجعة حسب مصدرها:</a:t>
            </a:r>
          </a:p>
          <a:p>
            <a:r>
              <a:rPr lang="ar-IQ" dirty="0" smtClean="0"/>
              <a:t>1. التغذية الراجعة الداخلية: هي المعلومات التي يتلقاها الفرد عن ادائه من خلال ملاحظاته الذاتية لنتائج ذلك الأداء، وهذا النوع يلازم نشاطات التعلم خطوة خطوة أثناء القيام بالمهمة.</a:t>
            </a:r>
          </a:p>
          <a:p>
            <a:r>
              <a:rPr lang="ar-IQ" dirty="0" smtClean="0"/>
              <a:t>2. التغذية الراجعة الخارجية: وهي المعلومات التي يتلقاها الفرد عن أدائه من مصدر خارجي مثل المعلم أو الأقران أو الحاسوب، وتقدم بعد القيام بالمهمة، ويتضمن هذا النوع من التغذية الراجعة كل ما ينتج عن طريق تفاعل المتعلم مع البيئة. وفي بداية التعلم يتم الاعتماد على التغذية الراجعة الخارجية ثم تحسب اولا بأول حتى يتم الاعتماد على التغذية الراجعة الداخلية.</a:t>
            </a:r>
          </a:p>
          <a:p>
            <a:endParaRPr lang="ar-IQ" dirty="0"/>
          </a:p>
        </p:txBody>
      </p:sp>
    </p:spTree>
    <p:extLst>
      <p:ext uri="{BB962C8B-B14F-4D97-AF65-F5344CB8AC3E}">
        <p14:creationId xmlns:p14="http://schemas.microsoft.com/office/powerpoint/2010/main" val="18897756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41</TotalTime>
  <Words>593</Words>
  <Application>Microsoft Office PowerPoint</Application>
  <PresentationFormat>On-screen Show (4:3)</PresentationFormat>
  <Paragraphs>53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Austin</vt:lpstr>
      <vt:lpstr>التغذية الراجعة</vt:lpstr>
      <vt:lpstr>تعريف التغذية الراجعة</vt:lpstr>
      <vt:lpstr>مفهوم التغذية الراجعة</vt:lpstr>
      <vt:lpstr>اهمية التغذية الراجعة</vt:lpstr>
      <vt:lpstr>PowerPoint Presentation</vt:lpstr>
      <vt:lpstr>انواع التغذية الراجعة (حسب زمن تقديمها)</vt:lpstr>
      <vt:lpstr>انواع التغذية الراجعة (اتجاهها)</vt:lpstr>
      <vt:lpstr>انواع التغذية الراجعة </vt:lpstr>
      <vt:lpstr>PowerPoint Presentation</vt:lpstr>
      <vt:lpstr>PowerPoint Presentation</vt:lpstr>
      <vt:lpstr>PowerPoint Presentation</vt:lpstr>
      <vt:lpstr>PowerPoint Presentation</vt:lpstr>
      <vt:lpstr>PowerPoint Presentation</vt:lpstr>
      <vt:lpstr>التطبيقات التربوية للتغذية الراجعة</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التغذية الراجعة</dc:title>
  <dc:creator>Maher</dc:creator>
  <cp:lastModifiedBy>Maher</cp:lastModifiedBy>
  <cp:revision>5</cp:revision>
  <dcterms:created xsi:type="dcterms:W3CDTF">2019-03-23T19:45:35Z</dcterms:created>
  <dcterms:modified xsi:type="dcterms:W3CDTF">2019-03-23T20:27:09Z</dcterms:modified>
</cp:coreProperties>
</file>