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75" r:id="rId6"/>
    <p:sldId id="260" r:id="rId7"/>
    <p:sldId id="261" r:id="rId8"/>
    <p:sldId id="262" r:id="rId9"/>
    <p:sldId id="276" r:id="rId10"/>
    <p:sldId id="263" r:id="rId11"/>
    <p:sldId id="264" r:id="rId12"/>
    <p:sldId id="265" r:id="rId13"/>
    <p:sldId id="277" r:id="rId14"/>
    <p:sldId id="266" r:id="rId15"/>
    <p:sldId id="267" r:id="rId16"/>
    <p:sldId id="268" r:id="rId17"/>
    <p:sldId id="278" r:id="rId18"/>
    <p:sldId id="269" r:id="rId19"/>
    <p:sldId id="270" r:id="rId20"/>
    <p:sldId id="271" r:id="rId21"/>
    <p:sldId id="272" r:id="rId22"/>
    <p:sldId id="273" r:id="rId23"/>
    <p:sldId id="274" r:id="rId24"/>
    <p:sldId id="279" r:id="rId25"/>
    <p:sldId id="280" r:id="rId26"/>
    <p:sldId id="281" r:id="rId2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49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55B60BF-E52F-4223-AD4A-A4DCD2698D2E}" type="datetimeFigureOut">
              <a:rPr lang="ar-IQ" smtClean="0"/>
              <a:t>25/06/1440</a:t>
            </a:fld>
            <a:endParaRPr lang="ar-IQ"/>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ar-IQ"/>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ACD806D-4744-4EB1-8F80-274F1A7B0865}" type="slidenum">
              <a:rPr lang="ar-IQ" smtClean="0"/>
              <a:t>‹#›</a:t>
            </a:fld>
            <a:endParaRPr lang="ar-IQ"/>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5B60BF-E52F-4223-AD4A-A4DCD2698D2E}" type="datetimeFigureOut">
              <a:rPr lang="ar-IQ" smtClean="0"/>
              <a:t>25/06/1440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ACD806D-4744-4EB1-8F80-274F1A7B0865}"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5B60BF-E52F-4223-AD4A-A4DCD2698D2E}" type="datetimeFigureOut">
              <a:rPr lang="ar-IQ" smtClean="0"/>
              <a:t>25/06/1440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ACD806D-4744-4EB1-8F80-274F1A7B0865}"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5B60BF-E52F-4223-AD4A-A4DCD2698D2E}" type="datetimeFigureOut">
              <a:rPr lang="ar-IQ" smtClean="0"/>
              <a:t>25/06/1440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ACD806D-4744-4EB1-8F80-274F1A7B0865}"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5B60BF-E52F-4223-AD4A-A4DCD2698D2E}" type="datetimeFigureOut">
              <a:rPr lang="ar-IQ" smtClean="0"/>
              <a:t>25/06/1440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ACD806D-4744-4EB1-8F80-274F1A7B0865}"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55B60BF-E52F-4223-AD4A-A4DCD2698D2E}" type="datetimeFigureOut">
              <a:rPr lang="ar-IQ" smtClean="0"/>
              <a:t>25/06/1440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ACD806D-4744-4EB1-8F80-274F1A7B0865}" type="slidenum">
              <a:rPr lang="ar-IQ" smtClean="0"/>
              <a:t>‹#›</a:t>
            </a:fld>
            <a:endParaRPr lang="ar-IQ"/>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5B60BF-E52F-4223-AD4A-A4DCD2698D2E}" type="datetimeFigureOut">
              <a:rPr lang="ar-IQ" smtClean="0"/>
              <a:t>25/06/1440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7ACD806D-4744-4EB1-8F80-274F1A7B0865}"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5B60BF-E52F-4223-AD4A-A4DCD2698D2E}" type="datetimeFigureOut">
              <a:rPr lang="ar-IQ" smtClean="0"/>
              <a:t>25/06/1440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7ACD806D-4744-4EB1-8F80-274F1A7B0865}"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5B60BF-E52F-4223-AD4A-A4DCD2698D2E}" type="datetimeFigureOut">
              <a:rPr lang="ar-IQ" smtClean="0"/>
              <a:t>25/06/1440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7ACD806D-4744-4EB1-8F80-274F1A7B0865}"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55B60BF-E52F-4223-AD4A-A4DCD2698D2E}" type="datetimeFigureOut">
              <a:rPr lang="ar-IQ" smtClean="0"/>
              <a:t>25/06/1440</a:t>
            </a:fld>
            <a:endParaRPr lang="ar-IQ"/>
          </a:p>
        </p:txBody>
      </p:sp>
      <p:sp>
        <p:nvSpPr>
          <p:cNvPr id="7" name="Slide Number Placeholder 6"/>
          <p:cNvSpPr>
            <a:spLocks noGrp="1"/>
          </p:cNvSpPr>
          <p:nvPr>
            <p:ph type="sldNum" sz="quarter" idx="12"/>
          </p:nvPr>
        </p:nvSpPr>
        <p:spPr/>
        <p:txBody>
          <a:bodyPr/>
          <a:lstStyle/>
          <a:p>
            <a:fld id="{7ACD806D-4744-4EB1-8F80-274F1A7B0865}" type="slidenum">
              <a:rPr lang="ar-IQ" smtClean="0"/>
              <a:t>‹#›</a:t>
            </a:fld>
            <a:endParaRPr lang="ar-IQ"/>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5B60BF-E52F-4223-AD4A-A4DCD2698D2E}" type="datetimeFigureOut">
              <a:rPr lang="ar-IQ" smtClean="0"/>
              <a:t>25/06/1440</a:t>
            </a:fld>
            <a:endParaRPr lang="ar-IQ"/>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p>
        </p:txBody>
      </p:sp>
      <p:sp>
        <p:nvSpPr>
          <p:cNvPr id="7" name="Slide Number Placeholder 6"/>
          <p:cNvSpPr>
            <a:spLocks noGrp="1"/>
          </p:cNvSpPr>
          <p:nvPr>
            <p:ph type="sldNum" sz="quarter" idx="12"/>
          </p:nvPr>
        </p:nvSpPr>
        <p:spPr/>
        <p:txBody>
          <a:bodyPr/>
          <a:lstStyle/>
          <a:p>
            <a:fld id="{7ACD806D-4744-4EB1-8F80-274F1A7B0865}"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55B60BF-E52F-4223-AD4A-A4DCD2698D2E}" type="datetimeFigureOut">
              <a:rPr lang="ar-IQ" smtClean="0"/>
              <a:t>25/06/1440</a:t>
            </a:fld>
            <a:endParaRPr lang="ar-IQ"/>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ar-IQ"/>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ACD806D-4744-4EB1-8F80-274F1A7B0865}"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عملية التذكر والنسيان</a:t>
            </a:r>
            <a:endParaRPr lang="ar-IQ" dirty="0"/>
          </a:p>
        </p:txBody>
      </p:sp>
      <p:sp>
        <p:nvSpPr>
          <p:cNvPr id="3" name="Subtitle 2"/>
          <p:cNvSpPr>
            <a:spLocks noGrp="1"/>
          </p:cNvSpPr>
          <p:nvPr>
            <p:ph type="subTitle" idx="1"/>
          </p:nvPr>
        </p:nvSpPr>
        <p:spPr/>
        <p:txBody>
          <a:bodyPr/>
          <a:lstStyle/>
          <a:p>
            <a:r>
              <a:rPr lang="ar-SA" dirty="0" err="1" smtClean="0"/>
              <a:t>ا.م.د</a:t>
            </a:r>
            <a:r>
              <a:rPr lang="ar-SA" dirty="0" smtClean="0"/>
              <a:t> نجلاء نزار وداعة</a:t>
            </a:r>
            <a:endParaRPr lang="ar-IQ" dirty="0"/>
          </a:p>
        </p:txBody>
      </p:sp>
    </p:spTree>
    <p:extLst>
      <p:ext uri="{BB962C8B-B14F-4D97-AF65-F5344CB8AC3E}">
        <p14:creationId xmlns:p14="http://schemas.microsoft.com/office/powerpoint/2010/main" val="909473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smtClean="0"/>
              <a:t>النسيان في الذاكرة الحسية </a:t>
            </a:r>
            <a:br>
              <a:rPr lang="ar-IQ" dirty="0" smtClean="0"/>
            </a:br>
            <a:endParaRPr lang="ar-IQ" dirty="0"/>
          </a:p>
        </p:txBody>
      </p:sp>
      <p:sp>
        <p:nvSpPr>
          <p:cNvPr id="3" name="Content Placeholder 2"/>
          <p:cNvSpPr>
            <a:spLocks noGrp="1"/>
          </p:cNvSpPr>
          <p:nvPr>
            <p:ph idx="1"/>
          </p:nvPr>
        </p:nvSpPr>
        <p:spPr/>
        <p:txBody>
          <a:bodyPr/>
          <a:lstStyle/>
          <a:p>
            <a:r>
              <a:rPr lang="ar-IQ" dirty="0" smtClean="0"/>
              <a:t>ويحدث النسيان في هذه الذاكرة بسبب عامل الاضمحلال التلقائي، كما يلعب التداخل والإحلال دورا بارزا في فقدان المعلومات من هذه الذاكرة نتيجة للتعرض لمثيرات جديدة قد تتداخل مع المثيرات القديمة أو تحل محلها. ولا يستطيع الفرد بأي شكل من الأشكال الاحتفاظ بهذه المعلومات لمنع تلاشيها أو زوالها حيث </a:t>
            </a:r>
            <a:r>
              <a:rPr lang="ar-IQ" dirty="0" err="1" smtClean="0"/>
              <a:t>لايكون</a:t>
            </a:r>
            <a:r>
              <a:rPr lang="ar-IQ" dirty="0" smtClean="0"/>
              <a:t> الفرد على وعي بما يحدث في الذاكرة وتتم العمليات على نحو لاشعوري. </a:t>
            </a:r>
          </a:p>
          <a:p>
            <a:endParaRPr lang="ar-IQ" dirty="0"/>
          </a:p>
        </p:txBody>
      </p:sp>
    </p:spTree>
    <p:extLst>
      <p:ext uri="{BB962C8B-B14F-4D97-AF65-F5344CB8AC3E}">
        <p14:creationId xmlns:p14="http://schemas.microsoft.com/office/powerpoint/2010/main" val="1515650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10000"/>
          </a:bodyPr>
          <a:lstStyle/>
          <a:p>
            <a:r>
              <a:rPr lang="ar-IQ" dirty="0" smtClean="0"/>
              <a:t>‌ب.	الذاكرة القصيرة المدى: تعد الذاكرة القصيرة المدى المحطة الثانية التي تستقر فيها المعلومات التي يتم استقبالها من الذاكرة الحسية، وهذا المخزن يسمى بالشعور وهو يتميز بقدرة محدودة. كما أن المعلومة في هذا المخزن تفقد خلال (15) ثانية تقريبا. </a:t>
            </a:r>
          </a:p>
          <a:p>
            <a:r>
              <a:rPr lang="ar-IQ" dirty="0" smtClean="0"/>
              <a:t>والقدرة الاستيعابية للذاكرة القصيرة المدى محدودة جداً، حيث </a:t>
            </a:r>
            <a:r>
              <a:rPr lang="ar-IQ" dirty="0" err="1" smtClean="0"/>
              <a:t>لانستطيع</a:t>
            </a:r>
            <a:r>
              <a:rPr lang="ar-IQ" dirty="0" smtClean="0"/>
              <a:t> الاحتفاظ بكم هائل من المعلومات كما هو الحال في الذاكرة الحسية أو الذاكرة الطويلة المدى، حيث يمكنها أن تستوعب فقط من (5-9) وحدات من المعلومات. </a:t>
            </a:r>
          </a:p>
          <a:p>
            <a:endParaRPr lang="ar-IQ" dirty="0"/>
          </a:p>
        </p:txBody>
      </p:sp>
    </p:spTree>
    <p:extLst>
      <p:ext uri="{BB962C8B-B14F-4D97-AF65-F5344CB8AC3E}">
        <p14:creationId xmlns:p14="http://schemas.microsoft.com/office/powerpoint/2010/main" val="3441969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smtClean="0"/>
              <a:t>النسيان في الذاكرة القصيرة المدى </a:t>
            </a:r>
            <a:endParaRPr lang="ar-IQ" dirty="0"/>
          </a:p>
        </p:txBody>
      </p:sp>
      <p:sp>
        <p:nvSpPr>
          <p:cNvPr id="3" name="Content Placeholder 2"/>
          <p:cNvSpPr>
            <a:spLocks noGrp="1"/>
          </p:cNvSpPr>
          <p:nvPr>
            <p:ph idx="1"/>
          </p:nvPr>
        </p:nvSpPr>
        <p:spPr/>
        <p:txBody>
          <a:bodyPr>
            <a:normAutofit fontScale="77500" lnSpcReduction="20000"/>
          </a:bodyPr>
          <a:lstStyle/>
          <a:p>
            <a:r>
              <a:rPr lang="ar-IQ" dirty="0" smtClean="0"/>
              <a:t>وتعود أسباب النسيان في الذاكرة قصيرة المدى إلى: </a:t>
            </a:r>
          </a:p>
          <a:p>
            <a:r>
              <a:rPr lang="ar-IQ" dirty="0" smtClean="0"/>
              <a:t>•	الإهمال وعدم الممارسة: حيث تشير الدلائل إلى أن المعلومات التي لم يتم تكرارها وتسميعها أو ممارستها تضمر تماما، كما تضمر العضلة في حالة توقفها عن العمل لمدة طويلة كما يحدث في حالات الشلل، حيث تتعرض هذه المعلومات للتلاشي والذبول خلال (15) ثانية تقريباً. </a:t>
            </a:r>
          </a:p>
          <a:p>
            <a:r>
              <a:rPr lang="ar-IQ" dirty="0" smtClean="0"/>
              <a:t>•	التداخل أو الإحلال: تتضمن الذاكرة القصيرة الأجل عدداً محدوداً من الوحدات، وكل عنصر جديد من عناصر المعلومات التي تعرض على الفرد يشغل حيزاً أو مركزاً من مراكز الذاكرة الشاغرة، وبالتالي يعمل هذا العنصر الجديد في كثير من الأحيان على إزاحة عنصر آخر من العناصر التي سبق الاحتفاظ بها في الذاكرة ويحل محله، أو قد يحدث تداخل بين هذه المعلومات حيث إن الخبرات الجديدة تعيق تذكر الخبرات السابقة.</a:t>
            </a:r>
          </a:p>
          <a:p>
            <a:endParaRPr lang="ar-IQ" dirty="0"/>
          </a:p>
        </p:txBody>
      </p:sp>
    </p:spTree>
    <p:extLst>
      <p:ext uri="{BB962C8B-B14F-4D97-AF65-F5344CB8AC3E}">
        <p14:creationId xmlns:p14="http://schemas.microsoft.com/office/powerpoint/2010/main" val="4255810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t>نظرية التداخل</a:t>
            </a:r>
            <a:endParaRPr lang="ar-IQ" dirty="0"/>
          </a:p>
        </p:txBody>
      </p:sp>
      <p:sp>
        <p:nvSpPr>
          <p:cNvPr id="3" name="Content Placeholder 2"/>
          <p:cNvSpPr>
            <a:spLocks noGrp="1"/>
          </p:cNvSpPr>
          <p:nvPr>
            <p:ph idx="1"/>
          </p:nvPr>
        </p:nvSpPr>
        <p:spPr/>
        <p:txBody>
          <a:bodyPr>
            <a:normAutofit fontScale="92500" lnSpcReduction="20000"/>
          </a:bodyPr>
          <a:lstStyle/>
          <a:p>
            <a:r>
              <a:rPr lang="ar-IQ" dirty="0" smtClean="0"/>
              <a:t> </a:t>
            </a:r>
            <a:r>
              <a:rPr lang="ar-IQ" dirty="0"/>
              <a:t>ترى هذه النظرية أن النسيان يعود الى تداخل المعلومات موضوع التعلم الجديد مع المعلومات المخزونة سابقاً في الذاكرة فتعوق المعلومات الجديدة ظهور المعلومات القديمة ويسمى كف الأثر الرجعي)، وقد يأخذ التداخل اتجاهاً معاكساً بحيث تقوم المعلومات القديمة </a:t>
            </a:r>
            <a:r>
              <a:rPr lang="ar-IQ" dirty="0" err="1"/>
              <a:t>بأعاقة</a:t>
            </a:r>
            <a:r>
              <a:rPr lang="ar-IQ" dirty="0"/>
              <a:t> تخزين المعلومات الجديدة وهذا يسمى كف الأثر القبلي)، تؤكد نظرية التداخل على التنافس </a:t>
            </a:r>
            <a:r>
              <a:rPr lang="ar-IQ" dirty="0" err="1"/>
              <a:t>الاستجابي</a:t>
            </a:r>
            <a:r>
              <a:rPr lang="ar-IQ" dirty="0"/>
              <a:t>، أي على التنافس من حيث الداء بين </a:t>
            </a:r>
            <a:r>
              <a:rPr lang="ar-IQ" dirty="0" err="1"/>
              <a:t>الأستجابات</a:t>
            </a:r>
            <a:r>
              <a:rPr lang="ar-IQ" dirty="0"/>
              <a:t> المتعلمة سابقاً واستجابات التعلم الجديد وأثر كل منهما على الآخر، أن التعلم الجديد </a:t>
            </a:r>
            <a:r>
              <a:rPr lang="ar-IQ" dirty="0" err="1"/>
              <a:t>لايحدث</a:t>
            </a:r>
            <a:r>
              <a:rPr lang="ar-IQ" dirty="0"/>
              <a:t> أية اثار سلبية في القدرة على استدعاء المعلومات المخزونة على نحو مسبق. </a:t>
            </a:r>
          </a:p>
        </p:txBody>
      </p:sp>
    </p:spTree>
    <p:extLst>
      <p:ext uri="{BB962C8B-B14F-4D97-AF65-F5344CB8AC3E}">
        <p14:creationId xmlns:p14="http://schemas.microsoft.com/office/powerpoint/2010/main" val="348039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الذاكرة طويلة المدى</a:t>
            </a:r>
            <a:endParaRPr lang="ar-IQ" dirty="0"/>
          </a:p>
        </p:txBody>
      </p:sp>
      <p:sp>
        <p:nvSpPr>
          <p:cNvPr id="3" name="Content Placeholder 2"/>
          <p:cNvSpPr>
            <a:spLocks noGrp="1"/>
          </p:cNvSpPr>
          <p:nvPr>
            <p:ph idx="1"/>
          </p:nvPr>
        </p:nvSpPr>
        <p:spPr/>
        <p:txBody>
          <a:bodyPr>
            <a:normAutofit fontScale="85000" lnSpcReduction="10000"/>
          </a:bodyPr>
          <a:lstStyle/>
          <a:p>
            <a:r>
              <a:rPr lang="ar-IQ" dirty="0" smtClean="0"/>
              <a:t>‌أن هذه الذاكرة تشكل المستودع الثالث الذي تستقر فيه الذكريات والخبرات بصورتها النهائية. فهي مثل المخزن الضخم الذي </a:t>
            </a:r>
            <a:r>
              <a:rPr lang="ar-IQ" dirty="0" err="1" smtClean="0"/>
              <a:t>لايمتلئ</a:t>
            </a:r>
            <a:r>
              <a:rPr lang="ar-IQ" dirty="0" smtClean="0"/>
              <a:t> أبداً بالحقائق والمشاعر والصور والمهارات التي تتراكم مع ازدياد خبراتنا في الحياة. </a:t>
            </a:r>
          </a:p>
          <a:p>
            <a:r>
              <a:rPr lang="ar-IQ" dirty="0" smtClean="0"/>
              <a:t>ويمكن اعتبار الذاكرة الطويلة المدى ذاكرة لما بعد حيث يتم تخزين المعلومات ساعات وأياماً وأسابيع وسنوات أحياناً لاسترجاعها للاستعمال اللاحق. </a:t>
            </a:r>
          </a:p>
          <a:p>
            <a:r>
              <a:rPr lang="ar-IQ" dirty="0" smtClean="0"/>
              <a:t>أنها الذاكرة القوية التي تحتفظ بالمعلومات والخبرات مهما كانت بعيدة أو قديمة، ونسترجعها في سهولة ويسر وبكفاءة عالية. وهي ذاكرة تقاوم النسيان عامة؛ لذا فإنها تحتفظ بالمعلومات أو المعرفة السابق اكتسابها لمدة الطويلة. </a:t>
            </a:r>
          </a:p>
          <a:p>
            <a:endParaRPr lang="ar-IQ" dirty="0"/>
          </a:p>
        </p:txBody>
      </p:sp>
    </p:spTree>
    <p:extLst>
      <p:ext uri="{BB962C8B-B14F-4D97-AF65-F5344CB8AC3E}">
        <p14:creationId xmlns:p14="http://schemas.microsoft.com/office/powerpoint/2010/main" val="3171307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smtClean="0"/>
              <a:t>النسيان في الذاكرة الطويلة المدى </a:t>
            </a:r>
            <a:endParaRPr lang="ar-IQ" dirty="0"/>
          </a:p>
        </p:txBody>
      </p:sp>
      <p:sp>
        <p:nvSpPr>
          <p:cNvPr id="3" name="Content Placeholder 2"/>
          <p:cNvSpPr>
            <a:spLocks noGrp="1"/>
          </p:cNvSpPr>
          <p:nvPr>
            <p:ph idx="1"/>
          </p:nvPr>
        </p:nvSpPr>
        <p:spPr/>
        <p:txBody>
          <a:bodyPr/>
          <a:lstStyle/>
          <a:p>
            <a:r>
              <a:rPr lang="ar-IQ" dirty="0" smtClean="0"/>
              <a:t>-	نظرية التلاشي والضمور: تعزو هذه النظرية النسيان إلى مرور زمن طويل على الخبرة المكتسبة التي لم يتم تنشيطها ولم تستعمل مراراً، مما يؤدي بالتالي إلى زوال آثارها من الذاكرة وبالتالي ضمورها واضمحلالها. </a:t>
            </a:r>
            <a:endParaRPr lang="ar-IQ" dirty="0"/>
          </a:p>
        </p:txBody>
      </p:sp>
    </p:spTree>
    <p:extLst>
      <p:ext uri="{BB962C8B-B14F-4D97-AF65-F5344CB8AC3E}">
        <p14:creationId xmlns:p14="http://schemas.microsoft.com/office/powerpoint/2010/main" val="2086331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نظرية التداخل</a:t>
            </a:r>
            <a:endParaRPr lang="ar-IQ" dirty="0"/>
          </a:p>
        </p:txBody>
      </p:sp>
      <p:sp>
        <p:nvSpPr>
          <p:cNvPr id="3" name="Content Placeholder 2"/>
          <p:cNvSpPr>
            <a:spLocks noGrp="1"/>
          </p:cNvSpPr>
          <p:nvPr>
            <p:ph idx="1"/>
          </p:nvPr>
        </p:nvSpPr>
        <p:spPr/>
        <p:txBody>
          <a:bodyPr/>
          <a:lstStyle/>
          <a:p>
            <a:r>
              <a:rPr lang="ar-IQ" dirty="0" smtClean="0"/>
              <a:t>- ترجع هذه النظرية النسيان إلى عملية التداخل التي تحدث بين محتويات الذاكرة. فهي ترى أنه نظراً لكثرة الخبرات التي يتعرض لها الفرد في تفاعلاته الحياتية فإن الخبرات تتداخل وتتشابك معا، بمعنى أن كل عنصر جديد يعمل على إضعاف تذكر عنصر قديم، وعندما تعيق الخبرات الجديدة تذكر الخبرات القديمة يسمى هذا التداخل الكف الرجعي، أما حين تعيق الخبرات القديمة تذكر الخبرات الجديدة فيسمى التداخل الكف اللاحق. </a:t>
            </a:r>
            <a:endParaRPr lang="ar-IQ" dirty="0"/>
          </a:p>
        </p:txBody>
      </p:sp>
    </p:spTree>
    <p:extLst>
      <p:ext uri="{BB962C8B-B14F-4D97-AF65-F5344CB8AC3E}">
        <p14:creationId xmlns:p14="http://schemas.microsoft.com/office/powerpoint/2010/main" val="3899677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t>نظرية </a:t>
            </a:r>
            <a:r>
              <a:rPr lang="ar-SA" dirty="0" err="1" smtClean="0"/>
              <a:t>الجشطلت</a:t>
            </a:r>
            <a:endParaRPr lang="ar-IQ" dirty="0"/>
          </a:p>
        </p:txBody>
      </p:sp>
      <p:sp>
        <p:nvSpPr>
          <p:cNvPr id="3" name="Content Placeholder 2"/>
          <p:cNvSpPr>
            <a:spLocks noGrp="1"/>
          </p:cNvSpPr>
          <p:nvPr>
            <p:ph idx="1"/>
          </p:nvPr>
        </p:nvSpPr>
        <p:spPr/>
        <p:txBody>
          <a:bodyPr>
            <a:normAutofit fontScale="92500" lnSpcReduction="10000"/>
          </a:bodyPr>
          <a:lstStyle/>
          <a:p>
            <a:r>
              <a:rPr lang="ar-IQ" dirty="0" smtClean="0"/>
              <a:t> </a:t>
            </a:r>
            <a:r>
              <a:rPr lang="ar-IQ" dirty="0"/>
              <a:t>ركزت هذه النظرية على الجوانب </a:t>
            </a:r>
            <a:r>
              <a:rPr lang="ar-SA" dirty="0" smtClean="0"/>
              <a:t>ا</a:t>
            </a:r>
            <a:r>
              <a:rPr lang="ar-IQ" dirty="0" smtClean="0"/>
              <a:t>لكيفية </a:t>
            </a:r>
            <a:r>
              <a:rPr lang="ar-IQ" dirty="0"/>
              <a:t>للذاكرة اكثر من الجوانب الكمية، أي اهتمت بالتغيرات التي تطرأ على المعلومات المخزونة والأشكال التي قد تأخذها هذه المعلومات اكثر من عنايتها بكمية المعلومات التي فقدت في الذاكرة، وترى أن النسيان ليس ضعف أو زوال آثار التعلم بل هو عملية تشويه للمعلومات المخزونة مع مرور الوقت وتنعكس التغيرات الديناميكية التي تطرأ على الذاكرة في نزعة الفرد الى تجاهل بعض تفصيلات الحوادث الماضية والتأكيد على تفصيلات اخرى، وكذلك في النزعة الى تنشيط البنية </a:t>
            </a:r>
            <a:r>
              <a:rPr lang="ar-IQ" dirty="0" err="1"/>
              <a:t>الذاكرية</a:t>
            </a:r>
            <a:r>
              <a:rPr lang="ar-IQ" dirty="0"/>
              <a:t> للتمكن من تذكر الحوادث بطرق أكثر ملاءمة وتنظيماً.</a:t>
            </a:r>
          </a:p>
        </p:txBody>
      </p:sp>
    </p:spTree>
    <p:extLst>
      <p:ext uri="{BB962C8B-B14F-4D97-AF65-F5344CB8AC3E}">
        <p14:creationId xmlns:p14="http://schemas.microsoft.com/office/powerpoint/2010/main" val="443827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dirty="0" smtClean="0"/>
              <a:t>العوامل المؤثرة في عملية التذكر</a:t>
            </a:r>
            <a:endParaRPr lang="ar-IQ" dirty="0"/>
          </a:p>
        </p:txBody>
      </p:sp>
      <p:sp>
        <p:nvSpPr>
          <p:cNvPr id="3" name="Content Placeholder 2"/>
          <p:cNvSpPr>
            <a:spLocks noGrp="1"/>
          </p:cNvSpPr>
          <p:nvPr>
            <p:ph idx="1"/>
          </p:nvPr>
        </p:nvSpPr>
        <p:spPr/>
        <p:txBody>
          <a:bodyPr>
            <a:normAutofit fontScale="92500" lnSpcReduction="20000"/>
          </a:bodyPr>
          <a:lstStyle/>
          <a:p>
            <a:r>
              <a:rPr lang="ar-SA" dirty="0" smtClean="0"/>
              <a:t>1</a:t>
            </a:r>
            <a:r>
              <a:rPr lang="ar-IQ" dirty="0" smtClean="0"/>
              <a:t>.الفروق الفردية بين التلاميذ: أن سرعة التعلم ومعدل التقدم متباينة للغاية بين طلبة الصف الواحد، وتعود اسباب هذه الفروق الى عامل النضج واستعدادات الطلاب وقدراتهم العقلية وميولهم والدوافع التي تثير اهتمامهم بالخبرات المتعلمة وخبراتهم السابقة.</a:t>
            </a:r>
          </a:p>
          <a:p>
            <a:r>
              <a:rPr lang="ar-IQ" dirty="0" smtClean="0"/>
              <a:t>2. العوامل المتعلقة بالخبرات المراد تعلمها: ان الخبرات المراد تعلمها </a:t>
            </a:r>
            <a:r>
              <a:rPr lang="ar-IQ" dirty="0" err="1" smtClean="0"/>
              <a:t>تتاثر</a:t>
            </a:r>
            <a:r>
              <a:rPr lang="ar-IQ" dirty="0" smtClean="0"/>
              <a:t> بنوع المادة المتعلمة، فإذا كانت ذا معنى كان تعلمها اسهل من المواد التي لا يفهم لها التلميذ معنى، وكذلك الامر اذا كانت هذه المواد تتفاعل بعضها مع بعض وليست تمثل خبرات </a:t>
            </a:r>
            <a:r>
              <a:rPr lang="ar-IQ" dirty="0" err="1" smtClean="0"/>
              <a:t>مستقلة.وان</a:t>
            </a:r>
            <a:r>
              <a:rPr lang="ar-IQ" dirty="0" smtClean="0"/>
              <a:t> تعلم الخبرات الجديدة مرتبط ايضا بارتباط هذه الخبرات بميول التلاميذ واتجاهاتهم.</a:t>
            </a:r>
          </a:p>
          <a:p>
            <a:endParaRPr lang="ar-IQ" dirty="0"/>
          </a:p>
        </p:txBody>
      </p:sp>
    </p:spTree>
    <p:extLst>
      <p:ext uri="{BB962C8B-B14F-4D97-AF65-F5344CB8AC3E}">
        <p14:creationId xmlns:p14="http://schemas.microsoft.com/office/powerpoint/2010/main" val="4058254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10000"/>
          </a:bodyPr>
          <a:lstStyle/>
          <a:p>
            <a:r>
              <a:rPr lang="ar-SA" dirty="0" smtClean="0"/>
              <a:t>3- الطريقة المتعلقة بتعلم الخبرات: ان الطريقة التي يتبعها الطالب في الحفظ تؤثر تأثيرا فعالا سواء في تسهيل عملية الحفظ او في عرقلتها، ومن بين العوامل التي تساعد في عملية الحفظ التدريب الموزع (وليس التدريب المتواصل)، وتقسيم المادة المراد حفظها الى وحدات ذات معنى كامل، او محتوية على فكرة معينة، بحيث تدرس كل وحدة او فكرة على حدة، واستخدام عملية الترابط بحيث يربط الطالب بين مواقف الحاضر والمواقف السابقة، ثم استقرار الطالب الانفعالي عند تعلم مادة ما، الامر الذي يساعده على استرجاعها عند الضرورة.</a:t>
            </a:r>
            <a:endParaRPr lang="ar-IQ" dirty="0"/>
          </a:p>
        </p:txBody>
      </p:sp>
    </p:spTree>
    <p:extLst>
      <p:ext uri="{BB962C8B-B14F-4D97-AF65-F5344CB8AC3E}">
        <p14:creationId xmlns:p14="http://schemas.microsoft.com/office/powerpoint/2010/main" val="12671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عملية التذكر</a:t>
            </a:r>
            <a:endParaRPr lang="ar-IQ" dirty="0"/>
          </a:p>
        </p:txBody>
      </p:sp>
      <p:sp>
        <p:nvSpPr>
          <p:cNvPr id="3" name="Content Placeholder 2"/>
          <p:cNvSpPr>
            <a:spLocks noGrp="1"/>
          </p:cNvSpPr>
          <p:nvPr>
            <p:ph idx="1"/>
          </p:nvPr>
        </p:nvSpPr>
        <p:spPr/>
        <p:txBody>
          <a:bodyPr/>
          <a:lstStyle/>
          <a:p>
            <a:r>
              <a:rPr lang="ar-IQ" dirty="0" smtClean="0"/>
              <a:t>التذكر عملية حيوية تبدو بوضوح في حياة الفرد وذلك لان كل حادثة مهما كان شانها لابد ان تترك آثارها في الشعور او اللاشعور ويظل هذا الأثر قائما تحت الطلب وقتما نستدعيه. ولكي ندرك ما للتذكر من قيمة نفترض وجود كائن حي يعيش في حاضره مقطوع الصلة بماضيه، وقد اجريت على التذكر تجارب كثيرة يهمنا منها ما يفيد المعلم في عمله، والمتعلم في دراسته، وقد بينت النتائج </a:t>
            </a:r>
            <a:endParaRPr lang="ar-IQ" dirty="0"/>
          </a:p>
        </p:txBody>
      </p:sp>
    </p:spTree>
    <p:extLst>
      <p:ext uri="{BB962C8B-B14F-4D97-AF65-F5344CB8AC3E}">
        <p14:creationId xmlns:p14="http://schemas.microsoft.com/office/powerpoint/2010/main" val="3252087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وسائل تحسين الذاكرة </a:t>
            </a:r>
            <a:endParaRPr lang="ar-IQ" dirty="0"/>
          </a:p>
        </p:txBody>
      </p:sp>
      <p:sp>
        <p:nvSpPr>
          <p:cNvPr id="3" name="Content Placeholder 2"/>
          <p:cNvSpPr>
            <a:spLocks noGrp="1"/>
          </p:cNvSpPr>
          <p:nvPr>
            <p:ph idx="1"/>
          </p:nvPr>
        </p:nvSpPr>
        <p:spPr/>
        <p:txBody>
          <a:bodyPr>
            <a:normAutofit fontScale="85000" lnSpcReduction="20000"/>
          </a:bodyPr>
          <a:lstStyle/>
          <a:p>
            <a:r>
              <a:rPr lang="ar-IQ" dirty="0" smtClean="0"/>
              <a:t>1.	اتباع استظهار جيد: من الأفضل للمتعلم في اي مستوى تحصيلي أن يقضي وقته الكبير في </a:t>
            </a:r>
            <a:r>
              <a:rPr lang="ar-IQ" dirty="0" err="1" smtClean="0"/>
              <a:t>الأستظهار</a:t>
            </a:r>
            <a:r>
              <a:rPr lang="ar-IQ" dirty="0" smtClean="0"/>
              <a:t> واعادة المادة وفهمها ونقلها بمعان الى مخزن الذاكرة الطويلة المدى ويسمى هذا من وجهة نظر السلوكية تمرين للاستجابة، وهذا يتطلب من المتعلم أن يتبع سبل المعالجة العملية للمادة الدراسية، بدءً من تعيين كيفية قراءة الدرس وتسميعه وحفظ مفاهيمه وصلاً الى تحقيق استجابة مماثلة لمادة الكتاب. </a:t>
            </a:r>
          </a:p>
          <a:p>
            <a:r>
              <a:rPr lang="ar-IQ" dirty="0" smtClean="0"/>
              <a:t>2.	تحقيق تنظيم جيد: أن محاولة المتعلم صنع وجمع المعلومات في الذاكرة الطويلة المدى دون أن يعتني بتنظيمها يؤدي الى صعوبة استرجاعها. لذلك لابد من اتباع صيغ متعددة من التنظيم تتفق مع مستوى المادة وطبيعتها والتدرج في المادة من السهل الى الصعب. </a:t>
            </a:r>
          </a:p>
          <a:p>
            <a:endParaRPr lang="ar-IQ" dirty="0"/>
          </a:p>
        </p:txBody>
      </p:sp>
    </p:spTree>
    <p:extLst>
      <p:ext uri="{BB962C8B-B14F-4D97-AF65-F5344CB8AC3E}">
        <p14:creationId xmlns:p14="http://schemas.microsoft.com/office/powerpoint/2010/main" val="1133700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lnSpcReduction="10000"/>
          </a:bodyPr>
          <a:lstStyle/>
          <a:p>
            <a:r>
              <a:rPr lang="ar-IQ" dirty="0" smtClean="0"/>
              <a:t>3.	استخدام حيل الذاكرة: او ما يسمى معينات التذكر يستخدمها المتعلم لتحقيق حفظ جيد وتنظيم المعلومات التي </a:t>
            </a:r>
            <a:r>
              <a:rPr lang="ar-IQ" dirty="0" err="1" smtClean="0"/>
              <a:t>يستظهرها</a:t>
            </a:r>
            <a:r>
              <a:rPr lang="ar-IQ" dirty="0" smtClean="0"/>
              <a:t> والتي تتيح له أن يحقق ربطاً بين مواد غير مترابطة ليحصل على مجموعة معلومات مترابطة ذات معنى وقد عبر عن ذلك وليم جيمس أن سر الذاكرة الجيدة هو المقدرة على تكوين ترابطات عديدة ومتنوعة ان استشارة المتعلم على استخدام هذه الحيل يعني ايجاد عمليات وسيطة تساعده على ترميز الحقائق والمعلومات لتسهيل حفظها. </a:t>
            </a:r>
            <a:endParaRPr lang="ar-IQ" dirty="0"/>
          </a:p>
        </p:txBody>
      </p:sp>
    </p:spTree>
    <p:extLst>
      <p:ext uri="{BB962C8B-B14F-4D97-AF65-F5344CB8AC3E}">
        <p14:creationId xmlns:p14="http://schemas.microsoft.com/office/powerpoint/2010/main" val="699529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10000"/>
          </a:bodyPr>
          <a:lstStyle/>
          <a:p>
            <a:r>
              <a:rPr lang="ar-IQ" dirty="0" smtClean="0"/>
              <a:t>4.	احترام زمن التعلم: اكدت دراسات علمية على دور واهمية واحترام الزمن من خلال </a:t>
            </a:r>
            <a:r>
              <a:rPr lang="ar-IQ" dirty="0" err="1" smtClean="0"/>
              <a:t>مايسمى</a:t>
            </a:r>
            <a:r>
              <a:rPr lang="ar-IQ" dirty="0" smtClean="0"/>
              <a:t> (فرضية الوقت الكلي) مثل دراسة (</a:t>
            </a:r>
            <a:r>
              <a:rPr lang="ar-IQ" dirty="0" err="1" smtClean="0"/>
              <a:t>ستكت</a:t>
            </a:r>
            <a:r>
              <a:rPr lang="ar-IQ" dirty="0" smtClean="0"/>
              <a:t> 1971) التي تعتبر دور الزمن مهماً وتعده عنصراً جوهرياً في التعلم وأن كمية التعلم تعتمد بشكل اساسي على طول الزمن المخصص للتعلم وتنظيمه، فأن المتعلم يتعلم شيئاً محدداً في وحدة من الزمن المحدد، وأن المتعلم اذا ادرك دور الزمن واحترمه واستطاع تنظيم زمن دراسته متبعاً تمريناً موزعاً يحقق احسن تذكر اي توزيع زمن الدراسة على شكل فترات محددة، يسهل عملية استيعاب المادة تمثيلها وفهمها. </a:t>
            </a:r>
            <a:endParaRPr lang="ar-IQ" dirty="0"/>
          </a:p>
        </p:txBody>
      </p:sp>
    </p:spTree>
    <p:extLst>
      <p:ext uri="{BB962C8B-B14F-4D97-AF65-F5344CB8AC3E}">
        <p14:creationId xmlns:p14="http://schemas.microsoft.com/office/powerpoint/2010/main" val="894781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20000"/>
          </a:bodyPr>
          <a:lstStyle/>
          <a:p>
            <a:r>
              <a:rPr lang="ar-IQ" dirty="0" smtClean="0"/>
              <a:t>5.	استخدام نهج "كيفية التعلم": لابد للمتعلم ان يكون على اضلاع ودراية للتحديد بما يعرف الاعداد للدرس وادراك مجرياته والتصدي للتناقضات الفكرية التي يثيرها المدرس الجيد اثناء الدرس الذي ما يعرف بالتدريب العقلي لمحصلة دراسة اثناء الدرس وبعد انتهاء الدرس وصولاً الى حذف الاخطاء. </a:t>
            </a:r>
          </a:p>
          <a:p>
            <a:r>
              <a:rPr lang="ar-IQ" dirty="0" smtClean="0"/>
              <a:t>6.	التسميع: ان التدريب وحدة </a:t>
            </a:r>
            <a:r>
              <a:rPr lang="ar-IQ" dirty="0" err="1" smtClean="0"/>
              <a:t>لايجدي</a:t>
            </a:r>
            <a:r>
              <a:rPr lang="ar-IQ" dirty="0" smtClean="0"/>
              <a:t> نفعاً فلا نستطيع ان نقوي القدرة على تذكر بمجرد حفظ المواد اما اذا تم تنظيم المادة فهذا امر يساعد على سهولة استعادتها خاصة اذا وضعت المادة بعلاقات ملتصقة مع بعضها البعض وفي علاقات مع ما سبق للمتعلم ان تعلمه. </a:t>
            </a:r>
          </a:p>
          <a:p>
            <a:endParaRPr lang="ar-IQ" dirty="0"/>
          </a:p>
        </p:txBody>
      </p:sp>
    </p:spTree>
    <p:extLst>
      <p:ext uri="{BB962C8B-B14F-4D97-AF65-F5344CB8AC3E}">
        <p14:creationId xmlns:p14="http://schemas.microsoft.com/office/powerpoint/2010/main" val="38863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IQ" dirty="0"/>
              <a:t>	نظرية فشل </a:t>
            </a:r>
            <a:r>
              <a:rPr lang="ar-IQ" dirty="0" err="1"/>
              <a:t>الأسترجاع</a:t>
            </a:r>
            <a:r>
              <a:rPr lang="ar-IQ" dirty="0"/>
              <a:t>:</a:t>
            </a:r>
          </a:p>
        </p:txBody>
      </p:sp>
      <p:sp>
        <p:nvSpPr>
          <p:cNvPr id="3" name="Content Placeholder 2"/>
          <p:cNvSpPr>
            <a:spLocks noGrp="1"/>
          </p:cNvSpPr>
          <p:nvPr>
            <p:ph idx="1"/>
          </p:nvPr>
        </p:nvSpPr>
        <p:spPr/>
        <p:txBody>
          <a:bodyPr>
            <a:normAutofit fontScale="85000" lnSpcReduction="20000"/>
          </a:bodyPr>
          <a:lstStyle/>
          <a:p>
            <a:r>
              <a:rPr lang="ar-IQ" dirty="0" smtClean="0"/>
              <a:t>4- </a:t>
            </a:r>
            <a:r>
              <a:rPr lang="ar-IQ" dirty="0"/>
              <a:t>اكدت على أن النسيان يظهر بسبب فشل معين قد يطرا على </a:t>
            </a:r>
            <a:r>
              <a:rPr lang="ar-IQ" dirty="0" err="1"/>
              <a:t>الميكانزمات</a:t>
            </a:r>
            <a:r>
              <a:rPr lang="ar-IQ" dirty="0"/>
              <a:t> المسؤولة عن عملية التذكر، وغالباً ما تفشل هذه </a:t>
            </a:r>
            <a:r>
              <a:rPr lang="ar-IQ" dirty="0" err="1"/>
              <a:t>الميكانزمات</a:t>
            </a:r>
            <a:r>
              <a:rPr lang="ar-IQ" dirty="0"/>
              <a:t> بسبب عدم توفر المؤشرات اللازمة لنجاحها. وتوصلت هذه النظرية الى أن المواد التي يعتقد الفرد أنها نسيت هي في الواقع موجودة في الذاكرة وأن كان الوصول اليها غير ممكن بصفة وقتية، لذلك فأن تزويد الفرد بالمؤشرات الاسترجاعية الملائمة تسهل عملية الاسترجاع الى حد كبير، ويظهر أن الفشل في الاسترجاع يعني أن كثيراً من المعلومات التي يعتقد الأفراد انهم فشلوا في استرجاعها أي انهم فقدوها من الذاكرة الطويلة باقية ولكن يصعب استرجاعها، اذاً عندما يفشل المتعلم من تذكر معلومات تعلمها فقد يكون ذلك بسبب قصور في جهاز الاستعادة لا في جهاز الذاكرة نفسها. </a:t>
            </a:r>
          </a:p>
        </p:txBody>
      </p:sp>
    </p:spTree>
    <p:extLst>
      <p:ext uri="{BB962C8B-B14F-4D97-AF65-F5344CB8AC3E}">
        <p14:creationId xmlns:p14="http://schemas.microsoft.com/office/powerpoint/2010/main" val="3261721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t>اسباب النسيان</a:t>
            </a:r>
            <a:endParaRPr lang="ar-IQ" dirty="0"/>
          </a:p>
        </p:txBody>
      </p:sp>
      <p:sp>
        <p:nvSpPr>
          <p:cNvPr id="3" name="Content Placeholder 2"/>
          <p:cNvSpPr>
            <a:spLocks noGrp="1"/>
          </p:cNvSpPr>
          <p:nvPr>
            <p:ph idx="1"/>
          </p:nvPr>
        </p:nvSpPr>
        <p:spPr/>
        <p:txBody>
          <a:bodyPr>
            <a:normAutofit fontScale="62500" lnSpcReduction="20000"/>
          </a:bodyPr>
          <a:lstStyle/>
          <a:p>
            <a:r>
              <a:rPr lang="ar-IQ" dirty="0"/>
              <a:t>1-	العوامل العضوية: يعتقد أن النسيان سببه ما يحدث نتيجة </a:t>
            </a:r>
            <a:r>
              <a:rPr lang="ar-IQ" dirty="0" err="1"/>
              <a:t>االتغيرات</a:t>
            </a:r>
            <a:r>
              <a:rPr lang="ar-IQ" dirty="0"/>
              <a:t> العضوية التي نصيب حياة الأفراد، بما أن خلايا الجسم في عملية هدم وبناء مستمرة، فأنه من المنطق القول أن تلك التغيرات للعضوية التي كان يضن أنها تكون الأساس للتعلم فأنها سوف تضعفه تدريجياً مع الزمن، فأن فقدان القدرة على التعلم وفقدان المهارات والعادات والمعلومات التي تعلمها سابقاً بسبب تعرض الفرد لأذية في الدماغ ونقصان القدرة على التعلم والتذكر والتي تحدث في الاعمار الكبرى هي من المحتمل أن تكون نتيجة التدهور العضوي. </a:t>
            </a:r>
          </a:p>
          <a:p>
            <a:r>
              <a:rPr lang="ar-IQ" dirty="0"/>
              <a:t>2-	الخبرات السابقة والخبرات الجديدة: او </a:t>
            </a:r>
            <a:r>
              <a:rPr lang="ar-IQ" dirty="0" err="1"/>
              <a:t>مايسمى</a:t>
            </a:r>
            <a:r>
              <a:rPr lang="ar-IQ" dirty="0"/>
              <a:t> بالكف الرجعي والكف التقدمي، فالكف الرجعي هو أثر الخبرات اللاحقة على مستوى حفظ الأشياء التي تم تعلمها مسبقاً، ويبدوا أن كمية النشاط اللاحق ونوعه في محددات قوية لمستوى </a:t>
            </a:r>
            <a:r>
              <a:rPr lang="ar-IQ" dirty="0" err="1"/>
              <a:t>الأحتفاظ</a:t>
            </a:r>
            <a:r>
              <a:rPr lang="ar-IQ" dirty="0"/>
              <a:t> والنسيان، فمن خلال تجربة اجريت على الطيور وجد أن الطيور غير النشطة كان مستوى احتفاظها اكثر من الطيور النشطة، أن الطيور غير النشطة قد اظهرت فقداناً في </a:t>
            </a:r>
            <a:r>
              <a:rPr lang="ar-IQ" dirty="0" err="1"/>
              <a:t>الأحتفاظ</a:t>
            </a:r>
            <a:r>
              <a:rPr lang="ar-IQ" dirty="0"/>
              <a:t> خلال الفترة الاولى بعد التعلم ولكن دون فقدان اضافي خلال الفترات اللاحقة، بينما الطيور النشطة اظهرت فقداناً اكثر فأكثر مع مرور الزمن. </a:t>
            </a:r>
          </a:p>
          <a:p>
            <a:endParaRPr lang="ar-IQ" dirty="0"/>
          </a:p>
        </p:txBody>
      </p:sp>
    </p:spTree>
    <p:extLst>
      <p:ext uri="{BB962C8B-B14F-4D97-AF65-F5344CB8AC3E}">
        <p14:creationId xmlns:p14="http://schemas.microsoft.com/office/powerpoint/2010/main" val="3331133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smtClean="0"/>
              <a:t>اسباب النسيان</a:t>
            </a:r>
            <a:endParaRPr lang="ar-IQ"/>
          </a:p>
        </p:txBody>
      </p:sp>
      <p:sp>
        <p:nvSpPr>
          <p:cNvPr id="3" name="Content Placeholder 2"/>
          <p:cNvSpPr>
            <a:spLocks noGrp="1"/>
          </p:cNvSpPr>
          <p:nvPr>
            <p:ph idx="1"/>
          </p:nvPr>
        </p:nvSpPr>
        <p:spPr/>
        <p:txBody>
          <a:bodyPr>
            <a:normAutofit fontScale="77500" lnSpcReduction="20000"/>
          </a:bodyPr>
          <a:lstStyle/>
          <a:p>
            <a:r>
              <a:rPr lang="ar-IQ" dirty="0"/>
              <a:t>3-	الكف التقدمي: هو تداخل تعلم سابق وتأثيره على استدعاء تعلم لاحق أي أن المعلومات الجديدة تؤدي الى صعوبة تذكر المعلومات السابقة الموجودة في الذاكرة، وأن تأثير الكف التقدمي </a:t>
            </a:r>
            <a:r>
              <a:rPr lang="ar-IQ" dirty="0" err="1"/>
              <a:t>لايكون</a:t>
            </a:r>
            <a:r>
              <a:rPr lang="ar-IQ" dirty="0"/>
              <a:t> واضحاً تماماً عندما تكون المادة المتعلمة ذات معنى. </a:t>
            </a:r>
          </a:p>
          <a:p>
            <a:r>
              <a:rPr lang="ar-IQ" dirty="0"/>
              <a:t>4-	النسيان المتعمد: أن بعض عدم القدرة على التذكر هي جزء من عدم رغبة الفرد لأن يتذكر، فأن بعض النسيان يكون مدفوعاً دون وعي منا وان هذه العملية النشطة للرغبة في النسيان وعرقلة التذكر تسمى بـ الكبت وهي ان الخبرات تنسى او </a:t>
            </a:r>
            <a:r>
              <a:rPr lang="ar-IQ" dirty="0" err="1"/>
              <a:t>لايتم</a:t>
            </a:r>
            <a:r>
              <a:rPr lang="ar-IQ" dirty="0"/>
              <a:t> تذكرها وذلك بسبب علاقتها بالمشاكل الشخصية للفرد، أن الذكريات </a:t>
            </a:r>
            <a:r>
              <a:rPr lang="ar-IQ" dirty="0" err="1"/>
              <a:t>لايتم</a:t>
            </a:r>
            <a:r>
              <a:rPr lang="ar-IQ" dirty="0"/>
              <a:t> استدعاؤها لأنها غير مقبولة لدى الفرد فهي من النوع المؤذي أو المهين، فهي تعمل على أثارة الشعور بالذنب وأن النسيان في مثل هذه الحالة يكون انتقائي. </a:t>
            </a:r>
          </a:p>
          <a:p>
            <a:endParaRPr lang="ar-IQ" dirty="0"/>
          </a:p>
          <a:p>
            <a:endParaRPr lang="ar-IQ" dirty="0"/>
          </a:p>
        </p:txBody>
      </p:sp>
    </p:spTree>
    <p:extLst>
      <p:ext uri="{BB962C8B-B14F-4D97-AF65-F5344CB8AC3E}">
        <p14:creationId xmlns:p14="http://schemas.microsoft.com/office/powerpoint/2010/main" val="102700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خصائص عملية التعلم</a:t>
            </a:r>
            <a:endParaRPr lang="ar-IQ" dirty="0"/>
          </a:p>
        </p:txBody>
      </p:sp>
      <p:sp>
        <p:nvSpPr>
          <p:cNvPr id="3" name="Content Placeholder 2"/>
          <p:cNvSpPr>
            <a:spLocks noGrp="1"/>
          </p:cNvSpPr>
          <p:nvPr>
            <p:ph idx="1"/>
          </p:nvPr>
        </p:nvSpPr>
        <p:spPr/>
        <p:txBody>
          <a:bodyPr>
            <a:normAutofit fontScale="92500" lnSpcReduction="20000"/>
          </a:bodyPr>
          <a:lstStyle/>
          <a:p>
            <a:r>
              <a:rPr lang="ar-IQ" dirty="0" smtClean="0"/>
              <a:t>1.	يعتمد التذكر على مقدار التعلم، فالشيء الذي تعلمناه جيدا نتذكره جيدا لمدة اطول، ومن هنا تأتي أهمية التمرين والمراجعة اللذين يعززان التعلم.</a:t>
            </a:r>
          </a:p>
          <a:p>
            <a:r>
              <a:rPr lang="ar-IQ" dirty="0" smtClean="0"/>
              <a:t>2.	الفترة الزمنية بين التعلم وتذكر ما تعلمناه، فكلما طال الوقت بين تعلم شيء ما ومحاولة تذكره بعد ذلك زادت احتمالات نسيانه فالتلميذ ينسى تدريجيا الدرس الذي لا يعيد قراءته من وقت </a:t>
            </a:r>
            <a:r>
              <a:rPr lang="ar-IQ" dirty="0" err="1" smtClean="0"/>
              <a:t>لاخر</a:t>
            </a:r>
            <a:r>
              <a:rPr lang="ar-IQ" dirty="0" smtClean="0"/>
              <a:t>، او لا تتكرر اشارة المعلم اليه، وهنا تظهر اهمية المراجعة واعادة التمرين في فترات متقاربة حتى نحتفظ بما تعلمناه ونثبته.</a:t>
            </a:r>
          </a:p>
          <a:p>
            <a:r>
              <a:rPr lang="ar-IQ" dirty="0" smtClean="0"/>
              <a:t>3.	يختلف مقدار التذكر باختلاف درجات فهمنا للمادة التي نتعلمها.</a:t>
            </a:r>
          </a:p>
          <a:p>
            <a:endParaRPr lang="ar-IQ" dirty="0"/>
          </a:p>
        </p:txBody>
      </p:sp>
    </p:spTree>
    <p:extLst>
      <p:ext uri="{BB962C8B-B14F-4D97-AF65-F5344CB8AC3E}">
        <p14:creationId xmlns:p14="http://schemas.microsoft.com/office/powerpoint/2010/main" val="3395042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خصائص عملية التذكر</a:t>
            </a:r>
            <a:endParaRPr lang="ar-IQ" dirty="0"/>
          </a:p>
        </p:txBody>
      </p:sp>
      <p:sp>
        <p:nvSpPr>
          <p:cNvPr id="3" name="Content Placeholder 2"/>
          <p:cNvSpPr>
            <a:spLocks noGrp="1"/>
          </p:cNvSpPr>
          <p:nvPr>
            <p:ph idx="1"/>
          </p:nvPr>
        </p:nvSpPr>
        <p:spPr/>
        <p:txBody>
          <a:bodyPr/>
          <a:lstStyle/>
          <a:p>
            <a:r>
              <a:rPr lang="ar-IQ" dirty="0" smtClean="0"/>
              <a:t>4.	يميل الفرد الى تذكر الاشياء التي لها خبرات سارة اكثر من التي لها خبرات سيئة.</a:t>
            </a:r>
          </a:p>
          <a:p>
            <a:r>
              <a:rPr lang="ar-IQ" dirty="0" smtClean="0"/>
              <a:t>5.	تؤثر رغبات التلميذ ودوافعه وميوله على مقدار تذكره للمواد التي يتعلمها.</a:t>
            </a:r>
          </a:p>
          <a:p>
            <a:endParaRPr lang="ar-IQ" dirty="0"/>
          </a:p>
        </p:txBody>
      </p:sp>
    </p:spTree>
    <p:extLst>
      <p:ext uri="{BB962C8B-B14F-4D97-AF65-F5344CB8AC3E}">
        <p14:creationId xmlns:p14="http://schemas.microsoft.com/office/powerpoint/2010/main" val="3150709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t>النسيان</a:t>
            </a:r>
            <a:endParaRPr lang="ar-IQ" dirty="0"/>
          </a:p>
        </p:txBody>
      </p:sp>
      <p:sp>
        <p:nvSpPr>
          <p:cNvPr id="3" name="Content Placeholder 2"/>
          <p:cNvSpPr>
            <a:spLocks noGrp="1"/>
          </p:cNvSpPr>
          <p:nvPr>
            <p:ph idx="1"/>
          </p:nvPr>
        </p:nvSpPr>
        <p:spPr/>
        <p:txBody>
          <a:bodyPr/>
          <a:lstStyle/>
          <a:p>
            <a:r>
              <a:rPr lang="ar-IQ" dirty="0"/>
              <a:t>النسيان: هو فشل الفرد في استرجاع الخبرات السابقة عندما يحتاجها حتى وان توفرت ظروف التذكر وقد يكون النسيان كلياً أو جزئياً، وقد يكون </a:t>
            </a:r>
            <a:r>
              <a:rPr lang="ar-IQ" dirty="0" err="1"/>
              <a:t>دائمياً</a:t>
            </a:r>
            <a:r>
              <a:rPr lang="ar-IQ" dirty="0"/>
              <a:t> أو وقتياً وقد يكون طبيعياً كما يحصل عند كل الناس لكثير من خبراتهم وقد يكون مرضياً كما يحصل لشخص أصابته صدمة انفعالية شديدة ويقال عنه احياناً فقدان الذاكرة.</a:t>
            </a:r>
          </a:p>
        </p:txBody>
      </p:sp>
    </p:spTree>
    <p:extLst>
      <p:ext uri="{BB962C8B-B14F-4D97-AF65-F5344CB8AC3E}">
        <p14:creationId xmlns:p14="http://schemas.microsoft.com/office/powerpoint/2010/main" val="1563186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تعريف الذاكرة</a:t>
            </a:r>
            <a:endParaRPr lang="ar-IQ" dirty="0"/>
          </a:p>
        </p:txBody>
      </p:sp>
      <p:sp>
        <p:nvSpPr>
          <p:cNvPr id="3" name="Content Placeholder 2"/>
          <p:cNvSpPr>
            <a:spLocks noGrp="1"/>
          </p:cNvSpPr>
          <p:nvPr>
            <p:ph idx="1"/>
          </p:nvPr>
        </p:nvSpPr>
        <p:spPr/>
        <p:txBody>
          <a:bodyPr/>
          <a:lstStyle/>
          <a:p>
            <a:r>
              <a:rPr lang="ar-SA" dirty="0" smtClean="0"/>
              <a:t>الذاكرة:</a:t>
            </a:r>
            <a:r>
              <a:rPr lang="ar-IQ" dirty="0" smtClean="0"/>
              <a:t> هي القدرة على التمثيل الانتفاعي للمعلومات التي تميز بشكل خبرة معينة، </a:t>
            </a:r>
            <a:r>
              <a:rPr lang="ar-IQ" dirty="0" err="1" smtClean="0"/>
              <a:t>والأحتفاظ</a:t>
            </a:r>
            <a:r>
              <a:rPr lang="ar-IQ" dirty="0" smtClean="0"/>
              <a:t> بتلك المعلومات بطريقة منظمة في بنية الذاكرة الحالية. عرفها </a:t>
            </a:r>
            <a:r>
              <a:rPr lang="ar-IQ" dirty="0" err="1" smtClean="0"/>
              <a:t>الزيروجاوي</a:t>
            </a:r>
            <a:r>
              <a:rPr lang="ar-IQ" dirty="0" smtClean="0"/>
              <a:t> على أنها (العملية العقلية التي يتم بها تسجيل وحفظ </a:t>
            </a:r>
            <a:r>
              <a:rPr lang="ar-IQ" dirty="0" err="1" smtClean="0"/>
              <a:t>وأسترجاع</a:t>
            </a:r>
            <a:r>
              <a:rPr lang="ar-IQ" dirty="0" smtClean="0"/>
              <a:t> الخبرة الماضية من مدركات وأفكار وميول وسلوك.</a:t>
            </a:r>
            <a:endParaRPr lang="ar-IQ" dirty="0"/>
          </a:p>
        </p:txBody>
      </p:sp>
    </p:spTree>
    <p:extLst>
      <p:ext uri="{BB962C8B-B14F-4D97-AF65-F5344CB8AC3E}">
        <p14:creationId xmlns:p14="http://schemas.microsoft.com/office/powerpoint/2010/main" val="108178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نموذج النسق الثلاثي للذاكرة </a:t>
            </a:r>
            <a:endParaRPr lang="ar-IQ" dirty="0"/>
          </a:p>
        </p:txBody>
      </p:sp>
      <p:sp>
        <p:nvSpPr>
          <p:cNvPr id="3" name="Content Placeholder 2"/>
          <p:cNvSpPr>
            <a:spLocks noGrp="1"/>
          </p:cNvSpPr>
          <p:nvPr>
            <p:ph idx="1"/>
          </p:nvPr>
        </p:nvSpPr>
        <p:spPr/>
        <p:txBody>
          <a:bodyPr>
            <a:normAutofit lnSpcReduction="10000"/>
          </a:bodyPr>
          <a:lstStyle/>
          <a:p>
            <a:r>
              <a:rPr lang="ar-IQ" dirty="0" smtClean="0"/>
              <a:t>	بعد ظهور النموذج السابق بقليل قدم أتكنسون </a:t>
            </a:r>
            <a:r>
              <a:rPr lang="ar-IQ" dirty="0" err="1" smtClean="0"/>
              <a:t>وشيفرين</a:t>
            </a:r>
            <a:r>
              <a:rPr lang="ar-IQ" dirty="0" smtClean="0"/>
              <a:t> (</a:t>
            </a:r>
            <a:r>
              <a:rPr lang="en-US" dirty="0" smtClean="0"/>
              <a:t>Atkinson&amp;Shiffrin,1971) </a:t>
            </a:r>
            <a:r>
              <a:rPr lang="ar-IQ" dirty="0" smtClean="0"/>
              <a:t>نموذجاً ثلاثياً أكثر تفصيلا لمكونات الذاكرة ومنذ ذلك الوقت اتجه كثير من العلماء لاستخدام هذا النموذج في تجاربهم عن الذاكرة. ويشمل هذا النموذج المكونات التالية الثلاثة للذاكرة. </a:t>
            </a:r>
          </a:p>
          <a:p>
            <a:r>
              <a:rPr lang="ar-IQ" dirty="0" smtClean="0"/>
              <a:t>•	الذاكرة الحسية </a:t>
            </a:r>
            <a:r>
              <a:rPr lang="en-US" dirty="0" smtClean="0"/>
              <a:t>Sensory Memory</a:t>
            </a:r>
          </a:p>
          <a:p>
            <a:r>
              <a:rPr lang="en-US" dirty="0" smtClean="0"/>
              <a:t>•	</a:t>
            </a:r>
            <a:r>
              <a:rPr lang="ar-IQ" dirty="0" smtClean="0"/>
              <a:t>الذاكرة القصيرة المدى </a:t>
            </a:r>
            <a:r>
              <a:rPr lang="en-US" dirty="0" smtClean="0"/>
              <a:t>Short Term Memory</a:t>
            </a:r>
          </a:p>
          <a:p>
            <a:r>
              <a:rPr lang="en-US" dirty="0" smtClean="0"/>
              <a:t>•	</a:t>
            </a:r>
            <a:r>
              <a:rPr lang="ar-IQ" dirty="0" smtClean="0"/>
              <a:t>الذاكرة الطويلة المدى </a:t>
            </a:r>
            <a:r>
              <a:rPr lang="en-US" dirty="0" smtClean="0"/>
              <a:t>long Term Me</a:t>
            </a:r>
          </a:p>
          <a:p>
            <a:endParaRPr lang="ar-IQ" dirty="0"/>
          </a:p>
        </p:txBody>
      </p:sp>
    </p:spTree>
    <p:extLst>
      <p:ext uri="{BB962C8B-B14F-4D97-AF65-F5344CB8AC3E}">
        <p14:creationId xmlns:p14="http://schemas.microsoft.com/office/powerpoint/2010/main" val="477459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الذاكرة الحسية</a:t>
            </a:r>
            <a:endParaRPr lang="ar-IQ" dirty="0"/>
          </a:p>
        </p:txBody>
      </p:sp>
      <p:sp>
        <p:nvSpPr>
          <p:cNvPr id="3" name="Content Placeholder 2"/>
          <p:cNvSpPr>
            <a:spLocks noGrp="1"/>
          </p:cNvSpPr>
          <p:nvPr>
            <p:ph idx="1"/>
          </p:nvPr>
        </p:nvSpPr>
        <p:spPr/>
        <p:txBody>
          <a:bodyPr/>
          <a:lstStyle/>
          <a:p>
            <a:r>
              <a:rPr lang="ar-IQ" dirty="0" smtClean="0"/>
              <a:t>‌أ.	الذاكرة الحسية: تعتبر المستقبل الأول للمدخلات الحسية من العالم الخارجي، فهي تقوم باستقبال كميات هائلة من المدخلات الحسية في أي لحظة من اللحظات وذلك عبر المستقبلات الحسية المختلفة (البصرية، والسمعية، واللمسية، والسمعية، </a:t>
            </a:r>
            <a:r>
              <a:rPr lang="ar-IQ" dirty="0" err="1" smtClean="0"/>
              <a:t>والتذوقية</a:t>
            </a:r>
            <a:r>
              <a:rPr lang="ar-IQ" dirty="0" smtClean="0"/>
              <a:t>) ولكن بالرغم من هذه القدرة على الاستقبال فإن المعلومات سرعان ما تتلاشى منها لأن قدرتها على الاحتفاظ محدودة جدا بحيث </a:t>
            </a:r>
            <a:r>
              <a:rPr lang="ar-IQ" dirty="0" err="1" smtClean="0"/>
              <a:t>لاتتجاوز</a:t>
            </a:r>
            <a:r>
              <a:rPr lang="ar-IQ" dirty="0" smtClean="0"/>
              <a:t> أجزاء من الثانية. </a:t>
            </a:r>
            <a:endParaRPr lang="ar-IQ" dirty="0"/>
          </a:p>
        </p:txBody>
      </p:sp>
    </p:spTree>
    <p:extLst>
      <p:ext uri="{BB962C8B-B14F-4D97-AF65-F5344CB8AC3E}">
        <p14:creationId xmlns:p14="http://schemas.microsoft.com/office/powerpoint/2010/main" val="925445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dirty="0" smtClean="0"/>
              <a:t>النظريات التي فسرت النسيان (نظرية التلف)</a:t>
            </a:r>
            <a:endParaRPr lang="ar-IQ" dirty="0"/>
          </a:p>
        </p:txBody>
      </p:sp>
      <p:sp>
        <p:nvSpPr>
          <p:cNvPr id="3" name="Content Placeholder 2"/>
          <p:cNvSpPr>
            <a:spLocks noGrp="1"/>
          </p:cNvSpPr>
          <p:nvPr>
            <p:ph idx="1"/>
          </p:nvPr>
        </p:nvSpPr>
        <p:spPr/>
        <p:txBody>
          <a:bodyPr>
            <a:normAutofit fontScale="92500" lnSpcReduction="10000"/>
          </a:bodyPr>
          <a:lstStyle/>
          <a:p>
            <a:r>
              <a:rPr lang="ar-IQ" dirty="0"/>
              <a:t>1-	 </a:t>
            </a:r>
            <a:r>
              <a:rPr lang="ar-IQ" dirty="0" smtClean="0"/>
              <a:t>ترى </a:t>
            </a:r>
            <a:r>
              <a:rPr lang="ar-IQ" dirty="0"/>
              <a:t>هذه النظرية ان التعلم يؤدي الى اقامة آثار في الذاكرة تزول بمرور الزمن، </a:t>
            </a:r>
            <a:r>
              <a:rPr lang="ar-IQ" dirty="0" err="1"/>
              <a:t>فأذا</a:t>
            </a:r>
            <a:r>
              <a:rPr lang="ar-IQ" dirty="0"/>
              <a:t> أردنا الاحتفاظ بالآثار التي يتركها التعلم عليناً تكرار أو تسميع المعلومات واستخدام المعلومات لتمكن من الاحتفاظ بها، تقوم نظرية التلف على أن الأثر الذاكري يضعف مع مرور الزمن نتيجة لبعض العمليات الذاتية، لذلك يحدث النسيان، لذلك تؤكد هذه النظرية على الزمن وتعتبره العامل الوحيد في النسيان، وهذا يدل على أن نقص الذاكرة يعود الى ما يحدث في المخزن وليس الى عمليات الترميز أو الاستراتيجيات المستخدمة أثناء </a:t>
            </a:r>
            <a:r>
              <a:rPr lang="ar-IQ" dirty="0" err="1"/>
              <a:t>الأستعادة</a:t>
            </a:r>
            <a:r>
              <a:rPr lang="ar-IQ" dirty="0"/>
              <a:t> أو التذكر. </a:t>
            </a:r>
          </a:p>
        </p:txBody>
      </p:sp>
    </p:spTree>
    <p:extLst>
      <p:ext uri="{BB962C8B-B14F-4D97-AF65-F5344CB8AC3E}">
        <p14:creationId xmlns:p14="http://schemas.microsoft.com/office/powerpoint/2010/main" val="4912133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55</TotalTime>
  <Words>990</Words>
  <Application>Microsoft Office PowerPoint</Application>
  <PresentationFormat>On-screen Show (4:3)</PresentationFormat>
  <Paragraphs>63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Austin</vt:lpstr>
      <vt:lpstr>عملية التذكر والنسيان</vt:lpstr>
      <vt:lpstr>عملية التذكر</vt:lpstr>
      <vt:lpstr>خصائص عملية التعلم</vt:lpstr>
      <vt:lpstr>خصائص عملية التذكر</vt:lpstr>
      <vt:lpstr>النسيان</vt:lpstr>
      <vt:lpstr>تعريف الذاكرة</vt:lpstr>
      <vt:lpstr>نموذج النسق الثلاثي للذاكرة </vt:lpstr>
      <vt:lpstr>الذاكرة الحسية</vt:lpstr>
      <vt:lpstr>النظريات التي فسرت النسيان (نظرية التلف)</vt:lpstr>
      <vt:lpstr>النسيان في الذاكرة الحسية  </vt:lpstr>
      <vt:lpstr>PowerPoint Presentation</vt:lpstr>
      <vt:lpstr>النسيان في الذاكرة القصيرة المدى </vt:lpstr>
      <vt:lpstr>نظرية التداخل</vt:lpstr>
      <vt:lpstr>الذاكرة طويلة المدى</vt:lpstr>
      <vt:lpstr>النسيان في الذاكرة الطويلة المدى </vt:lpstr>
      <vt:lpstr>نظرية التداخل</vt:lpstr>
      <vt:lpstr>نظرية الجشطلت</vt:lpstr>
      <vt:lpstr>العوامل المؤثرة في عملية التذكر</vt:lpstr>
      <vt:lpstr>PowerPoint Presentation</vt:lpstr>
      <vt:lpstr>وسائل تحسين الذاكرة </vt:lpstr>
      <vt:lpstr>PowerPoint Presentation</vt:lpstr>
      <vt:lpstr>PowerPoint Presentation</vt:lpstr>
      <vt:lpstr>PowerPoint Presentation</vt:lpstr>
      <vt:lpstr> نظرية فشل الأسترجاع:</vt:lpstr>
      <vt:lpstr>اسباب النسيان</vt:lpstr>
      <vt:lpstr>اسباب النسيان</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عملية التذكر والنسيان</dc:title>
  <dc:creator>Maher</dc:creator>
  <cp:lastModifiedBy>Maher</cp:lastModifiedBy>
  <cp:revision>4</cp:revision>
  <dcterms:created xsi:type="dcterms:W3CDTF">2019-03-02T16:08:39Z</dcterms:created>
  <dcterms:modified xsi:type="dcterms:W3CDTF">2019-03-02T17:04:28Z</dcterms:modified>
</cp:coreProperties>
</file>