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42E192-49B7-4426-9E94-EB461C494084}" type="datetimeFigureOut">
              <a:rPr lang="ar-IQ" smtClean="0"/>
              <a:t>17/06/1440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471FB8-01DC-4128-93CE-BBE9EF69C16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2E192-49B7-4426-9E94-EB461C494084}" type="datetimeFigureOut">
              <a:rPr lang="ar-IQ" smtClean="0"/>
              <a:t>17/06/1440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471FB8-01DC-4128-93CE-BBE9EF69C16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B42E192-49B7-4426-9E94-EB461C494084}" type="datetimeFigureOut">
              <a:rPr lang="ar-IQ" smtClean="0"/>
              <a:t>17/06/1440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471FB8-01DC-4128-93CE-BBE9EF69C160}"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2E192-49B7-4426-9E94-EB461C494084}" type="datetimeFigureOut">
              <a:rPr lang="ar-IQ" smtClean="0"/>
              <a:t>17/06/1440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471FB8-01DC-4128-93CE-BBE9EF69C160}"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42E192-49B7-4426-9E94-EB461C494084}" type="datetimeFigureOut">
              <a:rPr lang="ar-IQ" smtClean="0"/>
              <a:t>17/06/1440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471FB8-01DC-4128-93CE-BBE9EF69C16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B42E192-49B7-4426-9E94-EB461C494084}" type="datetimeFigureOut">
              <a:rPr lang="ar-IQ" smtClean="0"/>
              <a:t>17/06/1440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471FB8-01DC-4128-93CE-BBE9EF69C160}"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42E192-49B7-4426-9E94-EB461C494084}" type="datetimeFigureOut">
              <a:rPr lang="ar-IQ" smtClean="0"/>
              <a:t>17/06/1440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A471FB8-01DC-4128-93CE-BBE9EF69C16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42E192-49B7-4426-9E94-EB461C494084}" type="datetimeFigureOut">
              <a:rPr lang="ar-IQ" smtClean="0"/>
              <a:t>17/06/1440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A471FB8-01DC-4128-93CE-BBE9EF69C16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B42E192-49B7-4426-9E94-EB461C494084}" type="datetimeFigureOut">
              <a:rPr lang="ar-IQ" smtClean="0"/>
              <a:t>17/06/1440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A471FB8-01DC-4128-93CE-BBE9EF69C16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B42E192-49B7-4426-9E94-EB461C494084}" type="datetimeFigureOut">
              <a:rPr lang="ar-IQ" smtClean="0"/>
              <a:t>17/06/1440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471FB8-01DC-4128-93CE-BBE9EF69C160}"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E192-49B7-4426-9E94-EB461C494084}" type="datetimeFigureOut">
              <a:rPr lang="ar-IQ" smtClean="0"/>
              <a:t>17/06/1440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471FB8-01DC-4128-93CE-BBE9EF69C160}"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B42E192-49B7-4426-9E94-EB461C494084}" type="datetimeFigureOut">
              <a:rPr lang="ar-IQ" smtClean="0"/>
              <a:t>17/06/1440</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A471FB8-01DC-4128-93CE-BBE9EF69C160}"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الدافعية</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182813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dirty="0" smtClean="0"/>
              <a:t>دافع الانجاز</a:t>
            </a:r>
            <a:r>
              <a:rPr lang="ar-IQ" dirty="0" smtClean="0"/>
              <a:t>: الانجاز هو النوع الاخير من الدوافع الداخلية الفردية، وهو على خلاف دافعي حب الاستطلاع والكفاءة يقتصر على الكائنات الحية البشرية. والمقصود به كفاح الفرد للمحافظة على مكانة عالية حسب قدراته في كل الانشطة التي يمارسها، والتي يحقق بها معايير التفوق على اقرانه ويكون القيام بهذه الانشطة مرتبطا بالنجاح او الفشل.</a:t>
            </a:r>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268996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IQ" dirty="0" smtClean="0"/>
              <a:t>الدوافع الخارجية الاجتماعية: وهي الدوافع التي تنشأ نتيجة لعلاقة الانسان </a:t>
            </a:r>
            <a:r>
              <a:rPr lang="ar-IQ" dirty="0" err="1" smtClean="0"/>
              <a:t>بالاشخاص</a:t>
            </a:r>
            <a:r>
              <a:rPr lang="ar-IQ" dirty="0" smtClean="0"/>
              <a:t> الاخرين، ومن ثم تدفع الفرد للقيام بأفعال معينة ارضاء للمحيطين بها وللحصول على تقديرهم او تحقيق نفع مادي او معنوي، وزيادة هذا النوع من الدوافع تقتل روح المبادأة والابتكار. ومن هذه الدوافع:</a:t>
            </a:r>
          </a:p>
          <a:p>
            <a:r>
              <a:rPr lang="ar-IQ" dirty="0" smtClean="0"/>
              <a:t>أ. دافع الانتماء: يشعر افراد كل نوع من الكائنات الحية بالحاجة الى التقارب والتجاذب مع بعضهم في اطار جماعي مشترك. </a:t>
            </a:r>
            <a:r>
              <a:rPr lang="ar-IQ" dirty="0" err="1" smtClean="0"/>
              <a:t>فالاطفال</a:t>
            </a:r>
            <a:r>
              <a:rPr lang="ar-IQ" dirty="0" smtClean="0"/>
              <a:t> على سبيل المثال ينجذبون الى وجوه الاشخاص الاخرين كنوع خاص من التنبيه. ويعد اللجوء الى الاشخاص الاخرين كوسيلة للدعم الانفعالي كما هو الامر في موقف البحث عن خفض القلق، حيث تعتبر عملية شائعة يمكن ملاحظتها بسهولة في كثير من مواقف التفاعل الاجتماعي.</a:t>
            </a:r>
            <a:endParaRPr lang="ar-IQ" dirty="0"/>
          </a:p>
        </p:txBody>
      </p:sp>
      <p:sp>
        <p:nvSpPr>
          <p:cNvPr id="2" name="Title 1"/>
          <p:cNvSpPr>
            <a:spLocks noGrp="1"/>
          </p:cNvSpPr>
          <p:nvPr>
            <p:ph type="title"/>
          </p:nvPr>
        </p:nvSpPr>
        <p:spPr/>
        <p:txBody>
          <a:bodyPr/>
          <a:lstStyle/>
          <a:p>
            <a:r>
              <a:rPr lang="ar-IQ" dirty="0" smtClean="0"/>
              <a:t>الدوافع الخارجية الاجتماعية</a:t>
            </a:r>
            <a:endParaRPr lang="ar-IQ" dirty="0"/>
          </a:p>
        </p:txBody>
      </p:sp>
    </p:spTree>
    <p:extLst>
      <p:ext uri="{BB962C8B-B14F-4D97-AF65-F5344CB8AC3E}">
        <p14:creationId xmlns:p14="http://schemas.microsoft.com/office/powerpoint/2010/main" val="917694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ar-IQ" dirty="0" smtClean="0"/>
              <a:t>. </a:t>
            </a:r>
            <a:r>
              <a:rPr lang="ar-IQ" b="1" dirty="0" smtClean="0"/>
              <a:t>دافع التنافس والسيطرة للحصول على المزايا الاجتماعية والمادية</a:t>
            </a:r>
            <a:r>
              <a:rPr lang="ar-IQ" dirty="0" smtClean="0"/>
              <a:t>: تعد الرغبة في السيطرة واثبات الذات من الدوافع الشائعة لدى الانسان والحيوان على حد سواء. ويظهر دافع السيطرة بوضوح فيما نشاهده بين افراد مختلف المجتمعات من تنافس شديد. </a:t>
            </a:r>
            <a:r>
              <a:rPr lang="ar-IQ" dirty="0" err="1" smtClean="0"/>
              <a:t>فالاطفال</a:t>
            </a:r>
            <a:r>
              <a:rPr lang="ar-IQ" dirty="0" smtClean="0"/>
              <a:t> يتنافسون فيما بينهم في البيت والمدرسة والنادي. ويحاول الطفل ايضا ان يتفوق على زملائه وان يسيطر عليهم وان يحتل بينهم مكان الصدارة والزعامة. واثبات الذات نتيجة لهذه الاساليب في التنشئة الاجتماعية. كما ان لبعض الخبرات الشخصية تأثيرا مهما في اكتساب دافع السيطرة، فاذا كان لجوء الطفل الى التنافس والسيطرة مفيدا في اشباع حاجاته ودوافعه الاخرى، فانه سيميل في المستقبل الى اللجوء لمثل هذه الاساليب التي  اثبت نجاحها في الماضي، اما اذا لقيت اساليب التنافس والسيطرة عند بعض الاطفال فشلا او اذا ادت الى العقاب والحرمان والضرر، فان هؤلاء الاطفال سيميلون في المستقبل الى التخلي عن اساليب السيطرة وقد يكتسبون سمة الخضوع كوسيلة مفيدة في اشباع دوافعهم وتحقيق اهدافهم.</a:t>
            </a:r>
          </a:p>
          <a:p>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1302780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ج. دافع الاستقلال عن الاخرين: يعرف الدافع للاستقلال على انه رغبة الشخص وحاجته لعمل المهام المطلوبة منه بنفسه. ومن الواضح اننا نجد هذا الدافع لدى الطفل الصغير الذي يبدا في تقدير حاجته الى الوجود المستقل كما اننا نجده في كل المستويات العمرية، وفي اشكال عديدة من السلوك. ويقوم الذكور في مجتمعنا بسلوك يتسم بالاستقلال اكثر من الاناث على اساس تدعيم ذلك خلال عملية التنشئة الاجتماعية، وبالتالي يكون هذا الدافع اقوى لدى الذكور منه لدى الاناث.</a:t>
            </a:r>
          </a:p>
          <a:p>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3336011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ar-IQ" b="1" dirty="0" smtClean="0"/>
              <a:t>1.الوظيفة </a:t>
            </a:r>
            <a:r>
              <a:rPr lang="ar-IQ" b="1" dirty="0" err="1" smtClean="0"/>
              <a:t>الاستثارية</a:t>
            </a:r>
            <a:r>
              <a:rPr lang="ar-IQ" dirty="0" smtClean="0"/>
              <a:t>: الاستثارة مفهوم يعني الدافع، الذي يعني تنشيط وتحريك السلوك ولا يكون مسببا للسلوك، وقد حظي مفهوم الاستثارة </a:t>
            </a:r>
            <a:r>
              <a:rPr lang="ar-IQ" dirty="0" err="1" smtClean="0"/>
              <a:t>باعجاب</a:t>
            </a:r>
            <a:r>
              <a:rPr lang="ar-IQ" dirty="0" smtClean="0"/>
              <a:t> علماء النفس </a:t>
            </a:r>
            <a:r>
              <a:rPr lang="ar-IQ" dirty="0" err="1" smtClean="0"/>
              <a:t>لانه</a:t>
            </a:r>
            <a:r>
              <a:rPr lang="ar-IQ" dirty="0" smtClean="0"/>
              <a:t> يحمل في طياته مزيجا بين جانبين اساسيين هما الفسيولوجي والسيكولوجي. فالاستثارة من الناحية السيكولوجية تعني حالة من الاستنفار العام للكائن الحي وهي تشير الى خصائص في الاستجابة مثل الانتباه واليقظة التي تتطلب من الكائن ان يكون في المستوى المطلوب من اليقظة. اما الاستثارة الفسيولوجية فهي تعني التغيرات الملحوظة في الحالة الفسيولوجية للفرد والتي تضم التغيرات الكهربائية في الجهاز العصبي.</a:t>
            </a:r>
          </a:p>
          <a:p>
            <a:r>
              <a:rPr lang="ar-IQ" dirty="0" smtClean="0"/>
              <a:t>2</a:t>
            </a:r>
            <a:r>
              <a:rPr lang="ar-IQ" b="1" dirty="0" smtClean="0"/>
              <a:t>.الوظيفة </a:t>
            </a:r>
            <a:r>
              <a:rPr lang="ar-IQ" b="1" dirty="0" err="1" smtClean="0"/>
              <a:t>التوقعية</a:t>
            </a:r>
            <a:r>
              <a:rPr lang="ar-IQ" dirty="0" smtClean="0"/>
              <a:t>: التوقع هو اعتقاد مؤقت بان ناتجا معينا سيتبع سلوكا محددا فالوظيفة </a:t>
            </a:r>
            <a:r>
              <a:rPr lang="ar-IQ" dirty="0" err="1" smtClean="0"/>
              <a:t>التوقعية</a:t>
            </a:r>
            <a:r>
              <a:rPr lang="ar-IQ" dirty="0" smtClean="0"/>
              <a:t> للدافع تتطلب من المدرس ان يوضح ويصف لطلبته ما يمكن تحقيقه وتوقعه وتحصيله تبعا </a:t>
            </a:r>
            <a:r>
              <a:rPr lang="ar-IQ" dirty="0" err="1" smtClean="0"/>
              <a:t>للاهداف</a:t>
            </a:r>
            <a:r>
              <a:rPr lang="ar-IQ" dirty="0" smtClean="0"/>
              <a:t> التعليمية من الدرس، وخاصة </a:t>
            </a:r>
            <a:r>
              <a:rPr lang="ar-IQ" dirty="0" err="1" smtClean="0"/>
              <a:t>عندمل</a:t>
            </a:r>
            <a:r>
              <a:rPr lang="ar-IQ" dirty="0" smtClean="0"/>
              <a:t> يطلب منه تحضير درس او كتابة واجب او تقديم مشروع بحث. ومن اهم خصائص الوظيفة </a:t>
            </a:r>
            <a:r>
              <a:rPr lang="ar-IQ" dirty="0" err="1" smtClean="0"/>
              <a:t>التوقعية</a:t>
            </a:r>
            <a:r>
              <a:rPr lang="ar-IQ" dirty="0" smtClean="0"/>
              <a:t> للطالب هي توقعه للنجاح او الفشل في الوصول الى الهدف. فالحاجة الى الانجاز او التحصيل تعني الحالة الداخلية المرتبطة بنشاط الطالب وتوجه نشاطه نحو التخطيط للعمل وتنفيذ هذا التخطيط بما يتفق ومستوى محدد من التفوق يؤمن به الطالب ويتحرك الى تنفيذه.</a:t>
            </a:r>
            <a:endParaRPr lang="ar-IQ" dirty="0"/>
          </a:p>
        </p:txBody>
      </p:sp>
      <p:sp>
        <p:nvSpPr>
          <p:cNvPr id="2" name="Title 1"/>
          <p:cNvSpPr>
            <a:spLocks noGrp="1"/>
          </p:cNvSpPr>
          <p:nvPr>
            <p:ph type="title"/>
          </p:nvPr>
        </p:nvSpPr>
        <p:spPr/>
        <p:txBody>
          <a:bodyPr>
            <a:normAutofit fontScale="90000"/>
          </a:bodyPr>
          <a:lstStyle/>
          <a:p>
            <a:r>
              <a:rPr lang="ar-IQ" dirty="0" smtClean="0"/>
              <a:t>الوظائف التعليمية للدافعية:</a:t>
            </a:r>
            <a:br>
              <a:rPr lang="ar-IQ" dirty="0" smtClean="0"/>
            </a:br>
            <a:endParaRPr lang="ar-IQ" dirty="0"/>
          </a:p>
        </p:txBody>
      </p:sp>
    </p:spTree>
    <p:extLst>
      <p:ext uri="{BB962C8B-B14F-4D97-AF65-F5344CB8AC3E}">
        <p14:creationId xmlns:p14="http://schemas.microsoft.com/office/powerpoint/2010/main" val="3375097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SA" dirty="0" smtClean="0"/>
              <a:t>3</a:t>
            </a:r>
            <a:r>
              <a:rPr lang="ar-IQ" dirty="0" smtClean="0"/>
              <a:t>. </a:t>
            </a:r>
            <a:r>
              <a:rPr lang="ar-IQ" b="1" dirty="0" smtClean="0"/>
              <a:t>الوظيفة الباعثة للدافعية</a:t>
            </a:r>
            <a:r>
              <a:rPr lang="ar-IQ" dirty="0" smtClean="0"/>
              <a:t>: تتحدد الوظيفة الباعثة عندما يكافئ المدرس تحصيل الطالب بالطريقة التي يشجع فيها جهود الطالب المبذولة في اتقانه المادة العلمية المقررة، فالبواعث هي اهداف موضوعة او رموز يستعملها المدرس لتحقيق زيادة في حيوية الطالب تتمثل بالمديح او التشجيع او الذم او </a:t>
            </a:r>
            <a:r>
              <a:rPr lang="ar-IQ" dirty="0" err="1" smtClean="0"/>
              <a:t>التانيب</a:t>
            </a:r>
            <a:r>
              <a:rPr lang="ar-IQ" dirty="0" smtClean="0"/>
              <a:t> اللفظي او الكتابي. ان اثر البواعث لابد ان يقدم في الوقت المناسب لان نتائج البواعث تؤثر في التعلم المتوقع وتمنح الطالب اعتبارا بالقناعة ولكي تصبح فيما بعد مصدرا اساسيا للدافعية نحو التعلم.</a:t>
            </a:r>
          </a:p>
          <a:p>
            <a:r>
              <a:rPr lang="ar-IQ" dirty="0" smtClean="0"/>
              <a:t>4. </a:t>
            </a:r>
            <a:r>
              <a:rPr lang="ar-IQ" b="1" dirty="0" smtClean="0"/>
              <a:t>الوظيفة العقابية او التهذيبية</a:t>
            </a:r>
            <a:r>
              <a:rPr lang="ar-IQ" dirty="0" smtClean="0"/>
              <a:t>: ان الوظيفة التهذيبية تتطلب من المدرس استعمال الثواب والعقاب الذين يشكلان التجسيد الواقعي لمفهومي المدح والذم ومن هنا تظهر وتتبين وحدة الوظيفتين الباعثة والتهذيبية. ان العقاب والثواب يؤديان دورهما كمرشدين للمتعلم، او كعلامات يقوم او يقيس المتعلم مستواه في ضوئهما.</a:t>
            </a:r>
          </a:p>
          <a:p>
            <a:endParaRPr lang="ar-IQ" dirty="0" smtClean="0"/>
          </a:p>
          <a:p>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206568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	1.	اعطاء تغذية راجعة مألوفة ومبكرة وإيجابية تساعد الطلبة على الاعتقاد بأنهم يستطيعون العمل بصورة جيدة.</a:t>
            </a:r>
          </a:p>
          <a:p>
            <a:r>
              <a:rPr lang="ar-IQ" dirty="0" smtClean="0"/>
              <a:t>2.	ضمان وجود فرص لنجاح الطلبة عن طريق تخصيص مهمات ليست بالسهلة جدا او الصعبة جدا.</a:t>
            </a:r>
          </a:p>
          <a:p>
            <a:r>
              <a:rPr lang="ar-IQ" dirty="0" smtClean="0"/>
              <a:t>3.	مساعدة الطالب على ايجاد معنى وقيمة شخصية في المادة.</a:t>
            </a:r>
          </a:p>
          <a:p>
            <a:r>
              <a:rPr lang="ar-IQ" dirty="0" smtClean="0"/>
              <a:t>4.	خلق مناخ مفتوح وايجابي.</a:t>
            </a:r>
          </a:p>
          <a:p>
            <a:r>
              <a:rPr lang="ar-IQ" dirty="0" smtClean="0"/>
              <a:t>5.	الاستفادة من وجود حاجات للطلبة كالحاجة الى تعلم شيئا ما من اجل اتمام مهمة او نشاط والحاجة لالتماس خبرات جديدة، والحاجة للنجاح والعمل بصورة جيدة، والحاجة للشعور بالمشاركة والتفاعل مع الاخرين.</a:t>
            </a:r>
          </a:p>
          <a:p>
            <a:r>
              <a:rPr lang="ar-IQ" dirty="0" smtClean="0"/>
              <a:t>6.	مساعدة الطلبة على الشعور بأنهم اعضاء ذوي قيمة في المجتمع التعليمي.</a:t>
            </a:r>
          </a:p>
          <a:p>
            <a:endParaRPr lang="ar-IQ" dirty="0" smtClean="0"/>
          </a:p>
          <a:p>
            <a:endParaRPr lang="ar-IQ" dirty="0" smtClean="0"/>
          </a:p>
          <a:p>
            <a:endParaRPr lang="ar-IQ" dirty="0" smtClean="0"/>
          </a:p>
          <a:p>
            <a:endParaRPr lang="ar-IQ" dirty="0"/>
          </a:p>
        </p:txBody>
      </p:sp>
      <p:sp>
        <p:nvSpPr>
          <p:cNvPr id="2" name="Title 1"/>
          <p:cNvSpPr>
            <a:spLocks noGrp="1"/>
          </p:cNvSpPr>
          <p:nvPr>
            <p:ph type="title"/>
          </p:nvPr>
        </p:nvSpPr>
        <p:spPr/>
        <p:txBody>
          <a:bodyPr/>
          <a:lstStyle/>
          <a:p>
            <a:r>
              <a:rPr lang="ar-IQ" dirty="0" smtClean="0"/>
              <a:t>استثارة دافعية الطلبة نحو التعلم:</a:t>
            </a:r>
            <a:endParaRPr lang="ar-IQ" dirty="0"/>
          </a:p>
        </p:txBody>
      </p:sp>
    </p:spTree>
    <p:extLst>
      <p:ext uri="{BB962C8B-B14F-4D97-AF65-F5344CB8AC3E}">
        <p14:creationId xmlns:p14="http://schemas.microsoft.com/office/powerpoint/2010/main" val="166458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b="1" dirty="0" smtClean="0"/>
              <a:t>تعرف الدافعية</a:t>
            </a:r>
            <a:r>
              <a:rPr lang="ar-SA" b="1" dirty="0" smtClean="0"/>
              <a:t>:</a:t>
            </a:r>
            <a:r>
              <a:rPr lang="ar-IQ" dirty="0" smtClean="0"/>
              <a:t> بأنها مثير داخلي يحرك سلوك الافراد ويوجهه للوصول الى هدف معين.</a:t>
            </a:r>
            <a:endParaRPr lang="ar-SA" dirty="0" smtClean="0"/>
          </a:p>
          <a:p>
            <a:r>
              <a:rPr lang="ar-IQ" b="1" dirty="0" smtClean="0"/>
              <a:t>تعرف</a:t>
            </a:r>
            <a:r>
              <a:rPr lang="ar-SA" b="1" dirty="0" smtClean="0"/>
              <a:t>:</a:t>
            </a:r>
            <a:r>
              <a:rPr lang="ar-IQ" dirty="0" smtClean="0"/>
              <a:t> بأنها حافز داخلي توجه السلوك نحو بعض الغايات. وتعمل الدافعية على مساعدة الافراد على التغلب على حالة الكسل والقصور. </a:t>
            </a:r>
            <a:endParaRPr lang="ar-SA" dirty="0" smtClean="0"/>
          </a:p>
          <a:p>
            <a:r>
              <a:rPr lang="ar-IQ" b="1" dirty="0" smtClean="0"/>
              <a:t>وقد تعمل القوة الخارجية</a:t>
            </a:r>
            <a:r>
              <a:rPr lang="ar-IQ" dirty="0" smtClean="0"/>
              <a:t> على التأثير في السلوك، ولكن القوى الداخلية للدافعية هي التي تعمل على دفع السلوك وتحفيزه. </a:t>
            </a:r>
            <a:endParaRPr lang="ar-IQ" dirty="0"/>
          </a:p>
        </p:txBody>
      </p:sp>
      <p:sp>
        <p:nvSpPr>
          <p:cNvPr id="2" name="Title 1"/>
          <p:cNvSpPr>
            <a:spLocks noGrp="1"/>
          </p:cNvSpPr>
          <p:nvPr>
            <p:ph type="title"/>
          </p:nvPr>
        </p:nvSpPr>
        <p:spPr/>
        <p:txBody>
          <a:bodyPr/>
          <a:lstStyle/>
          <a:p>
            <a:r>
              <a:rPr lang="ar-SA" dirty="0" smtClean="0"/>
              <a:t>معنى الدافعية</a:t>
            </a:r>
            <a:endParaRPr lang="ar-IQ" dirty="0"/>
          </a:p>
        </p:txBody>
      </p:sp>
    </p:spTree>
    <p:extLst>
      <p:ext uri="{BB962C8B-B14F-4D97-AF65-F5344CB8AC3E}">
        <p14:creationId xmlns:p14="http://schemas.microsoft.com/office/powerpoint/2010/main" val="2209502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dirty="0" smtClean="0"/>
              <a:t>تشير</a:t>
            </a:r>
            <a:r>
              <a:rPr lang="ar-SA" b="1" dirty="0" smtClean="0"/>
              <a:t> الدافعية في التعلم</a:t>
            </a:r>
            <a:r>
              <a:rPr lang="ar-SA" dirty="0" smtClean="0"/>
              <a:t>: انها</a:t>
            </a:r>
            <a:r>
              <a:rPr lang="ar-IQ" dirty="0" smtClean="0"/>
              <a:t> مجموعة المشاعر التي تدفع المتعلم الى الانخراط في نشاطات التعلم التي تؤدي الى بلوغه الاهداف المنشودة وهي ضرورة اساسية لحدوث التعلم ودونها لا يحدث التعلم. </a:t>
            </a:r>
            <a:endParaRPr lang="ar-SA" dirty="0" smtClean="0"/>
          </a:p>
          <a:p>
            <a:r>
              <a:rPr lang="ar-IQ" b="1" dirty="0" smtClean="0"/>
              <a:t>تعرف</a:t>
            </a:r>
            <a:r>
              <a:rPr lang="ar-SA" dirty="0" smtClean="0"/>
              <a:t>: </a:t>
            </a:r>
            <a:r>
              <a:rPr lang="ar-IQ" dirty="0" smtClean="0"/>
              <a:t>بأنها حالة داخلية عند المتعلم تدفعه الى الانتباه للموقف التعليمي والاقبال عليه بنشاط موجه والاستمرار في هذا النشاط حتى يتحقق التعلم.</a:t>
            </a:r>
            <a:endParaRPr lang="ar-IQ" dirty="0"/>
          </a:p>
        </p:txBody>
      </p:sp>
      <p:sp>
        <p:nvSpPr>
          <p:cNvPr id="2" name="Title 1"/>
          <p:cNvSpPr>
            <a:spLocks noGrp="1"/>
          </p:cNvSpPr>
          <p:nvPr>
            <p:ph type="title"/>
          </p:nvPr>
        </p:nvSpPr>
        <p:spPr/>
        <p:txBody>
          <a:bodyPr/>
          <a:lstStyle/>
          <a:p>
            <a:r>
              <a:rPr lang="ar-SA" dirty="0" smtClean="0"/>
              <a:t>الدافعية للتعلم</a:t>
            </a:r>
            <a:endParaRPr lang="ar-IQ" dirty="0"/>
          </a:p>
        </p:txBody>
      </p:sp>
    </p:spTree>
    <p:extLst>
      <p:ext uri="{BB962C8B-B14F-4D97-AF65-F5344CB8AC3E}">
        <p14:creationId xmlns:p14="http://schemas.microsoft.com/office/powerpoint/2010/main" val="67294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dirty="0" smtClean="0"/>
              <a:t>مفهوم الدافعية للتعلم يجب ان يشمل على العناصر التالية:</a:t>
            </a:r>
          </a:p>
          <a:p>
            <a:r>
              <a:rPr lang="ar-IQ" dirty="0" smtClean="0"/>
              <a:t>-	الانتباه الى بعض العناصر المهمة في الموقف التعليمي.</a:t>
            </a:r>
          </a:p>
          <a:p>
            <a:r>
              <a:rPr lang="ar-IQ" dirty="0" smtClean="0"/>
              <a:t>-	القيام بنشاط موجه نحو هذه العناصر.</a:t>
            </a:r>
          </a:p>
          <a:p>
            <a:r>
              <a:rPr lang="ar-IQ" dirty="0" smtClean="0"/>
              <a:t>-	الاستمرار في هذا النشاط والمحافظة عليه فترة كافية من الزمن.</a:t>
            </a:r>
          </a:p>
          <a:p>
            <a:r>
              <a:rPr lang="ar-IQ" dirty="0" smtClean="0"/>
              <a:t>-	تحقيق هدف التعلم.</a:t>
            </a:r>
          </a:p>
          <a:p>
            <a:pPr marL="0" indent="0">
              <a:buNone/>
            </a:pPr>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2343853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ar-IQ" dirty="0" smtClean="0"/>
              <a:t>•	توفير ظروف تساعد على اثارة اهتمام التلاميذ بموضوع التعلم وحصر انتباههم فيه.</a:t>
            </a:r>
          </a:p>
          <a:p>
            <a:pPr marL="0" indent="0">
              <a:buNone/>
            </a:pPr>
            <a:r>
              <a:rPr lang="ar-IQ" dirty="0" smtClean="0"/>
              <a:t>•	توفير الظروف المناسبة للمحافظة على هذا الاهتمام والانتباه المرتكز حوا نشاطات التعلم والتعليم المترابطة بموضوع التعلم.</a:t>
            </a:r>
          </a:p>
          <a:p>
            <a:pPr marL="0" indent="0">
              <a:buNone/>
            </a:pPr>
            <a:r>
              <a:rPr lang="ar-IQ" dirty="0" smtClean="0"/>
              <a:t>•	توفير الظروف المناسبة لتشجيع اسهام التلاميذ الفعال في تحقيق الهدف.</a:t>
            </a:r>
          </a:p>
          <a:p>
            <a:pPr marL="0" indent="0">
              <a:buNone/>
            </a:pPr>
            <a:r>
              <a:rPr lang="ar-IQ" dirty="0" smtClean="0"/>
              <a:t>•	اثابة وتشجيع هذا الاسهام في النشاطات الموجهة نحو تحقيق الهدف.</a:t>
            </a:r>
          </a:p>
          <a:p>
            <a:endParaRPr lang="ar-IQ" dirty="0"/>
          </a:p>
        </p:txBody>
      </p:sp>
      <p:sp>
        <p:nvSpPr>
          <p:cNvPr id="2" name="Title 1"/>
          <p:cNvSpPr>
            <a:spLocks noGrp="1"/>
          </p:cNvSpPr>
          <p:nvPr>
            <p:ph type="title"/>
          </p:nvPr>
        </p:nvSpPr>
        <p:spPr/>
        <p:txBody>
          <a:bodyPr>
            <a:noAutofit/>
          </a:bodyPr>
          <a:lstStyle/>
          <a:p>
            <a:r>
              <a:rPr lang="ar-IQ" sz="2800" b="1" dirty="0" smtClean="0"/>
              <a:t>المهام الدافعية الملقاة على عاتق المدرسة والمعلم بشكل خاص هي مهام التالية:</a:t>
            </a:r>
            <a:br>
              <a:rPr lang="ar-IQ" sz="2800" b="1" dirty="0" smtClean="0"/>
            </a:br>
            <a:endParaRPr lang="ar-IQ" sz="2800" b="1" dirty="0"/>
          </a:p>
        </p:txBody>
      </p:sp>
    </p:spTree>
    <p:extLst>
      <p:ext uri="{BB962C8B-B14F-4D97-AF65-F5344CB8AC3E}">
        <p14:creationId xmlns:p14="http://schemas.microsoft.com/office/powerpoint/2010/main" val="416925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تصنيف الدوافع التي تغطي كل اشكال السلوك الانساني بأكثر من طريقة مختلفة</a:t>
            </a:r>
            <a:r>
              <a:rPr lang="ar-SA" dirty="0" smtClean="0"/>
              <a:t>.</a:t>
            </a:r>
          </a:p>
          <a:p>
            <a:r>
              <a:rPr lang="ar-IQ" dirty="0" smtClean="0"/>
              <a:t>تصنف الدوافع الى صنفين حسب المنشأ: فسيولوجية المنشأ، وأخرى سيكولوجية المنشأ. وتسمى فئة الدوافع الاولى احيانا الدوافع الاولية أو الفطرية، بينما تسمى الفئة الثانية الدوافع الثانوية. ولا يعني هذا التصنيف ان الدوافع الاولية اكثر اهمية من الدوافع الثانوية، ولكن يعني ان الدوافع الاولية لها اولوية الاشباع</a:t>
            </a:r>
            <a:r>
              <a:rPr lang="ar-SA" dirty="0" smtClean="0"/>
              <a:t>.</a:t>
            </a:r>
            <a:endParaRPr lang="ar-IQ" dirty="0"/>
          </a:p>
        </p:txBody>
      </p:sp>
      <p:sp>
        <p:nvSpPr>
          <p:cNvPr id="2" name="Title 1"/>
          <p:cNvSpPr>
            <a:spLocks noGrp="1"/>
          </p:cNvSpPr>
          <p:nvPr>
            <p:ph type="title"/>
          </p:nvPr>
        </p:nvSpPr>
        <p:spPr/>
        <p:txBody>
          <a:bodyPr/>
          <a:lstStyle/>
          <a:p>
            <a:r>
              <a:rPr lang="ar-SA" dirty="0" smtClean="0"/>
              <a:t>تصنيف الدافعية</a:t>
            </a:r>
            <a:endParaRPr lang="ar-IQ" dirty="0"/>
          </a:p>
        </p:txBody>
      </p:sp>
    </p:spTree>
    <p:extLst>
      <p:ext uri="{BB962C8B-B14F-4D97-AF65-F5344CB8AC3E}">
        <p14:creationId xmlns:p14="http://schemas.microsoft.com/office/powerpoint/2010/main" val="368122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smtClean="0"/>
              <a:t>دافع الجوع:</a:t>
            </a:r>
          </a:p>
          <a:p>
            <a:r>
              <a:rPr lang="ar-SA" dirty="0" smtClean="0"/>
              <a:t>دافع العطش:</a:t>
            </a:r>
          </a:p>
          <a:p>
            <a:r>
              <a:rPr lang="ar-SA" dirty="0" smtClean="0"/>
              <a:t>دافع التنفس:</a:t>
            </a:r>
          </a:p>
          <a:p>
            <a:r>
              <a:rPr lang="ar-SA" dirty="0" smtClean="0"/>
              <a:t>دافع الجنس:</a:t>
            </a:r>
          </a:p>
          <a:p>
            <a:r>
              <a:rPr lang="ar-SA" dirty="0" smtClean="0"/>
              <a:t>دافع التعب:</a:t>
            </a:r>
            <a:endParaRPr lang="ar-IQ" dirty="0"/>
          </a:p>
        </p:txBody>
      </p:sp>
      <p:sp>
        <p:nvSpPr>
          <p:cNvPr id="2" name="Title 1"/>
          <p:cNvSpPr>
            <a:spLocks noGrp="1"/>
          </p:cNvSpPr>
          <p:nvPr>
            <p:ph type="title"/>
          </p:nvPr>
        </p:nvSpPr>
        <p:spPr/>
        <p:txBody>
          <a:bodyPr/>
          <a:lstStyle/>
          <a:p>
            <a:r>
              <a:rPr lang="ar-IQ" dirty="0" smtClean="0"/>
              <a:t>الدوافع الفسيولوجية</a:t>
            </a:r>
            <a:endParaRPr lang="ar-IQ" dirty="0"/>
          </a:p>
        </p:txBody>
      </p:sp>
    </p:spTree>
    <p:extLst>
      <p:ext uri="{BB962C8B-B14F-4D97-AF65-F5344CB8AC3E}">
        <p14:creationId xmlns:p14="http://schemas.microsoft.com/office/powerpoint/2010/main" val="422359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b="1" dirty="0" smtClean="0"/>
              <a:t>الدوافع السيكولوجية</a:t>
            </a:r>
            <a:r>
              <a:rPr lang="ar-IQ" dirty="0" smtClean="0"/>
              <a:t>: يستخدم مفهوم الدوافع السيكولوجية لتصنيف فئة عريضة من حالات الدافعية التي لا تربطها علاقة مباشرة بالتكامل البيولوجي للكائن الحي. وبالتالي فهذه الدوافع تقابل فئة الدوافع التي عرضنا لها في الدوافع الفسيولوجية</a:t>
            </a:r>
            <a:r>
              <a:rPr lang="ar-SA" dirty="0" smtClean="0"/>
              <a:t> وتصنف الى صنفين الدوافع الداخلية والخارجية: </a:t>
            </a:r>
            <a:r>
              <a:rPr lang="ar-SA" b="1" dirty="0" smtClean="0"/>
              <a:t>الدوافع الداخلية الفردية</a:t>
            </a:r>
            <a:r>
              <a:rPr lang="ar-SA" dirty="0" smtClean="0"/>
              <a:t>: وتتمثل هذه الدوافع في سعي الكائن الحي او الشخص للقيام بشيء معين لذاته. فهي بمثابة دوافع فردية تحقق الذات للفرد، وهذا النوع من الدوافع يقف وراء الانجازات المتميزة والابداعات البشرية في الفكر والسلوك. واهم هذه الدوافع:</a:t>
            </a:r>
          </a:p>
          <a:p>
            <a:endParaRPr lang="ar-IQ" dirty="0"/>
          </a:p>
        </p:txBody>
      </p:sp>
      <p:sp>
        <p:nvSpPr>
          <p:cNvPr id="2" name="Title 1"/>
          <p:cNvSpPr>
            <a:spLocks noGrp="1"/>
          </p:cNvSpPr>
          <p:nvPr>
            <p:ph type="title"/>
          </p:nvPr>
        </p:nvSpPr>
        <p:spPr/>
        <p:txBody>
          <a:bodyPr/>
          <a:lstStyle/>
          <a:p>
            <a:r>
              <a:rPr lang="ar-SA" dirty="0" smtClean="0"/>
              <a:t>الدوافع </a:t>
            </a:r>
            <a:r>
              <a:rPr lang="ar-SA" dirty="0" err="1" smtClean="0"/>
              <a:t>السكولوجية</a:t>
            </a:r>
            <a:endParaRPr lang="ar-IQ" dirty="0"/>
          </a:p>
        </p:txBody>
      </p:sp>
    </p:spTree>
    <p:extLst>
      <p:ext uri="{BB962C8B-B14F-4D97-AF65-F5344CB8AC3E}">
        <p14:creationId xmlns:p14="http://schemas.microsoft.com/office/powerpoint/2010/main" val="414416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1.	</a:t>
            </a:r>
            <a:r>
              <a:rPr lang="ar-SA" dirty="0" smtClean="0"/>
              <a:t>أ. </a:t>
            </a:r>
            <a:r>
              <a:rPr lang="ar-IQ" b="1" dirty="0" smtClean="0"/>
              <a:t>دوافع حب الاستطلاع</a:t>
            </a:r>
            <a:r>
              <a:rPr lang="ar-IQ" dirty="0" smtClean="0"/>
              <a:t>: ويقصد به ميل الكائن الحي ورغبته في استكشاف معالم البيئة السيكولوجية المحيط به، والوقوف على جوانبها الغامضة. وقد امكن دراسة دافع حب الاستطلاع لدى مجموعات متباينة الخصال من الافراد المفحوصين وتبين انه حتى الاطفال الصغار يفضلون النظر الى بعض الاشكال المعقدة، مقارنة </a:t>
            </a:r>
            <a:r>
              <a:rPr lang="ar-IQ" dirty="0" err="1" smtClean="0"/>
              <a:t>بالاشكال</a:t>
            </a:r>
            <a:r>
              <a:rPr lang="ar-IQ" dirty="0" smtClean="0"/>
              <a:t> البسيطة وذلك من خلال مؤشرات الفترات الزمنية لتثبيت ابصارهم على كل منها.</a:t>
            </a:r>
          </a:p>
          <a:p>
            <a:r>
              <a:rPr lang="ar-IQ" dirty="0" smtClean="0"/>
              <a:t>ب‌.	</a:t>
            </a:r>
            <a:r>
              <a:rPr lang="ar-IQ" b="1" dirty="0" smtClean="0"/>
              <a:t>دافع الكفاءة</a:t>
            </a:r>
            <a:r>
              <a:rPr lang="ar-IQ" dirty="0" smtClean="0"/>
              <a:t>: وترتبط الكفاءة ارتباطا وثيقا بالعمليات الخاصة بدافع حب الاستطلاع ومختلف الوظائف الادراكية التي تمكن الكائن الحي من تحقيق افضل نمو وارتقاء واستغلال لقدراته من اجل مواجهة متطلبات البيئة التي يعيش فيها. أي ان دافع الكفاءة يعني استخدام الكائن الحي لقدراته ووظائفه الادراكية والحركية بأفضل شكل ممكن.</a:t>
            </a:r>
            <a:endParaRPr lang="ar-IQ" dirty="0"/>
          </a:p>
        </p:txBody>
      </p:sp>
      <p:sp>
        <p:nvSpPr>
          <p:cNvPr id="2" name="Title 1"/>
          <p:cNvSpPr>
            <a:spLocks noGrp="1"/>
          </p:cNvSpPr>
          <p:nvPr>
            <p:ph type="title"/>
          </p:nvPr>
        </p:nvSpPr>
        <p:spPr/>
        <p:txBody>
          <a:bodyPr/>
          <a:lstStyle/>
          <a:p>
            <a:r>
              <a:rPr lang="ar-SA" dirty="0" smtClean="0"/>
              <a:t>الدوافع الداخلية</a:t>
            </a:r>
            <a:endParaRPr lang="ar-IQ" dirty="0"/>
          </a:p>
        </p:txBody>
      </p:sp>
    </p:spTree>
    <p:extLst>
      <p:ext uri="{BB962C8B-B14F-4D97-AF65-F5344CB8AC3E}">
        <p14:creationId xmlns:p14="http://schemas.microsoft.com/office/powerpoint/2010/main" val="3830093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174</TotalTime>
  <Words>1067</Words>
  <Application>Microsoft Office PowerPoint</Application>
  <PresentationFormat>On-screen Show (4:3)</PresentationFormat>
  <Paragraphs>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الدافعية</vt:lpstr>
      <vt:lpstr>معنى الدافعية</vt:lpstr>
      <vt:lpstr>الدافعية للتعلم</vt:lpstr>
      <vt:lpstr>PowerPoint Presentation</vt:lpstr>
      <vt:lpstr>المهام الدافعية الملقاة على عاتق المدرسة والمعلم بشكل خاص هي مهام التالية: </vt:lpstr>
      <vt:lpstr>تصنيف الدافعية</vt:lpstr>
      <vt:lpstr>الدوافع الفسيولوجية</vt:lpstr>
      <vt:lpstr>الدوافع السكولوجية</vt:lpstr>
      <vt:lpstr>الدوافع الداخلية</vt:lpstr>
      <vt:lpstr>PowerPoint Presentation</vt:lpstr>
      <vt:lpstr>الدوافع الخارجية الاجتماعية</vt:lpstr>
      <vt:lpstr>PowerPoint Presentation</vt:lpstr>
      <vt:lpstr>PowerPoint Presentation</vt:lpstr>
      <vt:lpstr>الوظائف التعليمية للدافعية: </vt:lpstr>
      <vt:lpstr>PowerPoint Presentation</vt:lpstr>
      <vt:lpstr>استثارة دافعية الطلبة نحو التعلم:</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الدافعية</dc:title>
  <dc:creator>Maher</dc:creator>
  <cp:lastModifiedBy>Maher</cp:lastModifiedBy>
  <cp:revision>11</cp:revision>
  <dcterms:created xsi:type="dcterms:W3CDTF">2019-02-22T15:30:35Z</dcterms:created>
  <dcterms:modified xsi:type="dcterms:W3CDTF">2019-02-22T18:25:22Z</dcterms:modified>
</cp:coreProperties>
</file>