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7D05EE6-7531-41D2-9A03-EBE4D8D57A83}" type="datetimeFigureOut">
              <a:rPr lang="ar-IQ" smtClean="0"/>
              <a:t>06/05/1440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A0C9C7D-A993-4578-903E-D181043BD96D}"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05EE6-7531-41D2-9A03-EBE4D8D57A83}"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0C9C7D-A993-4578-903E-D181043BD96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05EE6-7531-41D2-9A03-EBE4D8D57A83}"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0C9C7D-A993-4578-903E-D181043BD96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D05EE6-7531-41D2-9A03-EBE4D8D57A83}"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0C9C7D-A993-4578-903E-D181043BD96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D05EE6-7531-41D2-9A03-EBE4D8D57A83}"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A0C9C7D-A993-4578-903E-D181043BD96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7D05EE6-7531-41D2-9A03-EBE4D8D57A83}" type="datetimeFigureOut">
              <a:rPr lang="ar-IQ" smtClean="0"/>
              <a:t>06/05/1440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A0C9C7D-A993-4578-903E-D181043BD96D}"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D05EE6-7531-41D2-9A03-EBE4D8D57A83}" type="datetimeFigureOut">
              <a:rPr lang="ar-IQ" smtClean="0"/>
              <a:t>06/05/1440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A0C9C7D-A993-4578-903E-D181043BD96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D05EE6-7531-41D2-9A03-EBE4D8D57A83}" type="datetimeFigureOut">
              <a:rPr lang="ar-IQ" smtClean="0"/>
              <a:t>06/05/1440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A0C9C7D-A993-4578-903E-D181043BD96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05EE6-7531-41D2-9A03-EBE4D8D57A83}" type="datetimeFigureOut">
              <a:rPr lang="ar-IQ" smtClean="0"/>
              <a:t>06/05/1440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A0C9C7D-A993-4578-903E-D181043BD96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7D05EE6-7531-41D2-9A03-EBE4D8D57A83}" type="datetimeFigureOut">
              <a:rPr lang="ar-IQ" smtClean="0"/>
              <a:t>06/05/1440</a:t>
            </a:fld>
            <a:endParaRPr lang="ar-IQ"/>
          </a:p>
        </p:txBody>
      </p:sp>
      <p:sp>
        <p:nvSpPr>
          <p:cNvPr id="7" name="Slide Number Placeholder 6"/>
          <p:cNvSpPr>
            <a:spLocks noGrp="1"/>
          </p:cNvSpPr>
          <p:nvPr>
            <p:ph type="sldNum" sz="quarter" idx="12"/>
          </p:nvPr>
        </p:nvSpPr>
        <p:spPr/>
        <p:txBody>
          <a:bodyPr/>
          <a:lstStyle/>
          <a:p>
            <a:fld id="{4A0C9C7D-A993-4578-903E-D181043BD96D}"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05EE6-7531-41D2-9A03-EBE4D8D57A83}" type="datetimeFigureOut">
              <a:rPr lang="ar-IQ" smtClean="0"/>
              <a:t>06/05/1440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4A0C9C7D-A993-4578-903E-D181043BD96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7D05EE6-7531-41D2-9A03-EBE4D8D57A83}" type="datetimeFigureOut">
              <a:rPr lang="ar-IQ" smtClean="0"/>
              <a:t>06/05/1440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A0C9C7D-A993-4578-903E-D181043BD96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الانتباه</a:t>
            </a:r>
            <a:endParaRPr lang="ar-IQ" dirty="0"/>
          </a:p>
        </p:txBody>
      </p:sp>
      <p:sp>
        <p:nvSpPr>
          <p:cNvPr id="3" name="Subtitle 2"/>
          <p:cNvSpPr>
            <a:spLocks noGrp="1"/>
          </p:cNvSpPr>
          <p:nvPr>
            <p:ph type="subTitle" idx="1"/>
          </p:nvPr>
        </p:nvSpPr>
        <p:spPr/>
        <p:txBody>
          <a:bodyPr/>
          <a:lstStyle/>
          <a:p>
            <a:r>
              <a:rPr lang="ar-SA" dirty="0" err="1" smtClean="0"/>
              <a:t>أ.م.د</a:t>
            </a:r>
            <a:r>
              <a:rPr lang="ar-SA" dirty="0" smtClean="0"/>
              <a:t> نجلاء نزار</a:t>
            </a:r>
            <a:endParaRPr lang="ar-IQ" dirty="0"/>
          </a:p>
        </p:txBody>
      </p:sp>
    </p:spTree>
    <p:extLst>
      <p:ext uri="{BB962C8B-B14F-4D97-AF65-F5344CB8AC3E}">
        <p14:creationId xmlns:p14="http://schemas.microsoft.com/office/powerpoint/2010/main" val="3966870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gn="r">
              <a:spcBef>
                <a:spcPct val="20000"/>
              </a:spcBef>
            </a:pPr>
            <a:r>
              <a:rPr lang="ar-SA" sz="3200" b="1" dirty="0">
                <a:solidFill>
                  <a:prstClr val="black"/>
                </a:solidFill>
                <a:ea typeface="Calibri"/>
                <a:cs typeface="Simplified Arabic"/>
              </a:rPr>
              <a:t>عوامل دائمة </a:t>
            </a:r>
            <a:r>
              <a:rPr lang="ar-SA" sz="3200" b="1" dirty="0" smtClean="0">
                <a:solidFill>
                  <a:prstClr val="black"/>
                </a:solidFill>
                <a:ea typeface="Calibri"/>
                <a:cs typeface="Simplified Arabic"/>
              </a:rPr>
              <a:t>:</a:t>
            </a:r>
            <a:endParaRPr lang="ar-IQ" dirty="0"/>
          </a:p>
        </p:txBody>
      </p:sp>
      <p:sp>
        <p:nvSpPr>
          <p:cNvPr id="3" name="Content Placeholder 2"/>
          <p:cNvSpPr>
            <a:spLocks noGrp="1"/>
          </p:cNvSpPr>
          <p:nvPr>
            <p:ph idx="1"/>
          </p:nvPr>
        </p:nvSpPr>
        <p:spPr/>
        <p:txBody>
          <a:bodyPr>
            <a:normAutofit/>
          </a:bodyPr>
          <a:lstStyle/>
          <a:p>
            <a:pPr lvl="0" algn="just">
              <a:buFont typeface="+mj-lt"/>
              <a:buAutoNum type="arabicPeriod"/>
            </a:pPr>
            <a:r>
              <a:rPr lang="ar-SA" b="1" dirty="0" smtClean="0">
                <a:ea typeface="Calibri"/>
                <a:cs typeface="Simplified Arabic"/>
              </a:rPr>
              <a:t>الدوافع </a:t>
            </a:r>
            <a:r>
              <a:rPr lang="ar-SA" b="1" dirty="0">
                <a:ea typeface="Calibri"/>
                <a:cs typeface="Simplified Arabic"/>
              </a:rPr>
              <a:t>المهمة : </a:t>
            </a:r>
            <a:r>
              <a:rPr lang="ar-SA" dirty="0">
                <a:ea typeface="Calibri"/>
                <a:cs typeface="Simplified Arabic"/>
              </a:rPr>
              <a:t>دافع حب الاستطلاع يجعل الفرد في حالة تأهب مستمرة للانتباه الى الاشياء ، أو غير المألوف او دوافع تجذب الالم او المخاطر فأن لدى الفرد  قدرة ذهنية لمواجهة هذه المواقف .</a:t>
            </a:r>
            <a:endParaRPr lang="en-US" sz="2000" dirty="0">
              <a:ea typeface="Calibri"/>
              <a:cs typeface="Arial"/>
            </a:endParaRPr>
          </a:p>
          <a:p>
            <a:pPr lvl="0" algn="just">
              <a:buFont typeface="+mj-lt"/>
              <a:buAutoNum type="arabicPeriod"/>
            </a:pPr>
            <a:r>
              <a:rPr lang="ar-SA" b="1" dirty="0">
                <a:ea typeface="Calibri"/>
                <a:cs typeface="Simplified Arabic"/>
              </a:rPr>
              <a:t>الميول والاتجاهات والاهتمامات: </a:t>
            </a:r>
            <a:r>
              <a:rPr lang="ar-SA" dirty="0">
                <a:ea typeface="Calibri"/>
                <a:cs typeface="Simplified Arabic"/>
              </a:rPr>
              <a:t>ان هذه الدوافع المكتسبة تحمل الفرد على الانتباه الى ما يتعلق بها ، فالطالب ينتبه الى منبهات تتعلق بهوياته المفضلة فاذا كانت هوايته في المطالعة فانه ينتبه الى الكتب واماكنها اكثر من غيرها .</a:t>
            </a:r>
            <a:endParaRPr lang="en-US" sz="2000" dirty="0">
              <a:ea typeface="Calibri"/>
              <a:cs typeface="Arial"/>
            </a:endParaRPr>
          </a:p>
          <a:p>
            <a:endParaRPr lang="ar-IQ" dirty="0"/>
          </a:p>
        </p:txBody>
      </p:sp>
    </p:spTree>
    <p:extLst>
      <p:ext uri="{BB962C8B-B14F-4D97-AF65-F5344CB8AC3E}">
        <p14:creationId xmlns:p14="http://schemas.microsoft.com/office/powerpoint/2010/main" val="1930687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smtClean="0"/>
              <a:t>العوامل الخارجية</a:t>
            </a:r>
            <a:endParaRPr lang="ar-IQ"/>
          </a:p>
        </p:txBody>
      </p:sp>
      <p:sp>
        <p:nvSpPr>
          <p:cNvPr id="3" name="Content Placeholder 2"/>
          <p:cNvSpPr>
            <a:spLocks noGrp="1"/>
          </p:cNvSpPr>
          <p:nvPr>
            <p:ph idx="1"/>
          </p:nvPr>
        </p:nvSpPr>
        <p:spPr/>
        <p:txBody>
          <a:bodyPr>
            <a:normAutofit fontScale="70000" lnSpcReduction="20000"/>
          </a:bodyPr>
          <a:lstStyle/>
          <a:p>
            <a:r>
              <a:rPr lang="ar-IQ" dirty="0" smtClean="0"/>
              <a:t>1.	الحركة والتغيير: </a:t>
            </a:r>
            <a:r>
              <a:rPr lang="ar-IQ" dirty="0" err="1" smtClean="0"/>
              <a:t>فالاشياء</a:t>
            </a:r>
            <a:r>
              <a:rPr lang="ar-IQ" dirty="0" smtClean="0"/>
              <a:t> المتحركة تتميز وتجذب الانتباه اليها عن الاشياء المحيطة التي تكون ثابتة لا تتحرك. فلا شك ان المنظر المتحرك له القدرة على جذب الانتباه. وتأثير الحركة ملحوظ في كل الحيوانات كما هو عند الانسان، فالحيوانات المتوحشة تفزع من حركة الصيد. والتغيير في الشكل او اللون او درجة الصوت يجذب الانتباه كذلك. فالصوت المتحد النغمة </a:t>
            </a:r>
            <a:r>
              <a:rPr lang="ar-IQ" dirty="0" err="1" smtClean="0"/>
              <a:t>لايدعو</a:t>
            </a:r>
            <a:r>
              <a:rPr lang="ar-IQ" dirty="0" smtClean="0"/>
              <a:t> الى الانتباه، ولكن اذا اختلفت نغمته كان ذلك سببا في جذب الانتباه.</a:t>
            </a:r>
          </a:p>
          <a:p>
            <a:r>
              <a:rPr lang="ar-IQ" dirty="0" smtClean="0"/>
              <a:t>2.	الشدة: من اهم العوامل التي تثير الانتباه الشدة في اللون والصوت، فالصوت المرتفع يثير الانتباه اكثر من الصوت المنخفض، </a:t>
            </a:r>
            <a:r>
              <a:rPr lang="ar-IQ" dirty="0" err="1" smtClean="0"/>
              <a:t>والاضواءاللامعة</a:t>
            </a:r>
            <a:r>
              <a:rPr lang="ar-IQ" dirty="0" smtClean="0"/>
              <a:t> لها تأثير على جذب الانتباه اكثر من الاضواء الخافتة. ويدخل في الشدة الحجم، </a:t>
            </a:r>
            <a:r>
              <a:rPr lang="ar-IQ" dirty="0" err="1" smtClean="0"/>
              <a:t>فالاشياء</a:t>
            </a:r>
            <a:r>
              <a:rPr lang="ar-IQ" dirty="0" smtClean="0"/>
              <a:t> ذات الاحجام الكبيرة لها نفس ميزة الشدة. ان الاشياء الضخمة تجذب الانتباه اكثر من التفاصيل الدقيقة. فالشيء كبير الحجم كبناء ضخم يكون اكثر ملاحظة من مثيله الصغير.</a:t>
            </a:r>
          </a:p>
          <a:p>
            <a:endParaRPr lang="ar-IQ" dirty="0"/>
          </a:p>
        </p:txBody>
      </p:sp>
    </p:spTree>
    <p:extLst>
      <p:ext uri="{BB962C8B-B14F-4D97-AF65-F5344CB8AC3E}">
        <p14:creationId xmlns:p14="http://schemas.microsoft.com/office/powerpoint/2010/main" val="2188552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lvl="0" algn="just">
              <a:buFont typeface="+mj-lt"/>
              <a:buAutoNum type="arabicPeriod"/>
            </a:pPr>
            <a:r>
              <a:rPr lang="ar-IQ" b="1" dirty="0">
                <a:ea typeface="Calibri"/>
                <a:cs typeface="Simplified Arabic"/>
              </a:rPr>
              <a:t>الانفراد: </a:t>
            </a:r>
            <a:r>
              <a:rPr lang="ar-IQ" dirty="0">
                <a:ea typeface="Calibri"/>
                <a:cs typeface="Simplified Arabic"/>
              </a:rPr>
              <a:t>الشيء المنفرد على الارضية يجذب الانتباه اليه اكثر مما كان محاطا </a:t>
            </a:r>
            <a:r>
              <a:rPr lang="ar-IQ" dirty="0" err="1">
                <a:ea typeface="Calibri"/>
                <a:cs typeface="Simplified Arabic"/>
              </a:rPr>
              <a:t>باشياء</a:t>
            </a:r>
            <a:r>
              <a:rPr lang="ar-IQ" dirty="0">
                <a:ea typeface="Calibri"/>
                <a:cs typeface="Simplified Arabic"/>
              </a:rPr>
              <a:t> اخرى، وعادة ما يستغل هذا في الاعلان بان ينشر في صفحة المجلة او الجريدة التي لا توجد بها اعلانات اخرى كلما امكن ذلك، او على الاقل في الصفحة التي يقل فيها عدد الاعلانات.</a:t>
            </a:r>
            <a:endParaRPr lang="en-US" sz="2000" dirty="0">
              <a:ea typeface="Calibri"/>
              <a:cs typeface="Arial"/>
            </a:endParaRPr>
          </a:p>
          <a:p>
            <a:pPr lvl="0" algn="just">
              <a:buFont typeface="+mj-lt"/>
              <a:buAutoNum type="arabicPeriod"/>
            </a:pPr>
            <a:r>
              <a:rPr lang="ar-IQ" b="1" dirty="0">
                <a:ea typeface="Calibri"/>
                <a:cs typeface="Simplified Arabic"/>
              </a:rPr>
              <a:t>التكرار: </a:t>
            </a:r>
            <a:r>
              <a:rPr lang="ar-IQ" dirty="0">
                <a:ea typeface="Calibri"/>
                <a:cs typeface="Simplified Arabic"/>
              </a:rPr>
              <a:t>ان تكرار المثير مرات عديدة يؤدي الى جذب الانتباه اليه الا ان للتكرار حداً إذا زاد عليه ذهب اثره في جذب الانتباه.</a:t>
            </a:r>
            <a:endParaRPr lang="en-US" sz="2000" dirty="0">
              <a:ea typeface="Calibri"/>
              <a:cs typeface="Arial"/>
            </a:endParaRPr>
          </a:p>
          <a:p>
            <a:endParaRPr lang="ar-IQ" dirty="0"/>
          </a:p>
        </p:txBody>
      </p:sp>
    </p:spTree>
    <p:extLst>
      <p:ext uri="{BB962C8B-B14F-4D97-AF65-F5344CB8AC3E}">
        <p14:creationId xmlns:p14="http://schemas.microsoft.com/office/powerpoint/2010/main" val="2875926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pPr lvl="0" algn="just">
              <a:buFont typeface="+mj-lt"/>
              <a:buAutoNum type="arabicPeriod"/>
            </a:pPr>
            <a:r>
              <a:rPr lang="ar-IQ" b="1" dirty="0">
                <a:ea typeface="Calibri"/>
                <a:cs typeface="Simplified Arabic"/>
              </a:rPr>
              <a:t>التمييز، الوضوح، التحديد والبروز: </a:t>
            </a:r>
            <a:r>
              <a:rPr lang="ar-IQ" dirty="0">
                <a:ea typeface="Calibri"/>
                <a:cs typeface="Simplified Arabic"/>
              </a:rPr>
              <a:t>وهي من مميزات الشيء الذي يثير الانتباه والاهتمام. ولا شك ان تركيز الانتباه يتوقف على ما يثيره المنبه من اهتمام. فعندما يكون الشيء غير محدد او غير واضح مثلا افقد الاهتمام بهذا الشيء واحول انتباهي عنه. كاللون الاسود يكون اكثر تميزا لو كان على ارضية بيضاء وبقعة من الحبر الاسود على مفرش منضدة ابيض يكون اكثر ظهورا منها على مفرش اسود اللون.</a:t>
            </a:r>
            <a:endParaRPr lang="en-US" sz="2000" dirty="0">
              <a:ea typeface="Calibri"/>
              <a:cs typeface="Arial"/>
            </a:endParaRPr>
          </a:p>
          <a:p>
            <a:pPr lvl="0" algn="just">
              <a:buFont typeface="+mj-lt"/>
              <a:buAutoNum type="arabicPeriod"/>
            </a:pPr>
            <a:r>
              <a:rPr lang="ar-IQ" b="1" dirty="0">
                <a:ea typeface="Calibri"/>
                <a:cs typeface="Simplified Arabic"/>
              </a:rPr>
              <a:t>التنسيق: </a:t>
            </a:r>
            <a:r>
              <a:rPr lang="ar-IQ" dirty="0">
                <a:ea typeface="Calibri"/>
                <a:cs typeface="Simplified Arabic"/>
              </a:rPr>
              <a:t>الشيء المنسق الاجزاء يجذب الانتباه اليه، وكذلك المناظر المنسقة تجذب الانتباه والاهتمام بعكس المشوهة المضطربة.</a:t>
            </a:r>
            <a:endParaRPr lang="en-US" sz="2000" dirty="0">
              <a:ea typeface="Calibri"/>
              <a:cs typeface="Arial"/>
            </a:endParaRPr>
          </a:p>
        </p:txBody>
      </p:sp>
    </p:spTree>
    <p:extLst>
      <p:ext uri="{BB962C8B-B14F-4D97-AF65-F5344CB8AC3E}">
        <p14:creationId xmlns:p14="http://schemas.microsoft.com/office/powerpoint/2010/main" val="1905702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أساليب جذب الانتباه داخل الصف</a:t>
            </a:r>
            <a:endParaRPr lang="ar-IQ" dirty="0"/>
          </a:p>
        </p:txBody>
      </p:sp>
      <p:sp>
        <p:nvSpPr>
          <p:cNvPr id="3" name="Content Placeholder 2"/>
          <p:cNvSpPr>
            <a:spLocks noGrp="1"/>
          </p:cNvSpPr>
          <p:nvPr>
            <p:ph idx="1"/>
          </p:nvPr>
        </p:nvSpPr>
        <p:spPr/>
        <p:txBody>
          <a:bodyPr>
            <a:normAutofit lnSpcReduction="10000"/>
          </a:bodyPr>
          <a:lstStyle/>
          <a:p>
            <a:pPr lvl="0">
              <a:buFont typeface="+mj-lt"/>
              <a:buAutoNum type="arabicPeriod"/>
            </a:pPr>
            <a:r>
              <a:rPr lang="ar-SA" dirty="0">
                <a:ea typeface="Calibri"/>
                <a:cs typeface="Simplified Arabic"/>
              </a:rPr>
              <a:t>تهيئة البيئة الصفية " الضوء ، الصوت ـ التهوية ـ الحرارة ـ السبورة ... " بحيث يقلل مشتتات الانتباه في حجرة الدراسة. </a:t>
            </a:r>
            <a:endParaRPr lang="en-US" sz="2000" dirty="0">
              <a:ea typeface="Calibri"/>
              <a:cs typeface="Arial"/>
            </a:endParaRPr>
          </a:p>
          <a:p>
            <a:pPr lvl="0" algn="just">
              <a:buFont typeface="+mj-lt"/>
              <a:buAutoNum type="arabicPeriod"/>
            </a:pPr>
            <a:r>
              <a:rPr lang="ar-SA" dirty="0">
                <a:ea typeface="Calibri"/>
                <a:cs typeface="Simplified Arabic"/>
              </a:rPr>
              <a:t>إفراغ أذهان الطلاب في بداية الدرس مما قد يشغلهم عن تعلم الدرس والإصغاء إليه، فيعطي جزءاً يسيراً من الحصة للطلاب من أجل الاستعداد للدرس، أو تعديل أماكن جلوسهم، أو يرد على استفسارات الطلاب، ثم يعطي الطلاب تعليمات واضحة عن المطلوب منهم أثناء الدرس.</a:t>
            </a:r>
            <a:endParaRPr lang="en-US" sz="2000" dirty="0">
              <a:ea typeface="Calibri"/>
              <a:cs typeface="Arial"/>
            </a:endParaRPr>
          </a:p>
          <a:p>
            <a:pPr lvl="0">
              <a:buFont typeface="+mj-lt"/>
              <a:buAutoNum type="arabicPeriod"/>
            </a:pPr>
            <a:r>
              <a:rPr lang="ar-SA" dirty="0">
                <a:ea typeface="Calibri"/>
                <a:cs typeface="Simplified Arabic"/>
              </a:rPr>
              <a:t>الحرص على أن يتعلم الطلاب بشكل منظم ومتتابع، فيقدم الدرس بشكل منطقي مبتعداً عن العشوائية . </a:t>
            </a:r>
            <a:endParaRPr lang="en-US" sz="2000" dirty="0">
              <a:ea typeface="Calibri"/>
              <a:cs typeface="Arial"/>
            </a:endParaRPr>
          </a:p>
          <a:p>
            <a:endParaRPr lang="ar-IQ" dirty="0"/>
          </a:p>
        </p:txBody>
      </p:sp>
    </p:spTree>
    <p:extLst>
      <p:ext uri="{BB962C8B-B14F-4D97-AF65-F5344CB8AC3E}">
        <p14:creationId xmlns:p14="http://schemas.microsoft.com/office/powerpoint/2010/main" val="4163625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a:bodyPr>
          <a:lstStyle/>
          <a:p>
            <a:pPr marL="0" lvl="0" indent="0">
              <a:buNone/>
            </a:pPr>
            <a:r>
              <a:rPr lang="ar-SA" dirty="0">
                <a:ea typeface="Calibri"/>
                <a:cs typeface="Simplified Arabic"/>
              </a:rPr>
              <a:t>4</a:t>
            </a:r>
            <a:r>
              <a:rPr lang="ar-SA" dirty="0" smtClean="0">
                <a:ea typeface="Calibri"/>
                <a:cs typeface="Simplified Arabic"/>
              </a:rPr>
              <a:t>- التدريس </a:t>
            </a:r>
            <a:r>
              <a:rPr lang="ar-SA" dirty="0">
                <a:ea typeface="Calibri"/>
                <a:cs typeface="Simplified Arabic"/>
              </a:rPr>
              <a:t>من أجل الفهم، فعلى المعلم أن يعمل على أن يفهم الطلاب ما يتعلمونه، فإن الطالب إذا الم يفهم الدرس انصرف ذهنه عن التلقي. </a:t>
            </a:r>
            <a:endParaRPr lang="en-US" sz="2000" dirty="0">
              <a:ea typeface="Calibri"/>
              <a:cs typeface="Arial"/>
            </a:endParaRPr>
          </a:p>
          <a:p>
            <a:pPr marL="0" lvl="0" indent="0">
              <a:buNone/>
            </a:pPr>
            <a:r>
              <a:rPr lang="ar-SA" dirty="0" smtClean="0">
                <a:ea typeface="Calibri"/>
                <a:cs typeface="Simplified Arabic"/>
              </a:rPr>
              <a:t>5- توظيف </a:t>
            </a:r>
            <a:r>
              <a:rPr lang="ar-SA" dirty="0">
                <a:ea typeface="Calibri"/>
                <a:cs typeface="Simplified Arabic"/>
              </a:rPr>
              <a:t>الأساليب التدريسية المختلفة لتشويق الطلاب أثناء الدرس، وذلك بطرح الأسئلة التحفيزية، أو سرد قصة، أو عرض الأحداث الجارية، وغيرها من أساليب التشويق .</a:t>
            </a:r>
            <a:endParaRPr lang="en-US" sz="2000" dirty="0">
              <a:ea typeface="Calibri"/>
              <a:cs typeface="Arial"/>
            </a:endParaRPr>
          </a:p>
          <a:p>
            <a:pPr marL="0" lvl="0" indent="0" algn="just">
              <a:buNone/>
            </a:pPr>
            <a:r>
              <a:rPr lang="ar-SA" dirty="0" smtClean="0">
                <a:ea typeface="Calibri"/>
                <a:cs typeface="Simplified Arabic"/>
              </a:rPr>
              <a:t>6- إظهار </a:t>
            </a:r>
            <a:r>
              <a:rPr lang="ar-SA" dirty="0">
                <a:ea typeface="Calibri"/>
                <a:cs typeface="Simplified Arabic"/>
              </a:rPr>
              <a:t>الحماس أثناء التدريس، فالمعلم المتحمس ينقل الحماس إلى طلابه، وبتحمسهم يحصل الانتباه.</a:t>
            </a:r>
            <a:endParaRPr lang="en-US" sz="2000" dirty="0">
              <a:ea typeface="Calibri"/>
              <a:cs typeface="Arial"/>
            </a:endParaRPr>
          </a:p>
          <a:p>
            <a:pPr marL="0" lvl="0" indent="0">
              <a:buNone/>
            </a:pPr>
            <a:r>
              <a:rPr lang="ar-SA" dirty="0" smtClean="0">
                <a:ea typeface="Calibri"/>
                <a:cs typeface="Simplified Arabic"/>
              </a:rPr>
              <a:t>7- الابتعاد </a:t>
            </a:r>
            <a:r>
              <a:rPr lang="ar-SA" dirty="0">
                <a:ea typeface="Calibri"/>
                <a:cs typeface="Simplified Arabic"/>
              </a:rPr>
              <a:t>عن الإكثار من إدارة ظهره للطلاب، فينظر دوماً أثناء التدريس إلى الطلاب ليحصل التواصل البصري بينه وبينهم.</a:t>
            </a:r>
            <a:endParaRPr lang="en-US" sz="2000" dirty="0">
              <a:ea typeface="Calibri"/>
              <a:cs typeface="Arial"/>
            </a:endParaRPr>
          </a:p>
          <a:p>
            <a:endParaRPr lang="ar-IQ" dirty="0"/>
          </a:p>
        </p:txBody>
      </p:sp>
    </p:spTree>
    <p:extLst>
      <p:ext uri="{BB962C8B-B14F-4D97-AF65-F5344CB8AC3E}">
        <p14:creationId xmlns:p14="http://schemas.microsoft.com/office/powerpoint/2010/main" val="1006356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pPr marL="0" lvl="0" indent="0">
              <a:buNone/>
            </a:pPr>
            <a:r>
              <a:rPr lang="ar-SA" dirty="0" smtClean="0">
                <a:ea typeface="Calibri"/>
                <a:cs typeface="Simplified Arabic"/>
              </a:rPr>
              <a:t>9- التنقل </a:t>
            </a:r>
            <a:r>
              <a:rPr lang="ar-SA" dirty="0">
                <a:ea typeface="Calibri"/>
                <a:cs typeface="Simplified Arabic"/>
              </a:rPr>
              <a:t>في حجرة الدرس والتنويع في ذلك، فلا يظل المعلم طوال الوقت جالساً، أو واقفاً في مكان </a:t>
            </a:r>
            <a:r>
              <a:rPr lang="ar-SA" dirty="0" smtClean="0">
                <a:ea typeface="Calibri"/>
                <a:cs typeface="Simplified Arabic"/>
              </a:rPr>
              <a:t>واحد.</a:t>
            </a:r>
            <a:endParaRPr lang="ar-SA" sz="2000" dirty="0" smtClean="0">
              <a:ea typeface="Calibri"/>
              <a:cs typeface="Arial"/>
            </a:endParaRPr>
          </a:p>
          <a:p>
            <a:pPr marL="0" lvl="0" indent="0">
              <a:buNone/>
            </a:pPr>
            <a:r>
              <a:rPr lang="ar-SA" dirty="0" smtClean="0">
                <a:ea typeface="Calibri"/>
                <a:cs typeface="Simplified Arabic"/>
              </a:rPr>
              <a:t>10- استخدام </a:t>
            </a:r>
            <a:r>
              <a:rPr lang="ar-SA" dirty="0">
                <a:ea typeface="Calibri"/>
                <a:cs typeface="Simplified Arabic"/>
              </a:rPr>
              <a:t>لغة الجسد وذلك بتنويع الإشارات والإيماءات الجسدية، فلغة الجسد نوع من أنواع التواصل غير اللفظي، وهي إحدى أساليب جذب الانتباه ونقل المعاني.</a:t>
            </a:r>
            <a:endParaRPr lang="en-US" sz="2000" dirty="0">
              <a:ea typeface="Calibri"/>
              <a:cs typeface="Arial"/>
            </a:endParaRPr>
          </a:p>
          <a:p>
            <a:pPr marL="0" lvl="0" indent="0">
              <a:buNone/>
              <a:tabLst>
                <a:tab pos="570865" algn="l"/>
              </a:tabLst>
            </a:pPr>
            <a:r>
              <a:rPr lang="ar-SA" dirty="0" smtClean="0">
                <a:ea typeface="Calibri"/>
                <a:cs typeface="Simplified Arabic"/>
              </a:rPr>
              <a:t>11- التغيير </a:t>
            </a:r>
            <a:r>
              <a:rPr lang="ar-SA" dirty="0">
                <a:ea typeface="Calibri"/>
                <a:cs typeface="Simplified Arabic"/>
              </a:rPr>
              <a:t>في نغمة الصوت من حيث الارتفاع والانخفاض بما يتناسب مع الموقف </a:t>
            </a:r>
            <a:r>
              <a:rPr lang="ar-SA" dirty="0" smtClean="0">
                <a:ea typeface="Calibri"/>
                <a:cs typeface="Simplified Arabic"/>
              </a:rPr>
              <a:t>التدريسي.</a:t>
            </a:r>
            <a:endParaRPr lang="ar-SA" sz="2000" dirty="0" smtClean="0">
              <a:ea typeface="Calibri"/>
              <a:cs typeface="Arial"/>
            </a:endParaRPr>
          </a:p>
          <a:p>
            <a:pPr marL="0" lvl="0" indent="0">
              <a:buNone/>
              <a:tabLst>
                <a:tab pos="570865" algn="l"/>
              </a:tabLst>
            </a:pPr>
            <a:r>
              <a:rPr lang="ar-SA" sz="2000" dirty="0" smtClean="0">
                <a:ea typeface="Calibri"/>
                <a:cs typeface="Arial"/>
              </a:rPr>
              <a:t>12- </a:t>
            </a:r>
            <a:r>
              <a:rPr lang="ar-SA" dirty="0" smtClean="0">
                <a:ea typeface="Calibri"/>
                <a:cs typeface="Simplified Arabic"/>
              </a:rPr>
              <a:t>استخدام </a:t>
            </a:r>
            <a:r>
              <a:rPr lang="ar-SA" dirty="0">
                <a:ea typeface="Calibri"/>
                <a:cs typeface="Simplified Arabic"/>
              </a:rPr>
              <a:t>أسلوب السكوت المفاجئ حتى يلاحظ المعلم مدى انتباه الطلاب .</a:t>
            </a:r>
            <a:endParaRPr lang="en-US" sz="2000" dirty="0">
              <a:ea typeface="Calibri"/>
              <a:cs typeface="Arial"/>
            </a:endParaRPr>
          </a:p>
          <a:p>
            <a:endParaRPr lang="ar-IQ" dirty="0"/>
          </a:p>
        </p:txBody>
      </p:sp>
    </p:spTree>
    <p:extLst>
      <p:ext uri="{BB962C8B-B14F-4D97-AF65-F5344CB8AC3E}">
        <p14:creationId xmlns:p14="http://schemas.microsoft.com/office/powerpoint/2010/main" val="139616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a:bodyPr>
          <a:lstStyle/>
          <a:p>
            <a:pPr marL="0" lvl="0" indent="0">
              <a:buNone/>
              <a:tabLst>
                <a:tab pos="570865" algn="l"/>
              </a:tabLst>
            </a:pPr>
            <a:r>
              <a:rPr lang="ar-SA" dirty="0" smtClean="0">
                <a:ea typeface="Calibri"/>
                <a:cs typeface="Simplified Arabic"/>
              </a:rPr>
              <a:t>13- توظيف </a:t>
            </a:r>
            <a:r>
              <a:rPr lang="ar-SA" dirty="0">
                <a:ea typeface="Calibri"/>
                <a:cs typeface="Simplified Arabic"/>
              </a:rPr>
              <a:t>الأسئلة بشكل جيد لجذب انتباه الطلاب وذلك بطرح الأسئلة المفاجئة للطلاب غير المنتبهين .. كما ينبغي أن يطرح أسئلة متنوعة لمعرفة مدى تحقق أهداف الدرس.</a:t>
            </a:r>
            <a:endParaRPr lang="en-US" sz="2000" dirty="0">
              <a:ea typeface="Calibri"/>
              <a:cs typeface="Arial"/>
            </a:endParaRPr>
          </a:p>
          <a:p>
            <a:pPr marL="0" lvl="0" indent="0">
              <a:buNone/>
              <a:tabLst>
                <a:tab pos="570865" algn="l"/>
              </a:tabLst>
            </a:pPr>
            <a:r>
              <a:rPr lang="ar-SA" dirty="0" smtClean="0">
                <a:ea typeface="Calibri"/>
                <a:cs typeface="Simplified Arabic"/>
              </a:rPr>
              <a:t>14- التنويع </a:t>
            </a:r>
            <a:r>
              <a:rPr lang="ar-SA" dirty="0">
                <a:ea typeface="Calibri"/>
                <a:cs typeface="Simplified Arabic"/>
              </a:rPr>
              <a:t>في أنماط الاتصال أثناء الدرس، فمرة يتحدث مع الفصل بأكمله، ومرة مع طالب بمفرده، ومرة مع مجموعة طلاب، وهكذا. </a:t>
            </a:r>
            <a:endParaRPr lang="en-US" sz="2000" dirty="0">
              <a:ea typeface="Calibri"/>
              <a:cs typeface="Arial"/>
            </a:endParaRPr>
          </a:p>
          <a:p>
            <a:pPr marL="0" lvl="0" indent="0" algn="just">
              <a:buNone/>
              <a:tabLst>
                <a:tab pos="570865" algn="l"/>
              </a:tabLst>
            </a:pPr>
            <a:r>
              <a:rPr lang="ar-SA" dirty="0" smtClean="0">
                <a:ea typeface="Calibri"/>
                <a:cs typeface="Simplified Arabic"/>
              </a:rPr>
              <a:t>15- التنويع </a:t>
            </a:r>
            <a:r>
              <a:rPr lang="ar-SA" dirty="0">
                <a:ea typeface="Calibri"/>
                <a:cs typeface="Simplified Arabic"/>
              </a:rPr>
              <a:t>في أشكال استقبال الطلاب للمعلومات أثناء الدرس فلا يركز فقط على استقبالهم للمعلومات عن طريق حاسة السمع بل يحرص أن يكون استقبالهم عن حاسة البصر أيضاً وقد يتعامل مع غير هاتين الحاستين إذا كان الموقف التعليمي يحتاج </a:t>
            </a:r>
            <a:r>
              <a:rPr lang="ar-SA" dirty="0" err="1">
                <a:ea typeface="Calibri"/>
                <a:cs typeface="Simplified Arabic"/>
              </a:rPr>
              <a:t>ذلك.سير</a:t>
            </a:r>
            <a:r>
              <a:rPr lang="ar-SA" dirty="0">
                <a:ea typeface="Calibri"/>
                <a:cs typeface="Simplified Arabic"/>
              </a:rPr>
              <a:t> المعلم على وتيرة واحدة.</a:t>
            </a:r>
            <a:endParaRPr lang="en-US" sz="2000" dirty="0">
              <a:ea typeface="Calibri"/>
              <a:cs typeface="Arial"/>
            </a:endParaRPr>
          </a:p>
          <a:p>
            <a:endParaRPr lang="ar-IQ" dirty="0"/>
          </a:p>
        </p:txBody>
      </p:sp>
    </p:spTree>
    <p:extLst>
      <p:ext uri="{BB962C8B-B14F-4D97-AF65-F5344CB8AC3E}">
        <p14:creationId xmlns:p14="http://schemas.microsoft.com/office/powerpoint/2010/main" val="2110509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marL="0" lvl="0" indent="0">
              <a:buNone/>
              <a:tabLst>
                <a:tab pos="570865" algn="l"/>
              </a:tabLst>
            </a:pPr>
            <a:r>
              <a:rPr lang="ar-SA" dirty="0" smtClean="0">
                <a:ea typeface="Calibri"/>
                <a:cs typeface="Simplified Arabic"/>
              </a:rPr>
              <a:t>16- تقديم </a:t>
            </a:r>
            <a:r>
              <a:rPr lang="ar-SA" dirty="0">
                <a:ea typeface="Calibri"/>
                <a:cs typeface="Simplified Arabic"/>
              </a:rPr>
              <a:t>معلومات إضافية غير الموجودة في الكتاب شريطة أن يكون لها علاقة بما في الكتاب. </a:t>
            </a:r>
            <a:endParaRPr lang="en-US" sz="2000" dirty="0">
              <a:ea typeface="Calibri"/>
              <a:cs typeface="Arial"/>
            </a:endParaRPr>
          </a:p>
          <a:p>
            <a:pPr marL="0" lvl="0" indent="0">
              <a:buNone/>
              <a:tabLst>
                <a:tab pos="570865" algn="l"/>
              </a:tabLst>
            </a:pPr>
            <a:r>
              <a:rPr lang="ar-SA" dirty="0" smtClean="0">
                <a:ea typeface="Calibri"/>
                <a:cs typeface="Simplified Arabic"/>
              </a:rPr>
              <a:t>17- الابتعاد </a:t>
            </a:r>
            <a:r>
              <a:rPr lang="ar-SA" dirty="0">
                <a:ea typeface="Calibri"/>
                <a:cs typeface="Simplified Arabic"/>
              </a:rPr>
              <a:t>عن الاستطراد أثناء الدرس إلى أحاديث جانبية، كما أنه لا يسهب في الرد عن أسئلة الطلاب.</a:t>
            </a:r>
            <a:endParaRPr lang="en-US" sz="2000" dirty="0">
              <a:ea typeface="Calibri"/>
              <a:cs typeface="Arial"/>
            </a:endParaRPr>
          </a:p>
          <a:p>
            <a:pPr marL="0" lvl="0" indent="0">
              <a:buNone/>
              <a:tabLst>
                <a:tab pos="570865" algn="l"/>
              </a:tabLst>
            </a:pPr>
            <a:r>
              <a:rPr lang="ar-SA" dirty="0" smtClean="0">
                <a:ea typeface="Calibri"/>
                <a:cs typeface="Simplified Arabic"/>
              </a:rPr>
              <a:t>18- استخدام </a:t>
            </a:r>
            <a:r>
              <a:rPr lang="ar-SA" dirty="0">
                <a:ea typeface="Calibri"/>
                <a:cs typeface="Simplified Arabic"/>
              </a:rPr>
              <a:t>أسماء الطلاب أثناء الدرس بغية لفت انتباههم .</a:t>
            </a:r>
            <a:endParaRPr lang="en-US" sz="2000" dirty="0">
              <a:ea typeface="Calibri"/>
              <a:cs typeface="Arial"/>
            </a:endParaRPr>
          </a:p>
          <a:p>
            <a:pPr marL="0" lvl="0" indent="0">
              <a:buNone/>
              <a:tabLst>
                <a:tab pos="570865" algn="l"/>
              </a:tabLst>
            </a:pPr>
            <a:r>
              <a:rPr lang="ar-SA" dirty="0" smtClean="0">
                <a:ea typeface="Calibri"/>
                <a:cs typeface="Simplified Arabic"/>
              </a:rPr>
              <a:t>19- يعطي </a:t>
            </a:r>
            <a:r>
              <a:rPr lang="ar-SA" dirty="0">
                <a:ea typeface="Calibri"/>
                <a:cs typeface="Simplified Arabic"/>
              </a:rPr>
              <a:t>فترة توقف، أو راحة قصيرة أثناء الدرس لاسيما إذا كان الدرس طويلاً وشعر بوجود الملل، أو الإجهاد على الطلاب. </a:t>
            </a:r>
            <a:endParaRPr lang="en-US" sz="2000" dirty="0">
              <a:ea typeface="Calibri"/>
              <a:cs typeface="Arial"/>
            </a:endParaRPr>
          </a:p>
          <a:p>
            <a:pPr marL="0" lvl="0" indent="0">
              <a:buNone/>
              <a:tabLst>
                <a:tab pos="570865" algn="l"/>
              </a:tabLst>
            </a:pPr>
            <a:r>
              <a:rPr lang="ar-SA" dirty="0" smtClean="0">
                <a:effectLst/>
                <a:latin typeface="Simplified Arabic"/>
                <a:ea typeface="Calibri"/>
                <a:cs typeface="Arial"/>
              </a:rPr>
              <a:t>20- </a:t>
            </a:r>
            <a:r>
              <a:rPr lang="en-US" dirty="0" smtClean="0">
                <a:effectLst/>
                <a:latin typeface="Simplified Arabic"/>
                <a:ea typeface="Calibri"/>
                <a:cs typeface="Arial"/>
              </a:rPr>
              <a:t> </a:t>
            </a:r>
            <a:r>
              <a:rPr lang="ar-SA" dirty="0">
                <a:latin typeface="Simplified Arabic"/>
                <a:ea typeface="Calibri"/>
              </a:rPr>
              <a:t>استخدام الطرفة والفكاهة من حين لآخر متى رأى الموقف مناسباً، بلا افتعال بحيث تكون الفكاهة جزءاً من الدرس.</a:t>
            </a:r>
            <a:endParaRPr lang="en-US" sz="2000" dirty="0">
              <a:ea typeface="Calibri"/>
              <a:cs typeface="Arial"/>
            </a:endParaRPr>
          </a:p>
          <a:p>
            <a:endParaRPr lang="ar-IQ" dirty="0"/>
          </a:p>
        </p:txBody>
      </p:sp>
    </p:spTree>
    <p:extLst>
      <p:ext uri="{BB962C8B-B14F-4D97-AF65-F5344CB8AC3E}">
        <p14:creationId xmlns:p14="http://schemas.microsoft.com/office/powerpoint/2010/main" val="2944726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pPr lvl="0">
              <a:buFont typeface="+mj-lt"/>
              <a:buAutoNum type="arabicPeriod"/>
              <a:tabLst>
                <a:tab pos="570865" algn="l"/>
              </a:tabLst>
            </a:pPr>
            <a:r>
              <a:rPr lang="ar-SA" dirty="0">
                <a:ea typeface="Calibri"/>
                <a:cs typeface="Simplified Arabic"/>
              </a:rPr>
              <a:t>ينوع من الأنشطة الصفية خلال الدرس كأن تكون كتابيه وشفوية وعمليه تتم في المقعد أو على السبورة وأثناء جلوس الطلاب ووقوفهم.. في مقاعدهم أو أمام مقدمة الصف .</a:t>
            </a:r>
            <a:endParaRPr lang="en-US" sz="2000" dirty="0">
              <a:ea typeface="Calibri"/>
              <a:cs typeface="Arial"/>
            </a:endParaRPr>
          </a:p>
          <a:p>
            <a:pPr lvl="0">
              <a:buFont typeface="+mj-lt"/>
              <a:buAutoNum type="arabicPeriod"/>
              <a:tabLst>
                <a:tab pos="570865" algn="l"/>
              </a:tabLst>
            </a:pPr>
            <a:r>
              <a:rPr lang="ar-SA" dirty="0">
                <a:ea typeface="Calibri"/>
                <a:cs typeface="Simplified Arabic"/>
              </a:rPr>
              <a:t>يأتي ببعض المعلومات الإضافية غير الموجودة في الكتاب المدرسي شريطة أن تكون هذه المعلومات مرتبطة بالدرس ويمكن استيعابها من قبل الطلاب وحبذا لو كانت معلومات جديدة ومرتبطة بحياتهم.</a:t>
            </a:r>
            <a:endParaRPr lang="en-US" sz="2000" dirty="0">
              <a:ea typeface="Calibri"/>
              <a:cs typeface="Arial"/>
            </a:endParaRPr>
          </a:p>
          <a:p>
            <a:pPr lvl="0" algn="just">
              <a:buFont typeface="+mj-lt"/>
              <a:buAutoNum type="arabicPeriod"/>
              <a:tabLst>
                <a:tab pos="570865" algn="l"/>
              </a:tabLst>
            </a:pPr>
            <a:r>
              <a:rPr lang="ar-SA" dirty="0">
                <a:ea typeface="Calibri"/>
                <a:cs typeface="Simplified Arabic"/>
              </a:rPr>
              <a:t>يحاول قدر الإمكان الإتيان بالأمثلة والتطبيقات العملية للمادة من واقع وبيئة طلبته.</a:t>
            </a:r>
            <a:endParaRPr lang="en-US" sz="2000" dirty="0">
              <a:ea typeface="Calibri"/>
              <a:cs typeface="Arial"/>
            </a:endParaRPr>
          </a:p>
          <a:p>
            <a:endParaRPr lang="ar-IQ" dirty="0"/>
          </a:p>
        </p:txBody>
      </p:sp>
    </p:spTree>
    <p:extLst>
      <p:ext uri="{BB962C8B-B14F-4D97-AF65-F5344CB8AC3E}">
        <p14:creationId xmlns:p14="http://schemas.microsoft.com/office/powerpoint/2010/main" val="59071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معنى الانتباه</a:t>
            </a:r>
            <a:endParaRPr lang="ar-IQ" dirty="0"/>
          </a:p>
        </p:txBody>
      </p:sp>
      <p:sp>
        <p:nvSpPr>
          <p:cNvPr id="3" name="Content Placeholder 2"/>
          <p:cNvSpPr>
            <a:spLocks noGrp="1"/>
          </p:cNvSpPr>
          <p:nvPr>
            <p:ph idx="1"/>
          </p:nvPr>
        </p:nvSpPr>
        <p:spPr/>
        <p:txBody>
          <a:bodyPr/>
          <a:lstStyle/>
          <a:p>
            <a:r>
              <a:rPr lang="ar-IQ" dirty="0" smtClean="0">
                <a:effectLst/>
                <a:ea typeface="Calibri"/>
                <a:cs typeface="Simplified Arabic"/>
              </a:rPr>
              <a:t>حصر الذهن في الشيء بحيث يصبح هذا الشيء في بؤرة الشعور، او هو توجيه الشعور نحو هذا الشيء.</a:t>
            </a:r>
            <a:endParaRPr lang="ar-SA" dirty="0" smtClean="0">
              <a:effectLst/>
              <a:ea typeface="Calibri"/>
              <a:cs typeface="Simplified Arabic"/>
            </a:endParaRPr>
          </a:p>
          <a:p>
            <a:r>
              <a:rPr lang="ar-IQ" dirty="0" smtClean="0">
                <a:effectLst/>
                <a:ea typeface="Calibri"/>
                <a:cs typeface="Simplified Arabic"/>
              </a:rPr>
              <a:t>وهو سابق على الادراك. فهو مرحلة تحضيرية لعملية الادراك. وكل ادراك يحتاج الى انتباه.</a:t>
            </a:r>
            <a:endParaRPr lang="ar-SA" dirty="0" smtClean="0">
              <a:effectLst/>
              <a:ea typeface="Calibri"/>
              <a:cs typeface="Simplified Arabic"/>
            </a:endParaRPr>
          </a:p>
          <a:p>
            <a:r>
              <a:rPr lang="ar-IQ" dirty="0" smtClean="0">
                <a:effectLst/>
                <a:ea typeface="Calibri"/>
                <a:cs typeface="Simplified Arabic"/>
              </a:rPr>
              <a:t>الانتباه يسبق الادراك ويمهد له، أي انه </a:t>
            </a:r>
            <a:r>
              <a:rPr lang="ar-IQ" dirty="0" err="1" smtClean="0">
                <a:effectLst/>
                <a:ea typeface="Calibri"/>
                <a:cs typeface="Simplified Arabic"/>
              </a:rPr>
              <a:t>يهيء</a:t>
            </a:r>
            <a:r>
              <a:rPr lang="ar-IQ" dirty="0" smtClean="0">
                <a:effectLst/>
                <a:ea typeface="Calibri"/>
                <a:cs typeface="Simplified Arabic"/>
              </a:rPr>
              <a:t> الفرد للإدراك يكتشف ويعرف. فأنا انتبه الى هذا الصوت المفاجئ فادرك انه صوت باب يقفل وانتبه الى شخص قادم يلبس نظارات فادرك انه ليس صديقي الذي كنت انتظره.</a:t>
            </a:r>
            <a:endParaRPr lang="ar-IQ" dirty="0"/>
          </a:p>
        </p:txBody>
      </p:sp>
    </p:spTree>
    <p:extLst>
      <p:ext uri="{BB962C8B-B14F-4D97-AF65-F5344CB8AC3E}">
        <p14:creationId xmlns:p14="http://schemas.microsoft.com/office/powerpoint/2010/main" val="53221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الفرق بين الانتباه والادراك</a:t>
            </a:r>
            <a:endParaRPr lang="ar-IQ" dirty="0"/>
          </a:p>
        </p:txBody>
      </p:sp>
      <p:sp>
        <p:nvSpPr>
          <p:cNvPr id="3" name="Content Placeholder 2"/>
          <p:cNvSpPr>
            <a:spLocks noGrp="1"/>
          </p:cNvSpPr>
          <p:nvPr>
            <p:ph idx="1"/>
          </p:nvPr>
        </p:nvSpPr>
        <p:spPr/>
        <p:txBody>
          <a:bodyPr/>
          <a:lstStyle/>
          <a:p>
            <a:r>
              <a:rPr lang="ar-SA" dirty="0" smtClean="0">
                <a:effectLst/>
                <a:ea typeface="Calibri"/>
                <a:cs typeface="Simplified Arabic"/>
              </a:rPr>
              <a:t>هناك</a:t>
            </a:r>
            <a:r>
              <a:rPr lang="ar-IQ" dirty="0" smtClean="0">
                <a:effectLst/>
                <a:ea typeface="Calibri"/>
                <a:cs typeface="Simplified Arabic"/>
              </a:rPr>
              <a:t> فارق هام بين الانتباه والادراك، فقد ينتبه جميع الناس الى موقف واحد، كسماع الخطيب او مشاهدة مسرحية، لكن يختلف ادراك كل واحد منهم له عن الاخر اختلافا كبيرا، وذلك لاختلاف ثقافتهم وخبراتهم السابقة ووجهات نظرهم وذكاءهم ودوافعهم.</a:t>
            </a:r>
            <a:endParaRPr lang="ar-IQ" dirty="0"/>
          </a:p>
        </p:txBody>
      </p:sp>
    </p:spTree>
    <p:extLst>
      <p:ext uri="{BB962C8B-B14F-4D97-AF65-F5344CB8AC3E}">
        <p14:creationId xmlns:p14="http://schemas.microsoft.com/office/powerpoint/2010/main" val="255999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أهمية الانتباه والادراك</a:t>
            </a:r>
            <a:endParaRPr lang="ar-IQ" dirty="0"/>
          </a:p>
        </p:txBody>
      </p:sp>
      <p:sp>
        <p:nvSpPr>
          <p:cNvPr id="3" name="Content Placeholder 2"/>
          <p:cNvSpPr>
            <a:spLocks noGrp="1"/>
          </p:cNvSpPr>
          <p:nvPr>
            <p:ph idx="1"/>
          </p:nvPr>
        </p:nvSpPr>
        <p:spPr/>
        <p:txBody>
          <a:bodyPr>
            <a:normAutofit lnSpcReduction="10000"/>
          </a:bodyPr>
          <a:lstStyle/>
          <a:p>
            <a:pPr lvl="0" algn="just">
              <a:buFont typeface="+mj-lt"/>
              <a:buAutoNum type="arabicPeriod"/>
            </a:pPr>
            <a:r>
              <a:rPr lang="ar-SA" dirty="0">
                <a:ea typeface="Calibri"/>
                <a:cs typeface="Simplified Arabic"/>
              </a:rPr>
              <a:t>هما أساس تفاعل الإنسان مع بيئته وتكيفه معها .</a:t>
            </a:r>
            <a:endParaRPr lang="en-US" sz="2000" dirty="0">
              <a:ea typeface="Calibri"/>
              <a:cs typeface="Arial"/>
            </a:endParaRPr>
          </a:p>
          <a:p>
            <a:pPr lvl="0" algn="just">
              <a:buFont typeface="+mj-lt"/>
              <a:buAutoNum type="arabicPeriod"/>
            </a:pPr>
            <a:r>
              <a:rPr lang="ar-SA" dirty="0">
                <a:ea typeface="Calibri"/>
                <a:cs typeface="Simplified Arabic"/>
              </a:rPr>
              <a:t>هما أساس جميع العمليات الأخرى .</a:t>
            </a:r>
            <a:endParaRPr lang="en-US" sz="2000" dirty="0">
              <a:ea typeface="Calibri"/>
              <a:cs typeface="Arial"/>
            </a:endParaRPr>
          </a:p>
          <a:p>
            <a:pPr lvl="0" algn="just">
              <a:buFont typeface="+mj-lt"/>
              <a:buAutoNum type="arabicPeriod"/>
            </a:pPr>
            <a:r>
              <a:rPr lang="ar-SA" dirty="0">
                <a:ea typeface="Calibri"/>
                <a:cs typeface="Simplified Arabic"/>
              </a:rPr>
              <a:t>السلوك يتوقف على الإدراك ،فنحن نستجيب للبيئة كما ندركها لا كما هي في الواقع .</a:t>
            </a:r>
            <a:endParaRPr lang="en-US" sz="2000" dirty="0">
              <a:ea typeface="Calibri"/>
              <a:cs typeface="Arial"/>
            </a:endParaRPr>
          </a:p>
          <a:p>
            <a:pPr lvl="0" algn="just">
              <a:buFont typeface="+mj-lt"/>
              <a:buAutoNum type="arabicPeriod"/>
            </a:pPr>
            <a:r>
              <a:rPr lang="ar-SA" dirty="0">
                <a:ea typeface="Calibri"/>
                <a:cs typeface="Simplified Arabic"/>
              </a:rPr>
              <a:t>الانتباه والإدراك لهما ارتباط وثيق بشخصية الفرد وتوافقه الاجتماعي، فالانتباه والإدراك لمشاعر الآخرين هامان في التفاعل الاجتماعي السليم .</a:t>
            </a:r>
            <a:endParaRPr lang="en-US" sz="2000" dirty="0">
              <a:ea typeface="Calibri"/>
              <a:cs typeface="Arial"/>
            </a:endParaRPr>
          </a:p>
          <a:p>
            <a:pPr lvl="0" algn="just">
              <a:buFont typeface="+mj-lt"/>
              <a:buAutoNum type="arabicPeriod"/>
            </a:pPr>
            <a:r>
              <a:rPr lang="ar-SA" dirty="0">
                <a:ea typeface="Calibri"/>
                <a:cs typeface="Simplified Arabic"/>
              </a:rPr>
              <a:t>اضطراب الانتباه والإدراك عرض مشترك في جميع الاضطرابات العقلية .</a:t>
            </a:r>
            <a:endParaRPr lang="en-US" sz="2000" dirty="0">
              <a:ea typeface="Calibri"/>
              <a:cs typeface="Arial"/>
            </a:endParaRPr>
          </a:p>
          <a:p>
            <a:endParaRPr lang="ar-IQ" dirty="0"/>
          </a:p>
        </p:txBody>
      </p:sp>
    </p:spTree>
    <p:extLst>
      <p:ext uri="{BB962C8B-B14F-4D97-AF65-F5344CB8AC3E}">
        <p14:creationId xmlns:p14="http://schemas.microsoft.com/office/powerpoint/2010/main" val="1391651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ar-SA" b="1" dirty="0">
                <a:ea typeface="Calibri"/>
                <a:cs typeface="Simplified Arabic"/>
              </a:rPr>
              <a:t>علاقة الانتباه بالإدراك :</a:t>
            </a:r>
            <a:endParaRPr lang="en-US" sz="3200" dirty="0">
              <a:ea typeface="Calibri"/>
              <a:cs typeface="Arial"/>
            </a:endParaRPr>
          </a:p>
        </p:txBody>
      </p:sp>
      <p:sp>
        <p:nvSpPr>
          <p:cNvPr id="3" name="Content Placeholder 2"/>
          <p:cNvSpPr>
            <a:spLocks noGrp="1"/>
          </p:cNvSpPr>
          <p:nvPr>
            <p:ph idx="1"/>
          </p:nvPr>
        </p:nvSpPr>
        <p:spPr/>
        <p:txBody>
          <a:bodyPr/>
          <a:lstStyle/>
          <a:p>
            <a:pPr lvl="0" algn="just">
              <a:buFont typeface="Wingdings"/>
              <a:buChar char=""/>
              <a:tabLst>
                <a:tab pos="228600" algn="l"/>
              </a:tabLst>
            </a:pPr>
            <a:r>
              <a:rPr lang="ar-SA" dirty="0">
                <a:ea typeface="Calibri"/>
                <a:cs typeface="Simplified Arabic"/>
              </a:rPr>
              <a:t>الانتباه هو تركيز الشعور حول شيء معين ،والإدراك هو معرفة هذا الشيء .</a:t>
            </a:r>
            <a:endParaRPr lang="en-US" sz="2000" dirty="0">
              <a:ea typeface="Calibri"/>
              <a:cs typeface="Arial"/>
            </a:endParaRPr>
          </a:p>
          <a:p>
            <a:pPr lvl="0" algn="just">
              <a:buFont typeface="Wingdings"/>
              <a:buChar char=""/>
              <a:tabLst>
                <a:tab pos="228600" algn="l"/>
              </a:tabLst>
            </a:pPr>
            <a:r>
              <a:rPr lang="ar-SA" dirty="0">
                <a:ea typeface="Calibri"/>
                <a:cs typeface="Simplified Arabic"/>
              </a:rPr>
              <a:t>الانتباه يسبق الإدراك ويمهد له .</a:t>
            </a:r>
            <a:endParaRPr lang="en-US" sz="2000" dirty="0">
              <a:ea typeface="Calibri"/>
              <a:cs typeface="Arial"/>
            </a:endParaRPr>
          </a:p>
          <a:p>
            <a:pPr lvl="0" algn="just">
              <a:buFont typeface="Wingdings"/>
              <a:buChar char=""/>
              <a:tabLst>
                <a:tab pos="228600" algn="l"/>
              </a:tabLst>
            </a:pPr>
            <a:r>
              <a:rPr lang="ar-SA" dirty="0">
                <a:ea typeface="Calibri"/>
                <a:cs typeface="Simplified Arabic"/>
              </a:rPr>
              <a:t>قد لا يعقب الانتباه لشيء إدراك هذا الشيء .</a:t>
            </a:r>
            <a:endParaRPr lang="en-US" sz="2000" dirty="0">
              <a:ea typeface="Calibri"/>
              <a:cs typeface="Arial"/>
            </a:endParaRPr>
          </a:p>
          <a:p>
            <a:r>
              <a:rPr lang="ar-SA" dirty="0" smtClean="0">
                <a:effectLst/>
                <a:ea typeface="Calibri"/>
                <a:cs typeface="Simplified Arabic"/>
              </a:rPr>
              <a:t>قد ينتبه مجموعة من الناس لشيء واحد، لكن يختلفون في إدراكه تبعا لاختلاف ثقافاتهم وخبراتهم السابقة ووجهات نظرهم وذكائهم ودوافعهم .</a:t>
            </a:r>
            <a:endParaRPr lang="ar-IQ" dirty="0"/>
          </a:p>
        </p:txBody>
      </p:sp>
    </p:spTree>
    <p:extLst>
      <p:ext uri="{BB962C8B-B14F-4D97-AF65-F5344CB8AC3E}">
        <p14:creationId xmlns:p14="http://schemas.microsoft.com/office/powerpoint/2010/main" val="1128194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علاقة الانتباه </a:t>
            </a:r>
            <a:r>
              <a:rPr lang="ar-SA" dirty="0" err="1" smtClean="0"/>
              <a:t>بالادراك</a:t>
            </a:r>
            <a:endParaRPr lang="ar-IQ" dirty="0"/>
          </a:p>
        </p:txBody>
      </p:sp>
      <p:sp>
        <p:nvSpPr>
          <p:cNvPr id="3" name="Content Placeholder 2"/>
          <p:cNvSpPr>
            <a:spLocks noGrp="1"/>
          </p:cNvSpPr>
          <p:nvPr>
            <p:ph idx="1"/>
          </p:nvPr>
        </p:nvSpPr>
        <p:spPr/>
        <p:txBody>
          <a:bodyPr/>
          <a:lstStyle/>
          <a:p>
            <a:r>
              <a:rPr lang="ar-IQ" dirty="0" smtClean="0">
                <a:effectLst/>
                <a:ea typeface="Calibri"/>
                <a:cs typeface="Simplified Arabic"/>
              </a:rPr>
              <a:t>حينما يشرح المدرس موضوعا جديدا ويستولي هذا الموضوع على انتباه التلاميذ، يقال ان هذا الموضوع في بؤرة الشعور. ولنفرض انه في اثناء الشرح اذا بصوت مرتفع يحدث فجأة داخل الصف، ويسقط طالب على الارض مغشيا عليه. سيتوجه شعور التلاميذ جميعا نحو هذا الصوت. ويصبح هذا الصوت في بؤرة شعورهم. فعملية توجيه الشعور الى الصوت بحيث كان الصوت في بؤرة الشعور هي ما نسميها بالانتباه.</a:t>
            </a:r>
            <a:endParaRPr lang="ar-IQ" dirty="0"/>
          </a:p>
        </p:txBody>
      </p:sp>
    </p:spTree>
    <p:extLst>
      <p:ext uri="{BB962C8B-B14F-4D97-AF65-F5344CB8AC3E}">
        <p14:creationId xmlns:p14="http://schemas.microsoft.com/office/powerpoint/2010/main" val="763468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انواع الانتباه</a:t>
            </a:r>
            <a:endParaRPr lang="ar-IQ" dirty="0"/>
          </a:p>
        </p:txBody>
      </p:sp>
      <p:sp>
        <p:nvSpPr>
          <p:cNvPr id="3" name="Content Placeholder 2"/>
          <p:cNvSpPr>
            <a:spLocks noGrp="1"/>
          </p:cNvSpPr>
          <p:nvPr>
            <p:ph idx="1"/>
          </p:nvPr>
        </p:nvSpPr>
        <p:spPr/>
        <p:txBody>
          <a:bodyPr>
            <a:normAutofit fontScale="85000" lnSpcReduction="20000"/>
          </a:bodyPr>
          <a:lstStyle/>
          <a:p>
            <a:pPr lvl="0" algn="just">
              <a:buFont typeface="+mj-lt"/>
              <a:buAutoNum type="arabicPeriod"/>
            </a:pPr>
            <a:r>
              <a:rPr lang="ar-IQ" b="1" dirty="0">
                <a:ea typeface="Calibri"/>
                <a:cs typeface="Simplified Arabic"/>
              </a:rPr>
              <a:t>الانتباه القسري اللاإرادي: </a:t>
            </a:r>
            <a:r>
              <a:rPr lang="ar-IQ" dirty="0">
                <a:ea typeface="Calibri"/>
                <a:cs typeface="Simplified Arabic"/>
              </a:rPr>
              <a:t>هو ذلك النوع الذي يوجه فيه المرء انتباهه الى الشيء رغما عنه، فهو بغير حاجة الى ارادة. اذن فهو انتباه لا ارادي. </a:t>
            </a:r>
            <a:r>
              <a:rPr lang="ar-IQ" dirty="0" err="1">
                <a:ea typeface="Calibri"/>
                <a:cs typeface="Simplified Arabic"/>
              </a:rPr>
              <a:t>ولاجل</a:t>
            </a:r>
            <a:r>
              <a:rPr lang="ar-IQ" dirty="0">
                <a:ea typeface="Calibri"/>
                <a:cs typeface="Simplified Arabic"/>
              </a:rPr>
              <a:t> ان يحدث هذا النوع من الانتباه لابد من وجود مثير قوي، او صيغ قوية </a:t>
            </a:r>
            <a:r>
              <a:rPr lang="ar-IQ" dirty="0" err="1">
                <a:ea typeface="Calibri"/>
                <a:cs typeface="Simplified Arabic"/>
              </a:rPr>
              <a:t>كالاصوات</a:t>
            </a:r>
            <a:r>
              <a:rPr lang="ar-IQ" dirty="0">
                <a:ea typeface="Calibri"/>
                <a:cs typeface="Simplified Arabic"/>
              </a:rPr>
              <a:t> المرتفعة، او الاضواء الساطعة، او الاشياء كبيرة الحجم او غير ذلك. كالشخص الذي يكون سائرا في الطريق منشغلا بأمور نفسه، واذا بصوت مرتفع يحدث فجأة فينتبه اليه. هذا الانتباه يسمى انتباها قسريا.</a:t>
            </a:r>
            <a:endParaRPr lang="en-US" sz="2000" dirty="0">
              <a:ea typeface="Calibri"/>
              <a:cs typeface="Arial"/>
            </a:endParaRPr>
          </a:p>
          <a:p>
            <a:pPr lvl="0" algn="just">
              <a:buFont typeface="+mj-lt"/>
              <a:buAutoNum type="arabicPeriod"/>
            </a:pPr>
            <a:r>
              <a:rPr lang="ar-IQ" b="1" dirty="0">
                <a:ea typeface="Calibri"/>
                <a:cs typeface="Simplified Arabic"/>
              </a:rPr>
              <a:t>الانتباه التلقائي: </a:t>
            </a:r>
            <a:r>
              <a:rPr lang="ar-IQ" dirty="0">
                <a:ea typeface="Calibri"/>
                <a:cs typeface="Simplified Arabic"/>
              </a:rPr>
              <a:t>هو الانتباه الى شيء ما بدافع فطري غريزي. فهذا النوع من الانتباه يحدث من تلقاء نفس الشخص (أي من دوافعه الفطرية) مثل انتباه الطفل الى طعامه، او انتباهه الى ما يفعله غيره ليقلده، او مثل انتباه الراشد الى الزواج. ويمكن الاستفادة من هذا النوع من الانتباه في الاعلانات اذا تعرفنا على الدوافع والحاجات الاساسية </a:t>
            </a:r>
            <a:r>
              <a:rPr lang="ar-IQ" dirty="0" err="1">
                <a:ea typeface="Calibri"/>
                <a:cs typeface="Simplified Arabic"/>
              </a:rPr>
              <a:t>للافراد</a:t>
            </a:r>
            <a:r>
              <a:rPr lang="ar-IQ" dirty="0">
                <a:ea typeface="Calibri"/>
                <a:cs typeface="Simplified Arabic"/>
              </a:rPr>
              <a:t> للاستعانة بها في الاعلان، وبذلك نحمل المستهلكين على الانتباه. ويكون ذلك عن طريق ربط السلعة بالحاجة التي تحققها.</a:t>
            </a:r>
            <a:endParaRPr lang="en-US" sz="2000" dirty="0">
              <a:ea typeface="Calibri"/>
              <a:cs typeface="Arial"/>
            </a:endParaRPr>
          </a:p>
        </p:txBody>
      </p:sp>
    </p:spTree>
    <p:extLst>
      <p:ext uri="{BB962C8B-B14F-4D97-AF65-F5344CB8AC3E}">
        <p14:creationId xmlns:p14="http://schemas.microsoft.com/office/powerpoint/2010/main" val="2765053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انواع الانتباه</a:t>
            </a:r>
            <a:endParaRPr lang="ar-IQ" dirty="0"/>
          </a:p>
        </p:txBody>
      </p:sp>
      <p:sp>
        <p:nvSpPr>
          <p:cNvPr id="3" name="Content Placeholder 2"/>
          <p:cNvSpPr>
            <a:spLocks noGrp="1"/>
          </p:cNvSpPr>
          <p:nvPr>
            <p:ph idx="1"/>
          </p:nvPr>
        </p:nvSpPr>
        <p:spPr/>
        <p:txBody>
          <a:bodyPr>
            <a:normAutofit fontScale="92500" lnSpcReduction="20000"/>
          </a:bodyPr>
          <a:lstStyle/>
          <a:p>
            <a:pPr lvl="0" algn="just">
              <a:buFont typeface="+mj-cs"/>
              <a:buAutoNum type="arabic1Minus"/>
            </a:pPr>
            <a:r>
              <a:rPr lang="ar-IQ" b="1" dirty="0">
                <a:ea typeface="Calibri"/>
                <a:cs typeface="Simplified Arabic"/>
              </a:rPr>
              <a:t>يعتمد على الارادة:</a:t>
            </a:r>
            <a:r>
              <a:rPr lang="ar-IQ" dirty="0">
                <a:ea typeface="Calibri"/>
                <a:cs typeface="Simplified Arabic"/>
              </a:rPr>
              <a:t> فقد يوجه الانسان اهتمامه </a:t>
            </a:r>
            <a:r>
              <a:rPr lang="ar-IQ" dirty="0" err="1">
                <a:ea typeface="Calibri"/>
                <a:cs typeface="Simplified Arabic"/>
              </a:rPr>
              <a:t>بارادته</a:t>
            </a:r>
            <a:r>
              <a:rPr lang="ar-IQ" dirty="0">
                <a:ea typeface="Calibri"/>
                <a:cs typeface="Simplified Arabic"/>
              </a:rPr>
              <a:t> الى عمل ما، او الى فكرة ما او الى أي شيء اخر. فالطالب قد يوجه انتباهه </a:t>
            </a:r>
            <a:r>
              <a:rPr lang="ar-IQ" dirty="0" err="1">
                <a:ea typeface="Calibri"/>
                <a:cs typeface="Simplified Arabic"/>
              </a:rPr>
              <a:t>بارادته</a:t>
            </a:r>
            <a:r>
              <a:rPr lang="ar-IQ" dirty="0">
                <a:ea typeface="Calibri"/>
                <a:cs typeface="Simplified Arabic"/>
              </a:rPr>
              <a:t> الى شرح المدرس في الفصل الدراسي او الى مذاكرته في المنزل مثلا، والعامل يوجه انتباهه </a:t>
            </a:r>
            <a:r>
              <a:rPr lang="ar-IQ" dirty="0" err="1">
                <a:ea typeface="Calibri"/>
                <a:cs typeface="Simplified Arabic"/>
              </a:rPr>
              <a:t>بارادته</a:t>
            </a:r>
            <a:r>
              <a:rPr lang="ar-IQ" dirty="0">
                <a:ea typeface="Calibri"/>
                <a:cs typeface="Simplified Arabic"/>
              </a:rPr>
              <a:t> الى الالة التي يعمل عليها حتى لا يصيبه اذى.</a:t>
            </a:r>
            <a:endParaRPr lang="en-US" sz="2000" dirty="0">
              <a:ea typeface="Calibri"/>
              <a:cs typeface="Arial"/>
            </a:endParaRPr>
          </a:p>
          <a:p>
            <a:pPr lvl="0" algn="just">
              <a:buFont typeface="+mj-cs"/>
              <a:buAutoNum type="arabic1Minus"/>
            </a:pPr>
            <a:r>
              <a:rPr lang="ar-IQ" b="1" dirty="0">
                <a:ea typeface="Calibri"/>
                <a:cs typeface="Simplified Arabic"/>
              </a:rPr>
              <a:t>يحقق الاهداف والمثل العليا وبذلك يؤدي الى التقدم: </a:t>
            </a:r>
            <a:r>
              <a:rPr lang="ar-IQ" dirty="0">
                <a:ea typeface="Calibri"/>
                <a:cs typeface="Simplified Arabic"/>
              </a:rPr>
              <a:t>وهو ضروري للوصول الى الاهداف والمثل العليا فمثلا الطالب يذاكر دروسه باستمرار من اجل ان يحصل على النجاح.</a:t>
            </a:r>
            <a:endParaRPr lang="en-US" sz="2000" dirty="0">
              <a:ea typeface="Calibri"/>
              <a:cs typeface="Arial"/>
            </a:endParaRPr>
          </a:p>
          <a:p>
            <a:pPr lvl="0" algn="just">
              <a:buFont typeface="+mj-cs"/>
              <a:buAutoNum type="arabic1Minus"/>
            </a:pPr>
            <a:r>
              <a:rPr lang="ar-IQ" b="1" dirty="0">
                <a:ea typeface="Calibri"/>
                <a:cs typeface="Simplified Arabic"/>
              </a:rPr>
              <a:t>يحتاج الى نوع من الجهد: </a:t>
            </a:r>
            <a:r>
              <a:rPr lang="ar-IQ" dirty="0">
                <a:ea typeface="Calibri"/>
                <a:cs typeface="Simplified Arabic"/>
              </a:rPr>
              <a:t>فهو يتطلب نوعا من الجهد والتعب والسبب هو ان البيئة التي يعيش فيها الانسان مليئة بالمؤثرات الخارجية، وهذه المؤثرات تجذب انتباه الانسان، فيحاول ان يقاوم هذا التأثير </a:t>
            </a:r>
            <a:r>
              <a:rPr lang="ar-IQ" dirty="0" err="1">
                <a:ea typeface="Calibri"/>
                <a:cs typeface="Simplified Arabic"/>
              </a:rPr>
              <a:t>لاجل</a:t>
            </a:r>
            <a:r>
              <a:rPr lang="ar-IQ" dirty="0">
                <a:ea typeface="Calibri"/>
                <a:cs typeface="Simplified Arabic"/>
              </a:rPr>
              <a:t> ان ينصرف الى العمل الذي يقوم به.</a:t>
            </a:r>
            <a:endParaRPr lang="en-US" sz="2000" dirty="0">
              <a:ea typeface="Calibri"/>
              <a:cs typeface="Arial"/>
            </a:endParaRPr>
          </a:p>
          <a:p>
            <a:endParaRPr lang="ar-IQ" dirty="0"/>
          </a:p>
        </p:txBody>
      </p:sp>
    </p:spTree>
    <p:extLst>
      <p:ext uri="{BB962C8B-B14F-4D97-AF65-F5344CB8AC3E}">
        <p14:creationId xmlns:p14="http://schemas.microsoft.com/office/powerpoint/2010/main" val="813914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sz="3100" dirty="0" smtClean="0"/>
              <a:t>العوامل المؤثرة في الانتباه:</a:t>
            </a:r>
            <a:br>
              <a:rPr lang="ar-IQ" sz="3100" dirty="0" smtClean="0"/>
            </a:br>
            <a:r>
              <a:rPr lang="ar-IQ" sz="3100" dirty="0" smtClean="0"/>
              <a:t>أولاً: العوامل الداخلية وتتضمن :</a:t>
            </a:r>
            <a:r>
              <a:rPr lang="ar-SA" sz="3100" dirty="0" smtClean="0"/>
              <a:t> </a:t>
            </a:r>
            <a:r>
              <a:rPr lang="ar-IQ" sz="3100" dirty="0" err="1" smtClean="0"/>
              <a:t>أ‌.عوامل</a:t>
            </a:r>
            <a:r>
              <a:rPr lang="ar-IQ" sz="3100" dirty="0" smtClean="0"/>
              <a:t> مؤقتة </a:t>
            </a:r>
            <a:r>
              <a:rPr lang="ar-IQ" dirty="0" smtClean="0"/>
              <a:t>:</a:t>
            </a:r>
            <a:endParaRPr lang="ar-IQ" dirty="0"/>
          </a:p>
        </p:txBody>
      </p:sp>
      <p:sp>
        <p:nvSpPr>
          <p:cNvPr id="3" name="Content Placeholder 2"/>
          <p:cNvSpPr>
            <a:spLocks noGrp="1"/>
          </p:cNvSpPr>
          <p:nvPr>
            <p:ph idx="1"/>
          </p:nvPr>
        </p:nvSpPr>
        <p:spPr/>
        <p:txBody>
          <a:bodyPr/>
          <a:lstStyle/>
          <a:p>
            <a:pPr lvl="0" algn="just">
              <a:buFont typeface="+mj-lt"/>
              <a:buAutoNum type="arabicPeriod"/>
            </a:pPr>
            <a:r>
              <a:rPr lang="ar-SA" b="1" dirty="0">
                <a:ea typeface="Calibri"/>
                <a:cs typeface="Simplified Arabic"/>
              </a:rPr>
              <a:t>الحاجات العضوية  الاساسية : </a:t>
            </a:r>
            <a:r>
              <a:rPr lang="ar-SA" dirty="0">
                <a:ea typeface="Calibri"/>
                <a:cs typeface="Simplified Arabic"/>
              </a:rPr>
              <a:t>مثل الجوع والعطش فالفرد الجائع فكل ما يتعلق بالطعام ورائحته ومحل اعداده تجذب انتباه ، ولكن اذا أشبعت حاجة الجوع فربما لا ينتبه الى تلك المتغيرات.</a:t>
            </a:r>
            <a:endParaRPr lang="en-US" sz="2000" dirty="0">
              <a:ea typeface="Calibri"/>
              <a:cs typeface="Arial"/>
            </a:endParaRPr>
          </a:p>
          <a:p>
            <a:pPr lvl="0" algn="just">
              <a:buFont typeface="+mj-lt"/>
              <a:buAutoNum type="arabicPeriod"/>
            </a:pPr>
            <a:r>
              <a:rPr lang="ar-SA" b="1" dirty="0">
                <a:ea typeface="Calibri"/>
                <a:cs typeface="Simplified Arabic"/>
              </a:rPr>
              <a:t>التهيؤ الذهني : </a:t>
            </a:r>
            <a:r>
              <a:rPr lang="ar-SA" dirty="0">
                <a:ea typeface="Calibri"/>
                <a:cs typeface="Simplified Arabic"/>
              </a:rPr>
              <a:t>ينتبه الفرد الى الاشياء التي تتهيأ ذهنياً </a:t>
            </a:r>
            <a:r>
              <a:rPr lang="ar-SA" dirty="0" err="1">
                <a:ea typeface="Calibri"/>
                <a:cs typeface="Simplified Arabic"/>
              </a:rPr>
              <a:t>فالام</a:t>
            </a:r>
            <a:r>
              <a:rPr lang="ar-SA" dirty="0">
                <a:ea typeface="Calibri"/>
                <a:cs typeface="Simplified Arabic"/>
              </a:rPr>
              <a:t> النائمة لجوار طفلها قد لا يقضها الصوت العالي ولكنها تكون شديدة الحس لبكاء طفلها  .</a:t>
            </a:r>
            <a:endParaRPr lang="en-US" sz="2000" dirty="0">
              <a:ea typeface="Calibri"/>
              <a:cs typeface="Arial"/>
            </a:endParaRPr>
          </a:p>
          <a:p>
            <a:endParaRPr lang="ar-IQ" dirty="0"/>
          </a:p>
        </p:txBody>
      </p:sp>
    </p:spTree>
    <p:extLst>
      <p:ext uri="{BB962C8B-B14F-4D97-AF65-F5344CB8AC3E}">
        <p14:creationId xmlns:p14="http://schemas.microsoft.com/office/powerpoint/2010/main" val="16436221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114</TotalTime>
  <Words>1456</Words>
  <Application>Microsoft Office PowerPoint</Application>
  <PresentationFormat>On-screen Show (4:3)</PresentationFormat>
  <Paragraphs>64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Austin</vt:lpstr>
      <vt:lpstr>الانتباه</vt:lpstr>
      <vt:lpstr>معنى الانتباه</vt:lpstr>
      <vt:lpstr>الفرق بين الانتباه والادراك</vt:lpstr>
      <vt:lpstr>أهمية الانتباه والادراك</vt:lpstr>
      <vt:lpstr>علاقة الانتباه بالإدراك :</vt:lpstr>
      <vt:lpstr>علاقة الانتباه بالادراك</vt:lpstr>
      <vt:lpstr>انواع الانتباه</vt:lpstr>
      <vt:lpstr>انواع الانتباه</vt:lpstr>
      <vt:lpstr>العوامل المؤثرة في الانتباه: أولاً: العوامل الداخلية وتتضمن : أ‌.عوامل مؤقتة :</vt:lpstr>
      <vt:lpstr>عوامل دائمة :</vt:lpstr>
      <vt:lpstr>العوامل الخارجية</vt:lpstr>
      <vt:lpstr>PowerPoint Presentation</vt:lpstr>
      <vt:lpstr>PowerPoint Presentation</vt:lpstr>
      <vt:lpstr>أساليب جذب الانتباه داخل الصف</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الانتباه</dc:title>
  <dc:creator>Maher</dc:creator>
  <cp:lastModifiedBy>Maher</cp:lastModifiedBy>
  <cp:revision>8</cp:revision>
  <dcterms:created xsi:type="dcterms:W3CDTF">2019-01-12T14:10:43Z</dcterms:created>
  <dcterms:modified xsi:type="dcterms:W3CDTF">2019-01-12T16:05:23Z</dcterms:modified>
</cp:coreProperties>
</file>