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DE13594-851A-4A53-8B33-3B164535966D}" type="datetimeFigureOut">
              <a:rPr lang="ar-IQ" smtClean="0"/>
              <a:t>01/05/1440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49A3E0C-94CF-4DEF-A18A-96B7BB87998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E13594-851A-4A53-8B33-3B164535966D}" type="datetimeFigureOut">
              <a:rPr lang="ar-IQ" smtClean="0"/>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E13594-851A-4A53-8B33-3B164535966D}" type="datetimeFigureOut">
              <a:rPr lang="ar-IQ" smtClean="0"/>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E13594-851A-4A53-8B33-3B164535966D}" type="datetimeFigureOut">
              <a:rPr lang="ar-IQ" smtClean="0"/>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E13594-851A-4A53-8B33-3B164535966D}" type="datetimeFigureOut">
              <a:rPr lang="ar-IQ" smtClean="0"/>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A3E0C-94CF-4DEF-A18A-96B7BB87998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E13594-851A-4A53-8B33-3B164535966D}" type="datetimeFigureOut">
              <a:rPr lang="ar-IQ" smtClean="0"/>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E13594-851A-4A53-8B33-3B164535966D}" type="datetimeFigureOut">
              <a:rPr lang="ar-IQ" smtClean="0"/>
              <a:t>01/05/1440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E13594-851A-4A53-8B33-3B164535966D}" type="datetimeFigureOut">
              <a:rPr lang="ar-IQ" smtClean="0"/>
              <a:t>01/05/1440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13594-851A-4A53-8B33-3B164535966D}" type="datetimeFigureOut">
              <a:rPr lang="ar-IQ" smtClean="0"/>
              <a:t>01/05/1440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E13594-851A-4A53-8B33-3B164535966D}" type="datetimeFigureOut">
              <a:rPr lang="ar-IQ" smtClean="0"/>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9A3E0C-94CF-4DEF-A18A-96B7BB87998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E13594-851A-4A53-8B33-3B164535966D}" type="datetimeFigureOut">
              <a:rPr lang="ar-IQ" smtClean="0"/>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49A3E0C-94CF-4DEF-A18A-96B7BB879987}"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E13594-851A-4A53-8B33-3B164535966D}" type="datetimeFigureOut">
              <a:rPr lang="ar-IQ" smtClean="0"/>
              <a:t>01/05/1440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9A3E0C-94CF-4DEF-A18A-96B7BB879987}"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800199"/>
          </a:xfrm>
        </p:spPr>
        <p:txBody>
          <a:bodyPr/>
          <a:lstStyle/>
          <a:p>
            <a:pPr algn="ctr"/>
            <a:r>
              <a:rPr lang="ar-IQ" dirty="0" smtClean="0">
                <a:solidFill>
                  <a:srgbClr val="FF0000"/>
                </a:solidFill>
              </a:rPr>
              <a:t>محاضرة 16:الفترة المظلة </a:t>
            </a:r>
            <a:endParaRPr lang="ar-IQ" dirty="0">
              <a:solidFill>
                <a:srgbClr val="FF0000"/>
              </a:solidFill>
            </a:endParaRPr>
          </a:p>
        </p:txBody>
      </p:sp>
      <p:sp>
        <p:nvSpPr>
          <p:cNvPr id="3" name="Subtitle 2"/>
          <p:cNvSpPr>
            <a:spLocks noGrp="1"/>
          </p:cNvSpPr>
          <p:nvPr>
            <p:ph type="subTitle" idx="1"/>
          </p:nvPr>
        </p:nvSpPr>
        <p:spPr>
          <a:xfrm>
            <a:off x="1371600" y="3212976"/>
            <a:ext cx="6400800" cy="3096344"/>
          </a:xfrm>
        </p:spPr>
        <p:txBody>
          <a:bodyPr>
            <a:normAutofit/>
          </a:bodyPr>
          <a:lstStyle/>
          <a:p>
            <a:r>
              <a:rPr lang="ar-IQ" sz="2000" dirty="0" smtClean="0">
                <a:solidFill>
                  <a:srgbClr val="FFFF00"/>
                </a:solidFill>
              </a:rPr>
              <a:t>في نفس السنة التي اكتشفت فيها امريكا سقطت غرناطة اخر مركز للفكر العربي الاسلامي ومع ان احداث سنه 1492 تمثل اتساعا للأفق الجغرافي بالنسبة للعالم عامه وللغرب خاص الا انها كانت نهاية للفكر الجغرافي العربي. ففي اليوم الثاني من شهر كانون الثاني عام 1492 احتلت غرناطة كما احتلت بغداد قبلها سنه 1258 وقبل احتلال غرناطة كانت الدولة العثمانية قد برزت للوجود واصبحت القسطنطينية عاصمه لها منذ سنه 1453 وامتدت سيطرتها الى شرق البحر المتوسط فتم فتح مصر وبلاد الشام على يد سليم الاول سنه 1517 وازدادت قوتها البحرية بعد انشاء اسطول بحري قوي.</a:t>
            </a:r>
            <a:endParaRPr lang="ar-IQ" sz="2000" dirty="0">
              <a:solidFill>
                <a:srgbClr val="FFFF00"/>
              </a:solidFill>
            </a:endParaRPr>
          </a:p>
        </p:txBody>
      </p:sp>
    </p:spTree>
    <p:extLst>
      <p:ext uri="{BB962C8B-B14F-4D97-AF65-F5344CB8AC3E}">
        <p14:creationId xmlns:p14="http://schemas.microsoft.com/office/powerpoint/2010/main" val="38177730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8229600" cy="1143000"/>
          </a:xfrm>
        </p:spPr>
        <p:txBody>
          <a:bodyPr>
            <a:normAutofit fontScale="90000"/>
          </a:bodyPr>
          <a:lstStyle/>
          <a:p>
            <a:pPr algn="ctr"/>
            <a:r>
              <a:rPr lang="ar-IQ" dirty="0" smtClean="0"/>
              <a:t>-</a:t>
            </a:r>
            <a:r>
              <a:rPr lang="ar-IQ" b="1" dirty="0" smtClean="0">
                <a:solidFill>
                  <a:srgbClr val="FF0000"/>
                </a:solidFill>
              </a:rPr>
              <a:t>2سليمان المهري</a:t>
            </a:r>
            <a:r>
              <a:rPr lang="ar-IQ" dirty="0" smtClean="0"/>
              <a:t/>
            </a:r>
            <a:br>
              <a:rPr lang="ar-IQ" dirty="0" smtClean="0"/>
            </a:br>
            <a:endParaRPr lang="ar-IQ" dirty="0"/>
          </a:p>
        </p:txBody>
      </p:sp>
      <p:sp>
        <p:nvSpPr>
          <p:cNvPr id="3" name="Content Placeholder 2"/>
          <p:cNvSpPr>
            <a:spLocks noGrp="1"/>
          </p:cNvSpPr>
          <p:nvPr>
            <p:ph idx="1"/>
          </p:nvPr>
        </p:nvSpPr>
        <p:spPr/>
        <p:txBody>
          <a:bodyPr/>
          <a:lstStyle/>
          <a:p>
            <a:r>
              <a:rPr lang="ar-IQ" dirty="0" smtClean="0"/>
              <a:t>اصلة من بلاد العرب ومن مدينة الشعر على الساحل الجنوبي لحضر موت وله في فن الملاحة مؤلفات نشر منها اربعة كتب او كتيبات ورساله وهي (</a:t>
            </a:r>
            <a:r>
              <a:rPr lang="ar-IQ" dirty="0" smtClean="0">
                <a:solidFill>
                  <a:srgbClr val="FF0000"/>
                </a:solidFill>
              </a:rPr>
              <a:t>العمدة المهرية في ضبط العلوم البحرية </a:t>
            </a:r>
            <a:r>
              <a:rPr lang="ar-IQ" dirty="0" smtClean="0"/>
              <a:t>)التي الفها سنة 917ه/1541م وتنقسم الى سبعة ابواب وتنقسم بدورها الى فصول وقد تناول في هذه الفصول الفلك البحري والنجوم وما يتعلق بها من شؤون الملاحة وطرق البحرية والقياسات.</a:t>
            </a:r>
          </a:p>
          <a:p>
            <a:endParaRPr lang="ar-IQ" dirty="0"/>
          </a:p>
        </p:txBody>
      </p:sp>
    </p:spTree>
    <p:extLst>
      <p:ext uri="{BB962C8B-B14F-4D97-AF65-F5344CB8AC3E}">
        <p14:creationId xmlns:p14="http://schemas.microsoft.com/office/powerpoint/2010/main" val="1067686711"/>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اما المصنف الثاني فيحمل عنوان (</a:t>
            </a:r>
            <a:r>
              <a:rPr lang="ar-IQ" dirty="0" smtClean="0">
                <a:solidFill>
                  <a:srgbClr val="FF0000"/>
                </a:solidFill>
              </a:rPr>
              <a:t>كتاب المناهج الفاخر في علم البحر الزاخر</a:t>
            </a:r>
            <a:r>
              <a:rPr lang="ar-IQ" dirty="0" smtClean="0"/>
              <a:t> )وينقسم الى سبعة ابواب تناول فيها السواحل القارية للمحيط الهندي والموانئ الموجودة والجزر الكبيرة المأهولة بالسكان والمسافات بين بلاد العرب وساحل الهند الغربي، واهم العواصف التي تتعرض لها السفن والعلامات التي تستدل بها على الاقتراب من سواحل العرب </a:t>
            </a:r>
          </a:p>
          <a:p>
            <a:r>
              <a:rPr lang="ar-IQ" dirty="0" smtClean="0"/>
              <a:t>لقد كان كل من </a:t>
            </a:r>
            <a:r>
              <a:rPr lang="ar-IQ" dirty="0" smtClean="0">
                <a:solidFill>
                  <a:srgbClr val="FF0000"/>
                </a:solidFill>
              </a:rPr>
              <a:t>ابن ماجد والمهري </a:t>
            </a:r>
            <a:r>
              <a:rPr lang="ar-IQ" dirty="0" smtClean="0"/>
              <a:t>اهم ظاهرة تمثل الفكر الجغرافي في فترته المظلمة ويمثلان اخر تيار اصيل في هذا الميدان حتى القرن العشرين وما دمنا نتابع الفكر الجغرافي العربي في المدة المظلمة فلا بد من الاشارة الى</a:t>
            </a:r>
          </a:p>
          <a:p>
            <a:endParaRPr lang="ar-IQ" dirty="0"/>
          </a:p>
        </p:txBody>
      </p:sp>
    </p:spTree>
    <p:extLst>
      <p:ext uri="{BB962C8B-B14F-4D97-AF65-F5344CB8AC3E}">
        <p14:creationId xmlns:p14="http://schemas.microsoft.com/office/powerpoint/2010/main" val="3507762864"/>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b="1" dirty="0" smtClean="0">
                <a:solidFill>
                  <a:srgbClr val="FF0000"/>
                </a:solidFill>
              </a:rPr>
              <a:t>اهم الظواهر التي برزت في الفترة المظلمة ومنها </a:t>
            </a:r>
            <a:r>
              <a:rPr lang="ar-IQ" dirty="0" smtClean="0"/>
              <a:t>:</a:t>
            </a:r>
            <a:endParaRPr lang="ar-IQ" dirty="0"/>
          </a:p>
        </p:txBody>
      </p:sp>
      <p:sp>
        <p:nvSpPr>
          <p:cNvPr id="3" name="Content Placeholder 2"/>
          <p:cNvSpPr>
            <a:spLocks noGrp="1"/>
          </p:cNvSpPr>
          <p:nvPr>
            <p:ph idx="1"/>
          </p:nvPr>
        </p:nvSpPr>
        <p:spPr/>
        <p:txBody>
          <a:bodyPr/>
          <a:lstStyle/>
          <a:p>
            <a:r>
              <a:rPr lang="ar-IQ" dirty="0" smtClean="0">
                <a:solidFill>
                  <a:srgbClr val="FF0000"/>
                </a:solidFill>
              </a:rPr>
              <a:t>أ_ظهور مراكز اسلامية خارج الوطن العربي</a:t>
            </a:r>
            <a:r>
              <a:rPr lang="ar-IQ" dirty="0" smtClean="0"/>
              <a:t> اخذت تتابع بعض التطورات للفكر الجغرافي وكان وراء ظهور هذه المراكز ما قدمه الفكر الجغرافي العربي من مصادر اساسية يمكن وصفها بطابع اقليمي محدود ولذلك فقد برز في هذه المدة مركزان للفكر الجغرافي تمكن من الاستفادة من الثروة الفكر ة الجغرافية العربية وتحويلها الى فكرة قطرية وهذا المركزان هما المركز الفارسي والمركز التركي .</a:t>
            </a:r>
            <a:endParaRPr lang="ar-IQ" dirty="0"/>
          </a:p>
        </p:txBody>
      </p:sp>
    </p:spTree>
    <p:extLst>
      <p:ext uri="{BB962C8B-B14F-4D97-AF65-F5344CB8AC3E}">
        <p14:creationId xmlns:p14="http://schemas.microsoft.com/office/powerpoint/2010/main" val="1256370911"/>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solidFill>
                  <a:srgbClr val="FF0000"/>
                </a:solidFill>
              </a:rPr>
              <a:t>ب_ حاولت الاقطار العربية. العراق وبلاد الشام ومصر والمغرب العربي ان تسير بما تبقى لها من التراث على طريق الاعادة والاقتباس دون تجديد</a:t>
            </a:r>
            <a:r>
              <a:rPr lang="ar-IQ" dirty="0" smtClean="0"/>
              <a:t>، فقد ظهر مصنف النعيمي في سورية وكتاب ابن طولون في الجغرافية الإقليمية في دمشق وفي جدة كتب محمد بن عبد العزيز القرشي (جار الله) كتابة المعروف (السلاح والعدة في بندر جدة)وهو كتاب في الجغرافيا الاقليمية ولقد استمر ادب الرحلات ولكن بطابع محدود يرتبط بالفكر الجغرافي التركي لان معظم هذه السفرات كانت باتجاه تركيا ومن هذه الرحلات</a:t>
            </a:r>
          </a:p>
          <a:p>
            <a:r>
              <a:rPr lang="ar-IQ" dirty="0" smtClean="0"/>
              <a:t>رحلة مكاريوس الانطاكي الى روسيا.</a:t>
            </a:r>
          </a:p>
          <a:p>
            <a:endParaRPr lang="ar-IQ" dirty="0"/>
          </a:p>
        </p:txBody>
      </p:sp>
    </p:spTree>
    <p:extLst>
      <p:ext uri="{BB962C8B-B14F-4D97-AF65-F5344CB8AC3E}">
        <p14:creationId xmlns:p14="http://schemas.microsoft.com/office/powerpoint/2010/main" val="92802044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dirty="0" smtClean="0"/>
              <a:t>ومن الرحلات التي تنتسب الى القرن السابع عشر </a:t>
            </a:r>
            <a:r>
              <a:rPr lang="ar-IQ" dirty="0" smtClean="0">
                <a:solidFill>
                  <a:srgbClr val="FF0000"/>
                </a:solidFill>
              </a:rPr>
              <a:t>رحلة الياس بن حنا الموصلي الى امريكا الجنوبية التي خرج فيها من بغداد سنة 668 م</a:t>
            </a:r>
            <a:r>
              <a:rPr lang="ar-IQ" dirty="0" smtClean="0"/>
              <a:t> .</a:t>
            </a:r>
          </a:p>
          <a:p>
            <a:r>
              <a:rPr lang="ar-IQ" dirty="0" smtClean="0"/>
              <a:t>اما اوصاف هذه الرحلات العربية التي خرجت في هذه المدة والتي ساهمت فيها الاوساط المسيحية التي اصبحت تكون حلقة الوصل بين الدولة العثمانية وجيرانها .</a:t>
            </a:r>
          </a:p>
          <a:p>
            <a:r>
              <a:rPr lang="ar-IQ" dirty="0" smtClean="0"/>
              <a:t>فهذه الرحلات لا ترتفع الى مصاف المصنفات المبكرة من هذا الطراز.</a:t>
            </a:r>
          </a:p>
          <a:p>
            <a:r>
              <a:rPr lang="ar-IQ" dirty="0" smtClean="0"/>
              <a:t>واستمرت هذه الانماط الممثلة في الجغرافية الاقليمية والرحلات فشغلت معظم الباقية من لمدة المظلمة ولما كانت نهاية الفترة المظلمة قد امتدت الى الدولة العثمانية التي كانت مسيطرة على الوطن العربي فقد بقي الفكر الجغرافي يسير على انماط الفترة المظلمة المتمثلة في الرحلات والكتابة عن الاقاليم حتى سقوط الدولة العثمانية</a:t>
            </a:r>
          </a:p>
          <a:p>
            <a:endParaRPr lang="ar-IQ" dirty="0"/>
          </a:p>
        </p:txBody>
      </p:sp>
    </p:spTree>
    <p:extLst>
      <p:ext uri="{BB962C8B-B14F-4D97-AF65-F5344CB8AC3E}">
        <p14:creationId xmlns:p14="http://schemas.microsoft.com/office/powerpoint/2010/main" val="294860741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وصاحب ظهور قوة الدولة العثمانية ظهور </a:t>
            </a:r>
            <a:r>
              <a:rPr lang="ar-IQ" dirty="0" smtClean="0">
                <a:solidFill>
                  <a:srgbClr val="FF0000"/>
                </a:solidFill>
              </a:rPr>
              <a:t>الدولة الروسية منذ سنه 1505 </a:t>
            </a:r>
            <a:r>
              <a:rPr lang="ar-IQ" dirty="0" smtClean="0"/>
              <a:t>وفي هذه الفترة كانت الدولة الفارسية قد بسطت سيطرتها على ايران واصبح العراق تحت سيطرت </a:t>
            </a:r>
            <a:r>
              <a:rPr lang="ar-IQ" dirty="0" smtClean="0">
                <a:solidFill>
                  <a:srgbClr val="FF0000"/>
                </a:solidFill>
              </a:rPr>
              <a:t>الدولة العثمانية</a:t>
            </a:r>
            <a:r>
              <a:rPr lang="ar-IQ" dirty="0" smtClean="0"/>
              <a:t>، وكان من نتيجة تلك الاعمال السياسية ان تجزأت وحدة الوطن العربي السياسية والعلمية واضمحلت قوته السياسية واختفت الكتابات الجغرافية العربية وحلت محلها كتابات جغرافية باللغة </a:t>
            </a:r>
            <a:r>
              <a:rPr lang="ar-IQ" dirty="0" smtClean="0">
                <a:solidFill>
                  <a:srgbClr val="FF0000"/>
                </a:solidFill>
              </a:rPr>
              <a:t>التركية والفارسية</a:t>
            </a:r>
            <a:r>
              <a:rPr lang="ar-IQ" dirty="0" smtClean="0"/>
              <a:t>. </a:t>
            </a:r>
          </a:p>
          <a:p>
            <a:r>
              <a:rPr lang="ar-IQ" dirty="0" smtClean="0"/>
              <a:t>اما الفكر الجغرافي العربي في </a:t>
            </a:r>
            <a:r>
              <a:rPr lang="ar-IQ" dirty="0" smtClean="0">
                <a:solidFill>
                  <a:srgbClr val="FF0000"/>
                </a:solidFill>
              </a:rPr>
              <a:t>القرن السادس عشر </a:t>
            </a:r>
            <a:r>
              <a:rPr lang="ar-IQ" dirty="0" smtClean="0"/>
              <a:t>الميلادي الذي يعد بداية الفترة المظلمة فقد ظهرت فيه خصائص جديده تمثلت في التأكيد على الجغرافية الملاحية التي تأتي نموذجا من نماذج الفكر الجغرافي العربي ، التي استنفذ معظمها منذ نهاية </a:t>
            </a:r>
            <a:r>
              <a:rPr lang="ar-IQ" dirty="0" smtClean="0">
                <a:solidFill>
                  <a:srgbClr val="FF0000"/>
                </a:solidFill>
              </a:rPr>
              <a:t>القرن الخامس عشر الميلادي</a:t>
            </a:r>
            <a:r>
              <a:rPr lang="ar-IQ" dirty="0" smtClean="0"/>
              <a:t>.</a:t>
            </a:r>
          </a:p>
          <a:p>
            <a:endParaRPr lang="ar-IQ" dirty="0"/>
          </a:p>
        </p:txBody>
      </p:sp>
    </p:spTree>
    <p:extLst>
      <p:ext uri="{BB962C8B-B14F-4D97-AF65-F5344CB8AC3E}">
        <p14:creationId xmlns:p14="http://schemas.microsoft.com/office/powerpoint/2010/main" val="259404877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والجغرافية الملاحية العربية تعد قاعده للملاحة البحرية العالمية في تلك المرحلة فقد تمت المعرفة الملاحية وبرزت لدى سكان شبه الجزيرة العربية منذ القرن السابع قبل الميلاد.</a:t>
            </a:r>
          </a:p>
          <a:p>
            <a:r>
              <a:rPr lang="ar-IQ" dirty="0" smtClean="0"/>
              <a:t>فمع ان نتائج الملاحة برزت على يد غير الغرب عندما تم اكتشاف العالم الجديد وطريق رأس الرجاء الصالح الا ان الدور العربي في تثبيت الجغرافية الملاحية لا يمكن تناسيه لأنها وصلت الى مستوى عال .</a:t>
            </a:r>
          </a:p>
          <a:p>
            <a:endParaRPr lang="ar-IQ" dirty="0"/>
          </a:p>
        </p:txBody>
      </p:sp>
    </p:spTree>
    <p:extLst>
      <p:ext uri="{BB962C8B-B14F-4D97-AF65-F5344CB8AC3E}">
        <p14:creationId xmlns:p14="http://schemas.microsoft.com/office/powerpoint/2010/main" val="2322384322"/>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فعندما وضع </a:t>
            </a:r>
            <a:r>
              <a:rPr lang="ar-IQ" dirty="0" smtClean="0">
                <a:solidFill>
                  <a:srgbClr val="FF0000"/>
                </a:solidFill>
              </a:rPr>
              <a:t>فرامور </a:t>
            </a:r>
            <a:r>
              <a:rPr lang="en-US" dirty="0" smtClean="0">
                <a:solidFill>
                  <a:srgbClr val="FF0000"/>
                </a:solidFill>
              </a:rPr>
              <a:t>framer </a:t>
            </a:r>
            <a:r>
              <a:rPr lang="ar-IQ" dirty="0" smtClean="0">
                <a:solidFill>
                  <a:srgbClr val="FF0000"/>
                </a:solidFill>
              </a:rPr>
              <a:t>مصوره الجغرافي سنه 1957 اشار الى ان ملاحا عربيا ابحر سنه 1430 </a:t>
            </a:r>
            <a:r>
              <a:rPr lang="ar-IQ" dirty="0" smtClean="0"/>
              <a:t>من المحيط الهندي حول القاره الأفريقية فظهر في المحيط الاطلسي كما ان </a:t>
            </a:r>
            <a:r>
              <a:rPr lang="ar-IQ" dirty="0" smtClean="0">
                <a:solidFill>
                  <a:srgbClr val="FF0000"/>
                </a:solidFill>
              </a:rPr>
              <a:t>فاسكود يغاما في سنه 1497_ 1498 </a:t>
            </a:r>
            <a:r>
              <a:rPr lang="ar-IQ" dirty="0" smtClean="0"/>
              <a:t>اثاره مشاهدة السفن العربية التي تحمل البوصلة وهو يذكر ذلك حرفيا بقوله ( </a:t>
            </a:r>
            <a:r>
              <a:rPr lang="ar-IQ" dirty="0" smtClean="0">
                <a:solidFill>
                  <a:srgbClr val="FF0000"/>
                </a:solidFill>
              </a:rPr>
              <a:t>ويحمل الربانية بوصلات لتوجيه السف وآلات للرصد وخارطات بحرية</a:t>
            </a:r>
            <a:r>
              <a:rPr lang="ar-IQ" dirty="0" smtClean="0"/>
              <a:t>) ووجد فيها بعض الكتب المخطوطة والتي قام بأرسالها الى الملك مانوؤيل كما ان البوكرك الذي جاء بعد ديكاما اشار الا انه مدين بفتوحاته البحرية في المحيط الهندي الى خارطة عربيه بحريه من عمل ربان عربي اسمه عمر.</a:t>
            </a:r>
            <a:endParaRPr lang="ar-IQ" dirty="0"/>
          </a:p>
        </p:txBody>
      </p:sp>
    </p:spTree>
    <p:extLst>
      <p:ext uri="{BB962C8B-B14F-4D97-AF65-F5344CB8AC3E}">
        <p14:creationId xmlns:p14="http://schemas.microsoft.com/office/powerpoint/2010/main" val="258037919"/>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ومع ان القرن السادس عشر قد شهد تطور في رسم الخرائط واصبحت السيادة بيد</a:t>
            </a:r>
          </a:p>
          <a:p>
            <a:r>
              <a:rPr lang="ar-IQ" dirty="0" smtClean="0"/>
              <a:t>الغرب الا اننا لا يمكن ان نتناسى ما وصلت اليه المعرفة الملاحية في هذه المرحلة . علما بان علم الملاحة في مجال الفكر الجغرافي العربي كان يشغل اهتماما كبيرا منذ بداية الفكر العربي سواء ما كان منه قبل الاسلام او في العصر الاسلامي لان طبيعة الموقع العربي فرضت عليهم معرفه المياه التي تحيط بشبه جزيرتهم منذ فجر حضارتهم.</a:t>
            </a:r>
          </a:p>
          <a:p>
            <a:r>
              <a:rPr lang="ar-IQ" dirty="0" smtClean="0"/>
              <a:t> </a:t>
            </a:r>
          </a:p>
          <a:p>
            <a:endParaRPr lang="ar-IQ" dirty="0"/>
          </a:p>
        </p:txBody>
      </p:sp>
    </p:spTree>
    <p:extLst>
      <p:ext uri="{BB962C8B-B14F-4D97-AF65-F5344CB8AC3E}">
        <p14:creationId xmlns:p14="http://schemas.microsoft.com/office/powerpoint/2010/main" val="226973898"/>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وكذلك الحال بالنسبة للفترة التي سبقت سقوط بغداد فقد كان للتوسع التجاري العربي الاسلامي اثر كبير في تركيز المعرفة الملاحية في الفكر الجغرافي فقد اشار ابن ماجد في مؤلفاته الى اسماء عدد من المؤلفين في العصر العباسي والذين سبقوه ومنهم </a:t>
            </a:r>
            <a:r>
              <a:rPr lang="ar-IQ" dirty="0" smtClean="0">
                <a:solidFill>
                  <a:srgbClr val="FF0000"/>
                </a:solidFill>
              </a:rPr>
              <a:t>محمد بن شاذان وسهل بن ايان والليث بن كهلان </a:t>
            </a:r>
            <a:r>
              <a:rPr lang="ar-IQ" dirty="0" smtClean="0"/>
              <a:t>كما اشار </a:t>
            </a:r>
            <a:r>
              <a:rPr lang="ar-IQ" dirty="0" smtClean="0">
                <a:solidFill>
                  <a:srgbClr val="FF0000"/>
                </a:solidFill>
              </a:rPr>
              <a:t>المسعودي</a:t>
            </a:r>
            <a:r>
              <a:rPr lang="ar-IQ" dirty="0" smtClean="0"/>
              <a:t> الى دور العرب في وضع الكثير من العبارات الخاصة بالملاحة وقد توجت الملاحة العربية بمؤلفات ابن ماجد والمهري.</a:t>
            </a:r>
            <a:endParaRPr lang="ar-IQ" dirty="0"/>
          </a:p>
        </p:txBody>
      </p:sp>
    </p:spTree>
    <p:extLst>
      <p:ext uri="{BB962C8B-B14F-4D97-AF65-F5344CB8AC3E}">
        <p14:creationId xmlns:p14="http://schemas.microsoft.com/office/powerpoint/2010/main" val="447459308"/>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b="1" dirty="0" smtClean="0">
                <a:solidFill>
                  <a:srgbClr val="FF0000"/>
                </a:solidFill>
              </a:rPr>
              <a:t>1ابن ماجد </a:t>
            </a:r>
            <a:r>
              <a:rPr lang="ar-IQ" dirty="0" smtClean="0"/>
              <a:t/>
            </a:r>
            <a:br>
              <a:rPr lang="ar-IQ" dirty="0" smtClean="0"/>
            </a:br>
            <a:endParaRPr lang="ar-IQ" dirty="0"/>
          </a:p>
        </p:txBody>
      </p:sp>
      <p:sp>
        <p:nvSpPr>
          <p:cNvPr id="3" name="Content Placeholder 2"/>
          <p:cNvSpPr>
            <a:spLocks noGrp="1"/>
          </p:cNvSpPr>
          <p:nvPr>
            <p:ph idx="1"/>
          </p:nvPr>
        </p:nvSpPr>
        <p:spPr/>
        <p:txBody>
          <a:bodyPr>
            <a:normAutofit/>
          </a:bodyPr>
          <a:lstStyle/>
          <a:p>
            <a:r>
              <a:rPr lang="ar-IQ" dirty="0" smtClean="0"/>
              <a:t>هو شهاب الدين احمد بن ماجد السعدي النجدي والذي ينحدر من اشتغل افرادها بقيادة السفن حيث كان جدة وابوه معلمين ويعود الادب والاساطير اليهم ،حتى ان الملاحين في عدن كانوا الى منتصف القرن التاسع عشر ينسبون اختراع البوصلة الى ولي من اهل الشام يدعى الشيخ ماجد.</a:t>
            </a:r>
          </a:p>
          <a:p>
            <a:r>
              <a:rPr lang="ar-IQ" dirty="0" smtClean="0"/>
              <a:t> ويعد ابن ماجد من اهم الذين الفوا وكتبوا في الملاحة البحرية ونستخلص ذلك من الاسماء والالقاب التي اطلقها ابن ماجد على نفسة من خلال مؤلفاته (ناظم القبلتين مكة وبيت القدس _حاج الحرمين الشريفين _اسد البحر الزاخر _المعلم العربي).</a:t>
            </a:r>
          </a:p>
          <a:p>
            <a:endParaRPr lang="ar-IQ" dirty="0"/>
          </a:p>
        </p:txBody>
      </p:sp>
    </p:spTree>
    <p:extLst>
      <p:ext uri="{BB962C8B-B14F-4D97-AF65-F5344CB8AC3E}">
        <p14:creationId xmlns:p14="http://schemas.microsoft.com/office/powerpoint/2010/main" val="48311813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واثاره كثيرة يبلغ عدد الموجود منها في الآونة الحاضرة </a:t>
            </a:r>
            <a:r>
              <a:rPr lang="ar-IQ" dirty="0" smtClean="0">
                <a:solidFill>
                  <a:srgbClr val="FF0000"/>
                </a:solidFill>
              </a:rPr>
              <a:t>اربعين مصنفا </a:t>
            </a:r>
            <a:r>
              <a:rPr lang="ar-IQ" dirty="0" smtClean="0"/>
              <a:t>وتمتاز كتاباته بالأصالة ومعظم مؤلفاته قد نظمت شعرا ماعدا واحدة من مصنفاته الكبرى قد كتب نثرا </a:t>
            </a:r>
            <a:r>
              <a:rPr lang="ar-IQ" dirty="0" smtClean="0">
                <a:solidFill>
                  <a:srgbClr val="FF0000"/>
                </a:solidFill>
              </a:rPr>
              <a:t>وهو(كتاب الفوائد في اصول علم البحر والقواعد )</a:t>
            </a:r>
            <a:r>
              <a:rPr lang="ar-IQ" dirty="0" smtClean="0"/>
              <a:t>.وتعرف مصنفاته الاخرى بالأراجيز وتعالج كل واحدة منها الكلام عن طريق بحري معين أي انها اشبه ما يكون بمرشدات بحرية.</a:t>
            </a:r>
          </a:p>
          <a:p>
            <a:r>
              <a:rPr lang="ar-IQ" dirty="0" smtClean="0"/>
              <a:t>ومن الصفات الحميدة لهذا العالم العربي انه يقدر السابقين له فقد اشار الى المصنفات التي راجعها فذكر منها كتب </a:t>
            </a:r>
            <a:r>
              <a:rPr lang="ar-IQ" dirty="0" smtClean="0">
                <a:solidFill>
                  <a:srgbClr val="FF0000"/>
                </a:solidFill>
              </a:rPr>
              <a:t>بطليموس والنباتي وعبد الرحمن الصوفي والمراكشي والطوسي وابن حوقل وابن سعيد وياقوت</a:t>
            </a:r>
            <a:r>
              <a:rPr lang="ar-IQ" dirty="0" smtClean="0"/>
              <a:t>.</a:t>
            </a:r>
          </a:p>
          <a:p>
            <a:endParaRPr lang="ar-IQ" dirty="0"/>
          </a:p>
        </p:txBody>
      </p:sp>
    </p:spTree>
    <p:extLst>
      <p:ext uri="{BB962C8B-B14F-4D97-AF65-F5344CB8AC3E}">
        <p14:creationId xmlns:p14="http://schemas.microsoft.com/office/powerpoint/2010/main" val="365045826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ويمتاز </a:t>
            </a:r>
            <a:r>
              <a:rPr lang="ar-IQ" dirty="0" smtClean="0">
                <a:solidFill>
                  <a:srgbClr val="FF0000"/>
                </a:solidFill>
              </a:rPr>
              <a:t>ابن ماجد </a:t>
            </a:r>
            <a:r>
              <a:rPr lang="ar-IQ" dirty="0" smtClean="0"/>
              <a:t>بقراته الكثيرة في مجال الادب ولا تقتصر مطالعاته على الجغرافية الملاحية وله اطلاع في الادب الجغرافي العربي في معظم جوانبه وقد انعكس ذلك على كتاباته فبرزت فيها صفة الاعتزاز بنفسه .وقد برز الكثير من الباحثين اعتزاز ابن ماجد بنفسه وعزو ذلك الى كونه اول مؤلف للمرشدات البحرية الحديثة كما انه</a:t>
            </a:r>
          </a:p>
          <a:p>
            <a:r>
              <a:rPr lang="ar-IQ" dirty="0" smtClean="0"/>
              <a:t>بارع في معرفة الرياح البحرية وفي مقدمتها الرياح الموسمية.</a:t>
            </a:r>
          </a:p>
          <a:p>
            <a:endParaRPr lang="ar-IQ" dirty="0"/>
          </a:p>
        </p:txBody>
      </p:sp>
    </p:spTree>
    <p:extLst>
      <p:ext uri="{BB962C8B-B14F-4D97-AF65-F5344CB8AC3E}">
        <p14:creationId xmlns:p14="http://schemas.microsoft.com/office/powerpoint/2010/main" val="353338400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TotalTime>
  <Words>1180</Words>
  <Application>Microsoft Office PowerPoint</Application>
  <PresentationFormat>On-screen Show (4:3)</PresentationFormat>
  <Paragraphs>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محاضرة 16:الفترة المظلة </vt:lpstr>
      <vt:lpstr>PowerPoint Presentation</vt:lpstr>
      <vt:lpstr>PowerPoint Presentation</vt:lpstr>
      <vt:lpstr>PowerPoint Presentation</vt:lpstr>
      <vt:lpstr>PowerPoint Presentation</vt:lpstr>
      <vt:lpstr>PowerPoint Presentation</vt:lpstr>
      <vt:lpstr>1ابن ماجد  </vt:lpstr>
      <vt:lpstr>PowerPoint Presentation</vt:lpstr>
      <vt:lpstr>PowerPoint Presentation</vt:lpstr>
      <vt:lpstr>-2سليمان المهري </vt:lpstr>
      <vt:lpstr>PowerPoint Presentation</vt:lpstr>
      <vt:lpstr>اهم الظواهر التي برزت في الفترة المظلمة ومنها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16:الفترة المظلة</dc:title>
  <dc:creator>D.ahmed</dc:creator>
  <cp:lastModifiedBy>D.ahmed</cp:lastModifiedBy>
  <cp:revision>3</cp:revision>
  <dcterms:created xsi:type="dcterms:W3CDTF">2019-01-07T06:37:44Z</dcterms:created>
  <dcterms:modified xsi:type="dcterms:W3CDTF">2019-01-07T07:06:06Z</dcterms:modified>
</cp:coreProperties>
</file>