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5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1F8F0-D544-457D-AAE5-10CF5A053F3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C0E3C3-C5BF-46E6-A9BD-B40498392BD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891461B-60E4-47BD-8E79-43EF284DD96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E3AC241-595F-48F9-9182-FD5C6B8A2FF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6F52FF8E-0F75-4DB5-B807-4CCF75A6EFB3}"/>
              </a:ext>
            </a:extLst>
          </p:cNvPr>
          <p:cNvSpPr>
            <a:spLocks noGrp="1"/>
          </p:cNvSpPr>
          <p:nvPr>
            <p:ph type="sldNum" sz="quarter" idx="12"/>
          </p:nvPr>
        </p:nvSpPr>
        <p:spPr/>
        <p:txBody>
          <a:bodyPr/>
          <a:lstStyle>
            <a:lvl1pPr>
              <a:defRPr/>
            </a:lvl1pPr>
          </a:lstStyle>
          <a:p>
            <a:fld id="{5C65FD92-6777-4B07-98A0-4A8823FB99F6}" type="slidenum">
              <a:rPr lang="en-US" altLang="en-US"/>
              <a:pPr/>
              <a:t>‹#›</a:t>
            </a:fld>
            <a:endParaRPr lang="en-US" altLang="en-US"/>
          </a:p>
        </p:txBody>
      </p:sp>
    </p:spTree>
    <p:extLst>
      <p:ext uri="{BB962C8B-B14F-4D97-AF65-F5344CB8AC3E}">
        <p14:creationId xmlns:p14="http://schemas.microsoft.com/office/powerpoint/2010/main" val="992281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95B8E-FCFA-4AC2-8D1A-A68941C1F1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04D8AE-04E4-4D9B-8A6D-B4D45B2E9AF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EF054C-64EA-4D9B-97A1-BF9B8E0B2C3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60E8A2A-B368-4FA2-A292-002B3A62DFF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31DB1E2-F050-4EAD-AE6A-FB9CF0862A5E}"/>
              </a:ext>
            </a:extLst>
          </p:cNvPr>
          <p:cNvSpPr>
            <a:spLocks noGrp="1"/>
          </p:cNvSpPr>
          <p:nvPr>
            <p:ph type="sldNum" sz="quarter" idx="12"/>
          </p:nvPr>
        </p:nvSpPr>
        <p:spPr/>
        <p:txBody>
          <a:bodyPr/>
          <a:lstStyle>
            <a:lvl1pPr>
              <a:defRPr/>
            </a:lvl1pPr>
          </a:lstStyle>
          <a:p>
            <a:fld id="{D7976CA2-BD10-4ECD-9846-8A9C8C310EE9}" type="slidenum">
              <a:rPr lang="en-US" altLang="en-US"/>
              <a:pPr/>
              <a:t>‹#›</a:t>
            </a:fld>
            <a:endParaRPr lang="en-US" altLang="en-US"/>
          </a:p>
        </p:txBody>
      </p:sp>
    </p:spTree>
    <p:extLst>
      <p:ext uri="{BB962C8B-B14F-4D97-AF65-F5344CB8AC3E}">
        <p14:creationId xmlns:p14="http://schemas.microsoft.com/office/powerpoint/2010/main" val="225662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FCDA1E-6B27-410A-AA80-933E3B8E5292}"/>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0965B4-3523-4960-904F-B00F8C3CEF89}"/>
              </a:ext>
            </a:extLst>
          </p:cNvPr>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858F2E-68C6-4EC4-BB82-2B7F979EF8E9}"/>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7882F24-95B7-4D6F-BE01-DF20F0A632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2A33874-245A-4FEB-9E1F-AD2286FB43F1}"/>
              </a:ext>
            </a:extLst>
          </p:cNvPr>
          <p:cNvSpPr>
            <a:spLocks noGrp="1"/>
          </p:cNvSpPr>
          <p:nvPr>
            <p:ph type="sldNum" sz="quarter" idx="12"/>
          </p:nvPr>
        </p:nvSpPr>
        <p:spPr/>
        <p:txBody>
          <a:bodyPr/>
          <a:lstStyle>
            <a:lvl1pPr>
              <a:defRPr/>
            </a:lvl1pPr>
          </a:lstStyle>
          <a:p>
            <a:fld id="{75E32F27-420D-4CA8-86A2-66C0F0953D50}" type="slidenum">
              <a:rPr lang="en-US" altLang="en-US"/>
              <a:pPr/>
              <a:t>‹#›</a:t>
            </a:fld>
            <a:endParaRPr lang="en-US" altLang="en-US"/>
          </a:p>
        </p:txBody>
      </p:sp>
    </p:spTree>
    <p:extLst>
      <p:ext uri="{BB962C8B-B14F-4D97-AF65-F5344CB8AC3E}">
        <p14:creationId xmlns:p14="http://schemas.microsoft.com/office/powerpoint/2010/main" val="3659883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D2732-1BEA-4402-B2A1-1A38F266A6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03ACD0-E1A7-49AB-85FE-7FDEF5E98CE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DD93D8-2550-4BD3-87FC-11E07BADD646}"/>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B651011-59F9-42AC-AFFD-4DF4BC91E864}"/>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F201925-C5E8-4B19-B2F0-3DDAF3635077}"/>
              </a:ext>
            </a:extLst>
          </p:cNvPr>
          <p:cNvSpPr>
            <a:spLocks noGrp="1"/>
          </p:cNvSpPr>
          <p:nvPr>
            <p:ph type="sldNum" sz="quarter" idx="12"/>
          </p:nvPr>
        </p:nvSpPr>
        <p:spPr/>
        <p:txBody>
          <a:bodyPr/>
          <a:lstStyle>
            <a:lvl1pPr>
              <a:defRPr/>
            </a:lvl1pPr>
          </a:lstStyle>
          <a:p>
            <a:fld id="{5AA52814-3ECF-41DC-B897-D389165C3A56}" type="slidenum">
              <a:rPr lang="en-US" altLang="en-US"/>
              <a:pPr/>
              <a:t>‹#›</a:t>
            </a:fld>
            <a:endParaRPr lang="en-US" altLang="en-US"/>
          </a:p>
        </p:txBody>
      </p:sp>
    </p:spTree>
    <p:extLst>
      <p:ext uri="{BB962C8B-B14F-4D97-AF65-F5344CB8AC3E}">
        <p14:creationId xmlns:p14="http://schemas.microsoft.com/office/powerpoint/2010/main" val="867858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6135-984D-469C-A350-65B22084707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92F637A-1CC0-4145-B039-6A9E36C60ED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A98BF3ED-4DE3-425A-8F18-AC450C95A42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6235FA8-F557-4F06-B328-685E5E55DC8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9947441-1437-454D-AC23-E0003A579CE6}"/>
              </a:ext>
            </a:extLst>
          </p:cNvPr>
          <p:cNvSpPr>
            <a:spLocks noGrp="1"/>
          </p:cNvSpPr>
          <p:nvPr>
            <p:ph type="sldNum" sz="quarter" idx="12"/>
          </p:nvPr>
        </p:nvSpPr>
        <p:spPr/>
        <p:txBody>
          <a:bodyPr/>
          <a:lstStyle>
            <a:lvl1pPr>
              <a:defRPr/>
            </a:lvl1pPr>
          </a:lstStyle>
          <a:p>
            <a:fld id="{17C075E6-97A5-4B78-A68D-F776C19B55A2}" type="slidenum">
              <a:rPr lang="en-US" altLang="en-US"/>
              <a:pPr/>
              <a:t>‹#›</a:t>
            </a:fld>
            <a:endParaRPr lang="en-US" altLang="en-US"/>
          </a:p>
        </p:txBody>
      </p:sp>
    </p:spTree>
    <p:extLst>
      <p:ext uri="{BB962C8B-B14F-4D97-AF65-F5344CB8AC3E}">
        <p14:creationId xmlns:p14="http://schemas.microsoft.com/office/powerpoint/2010/main" val="1071933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2FF63-9D07-4FAE-AC7A-C2B6B92E90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82D766-B949-4925-BCB3-29EAFB23F253}"/>
              </a:ext>
            </a:extLst>
          </p:cNvPr>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D67ADE-93AD-487F-B695-BB85B74D9C81}"/>
              </a:ext>
            </a:extLst>
          </p:cNvPr>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B1F84E-958A-45F2-B13B-28509D69269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95A53A6-5E09-4122-88A8-7EE5B4BA4CD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16350CB9-6F0C-4D33-AC95-2E47527D3D33}"/>
              </a:ext>
            </a:extLst>
          </p:cNvPr>
          <p:cNvSpPr>
            <a:spLocks noGrp="1"/>
          </p:cNvSpPr>
          <p:nvPr>
            <p:ph type="sldNum" sz="quarter" idx="12"/>
          </p:nvPr>
        </p:nvSpPr>
        <p:spPr/>
        <p:txBody>
          <a:bodyPr/>
          <a:lstStyle>
            <a:lvl1pPr>
              <a:defRPr/>
            </a:lvl1pPr>
          </a:lstStyle>
          <a:p>
            <a:fld id="{83EBBEAF-9137-47AF-86DF-9A94B167E7D8}" type="slidenum">
              <a:rPr lang="en-US" altLang="en-US"/>
              <a:pPr/>
              <a:t>‹#›</a:t>
            </a:fld>
            <a:endParaRPr lang="en-US" altLang="en-US"/>
          </a:p>
        </p:txBody>
      </p:sp>
    </p:spTree>
    <p:extLst>
      <p:ext uri="{BB962C8B-B14F-4D97-AF65-F5344CB8AC3E}">
        <p14:creationId xmlns:p14="http://schemas.microsoft.com/office/powerpoint/2010/main" val="1069129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62D03-8B60-4DC5-8916-8BB7B6F3C77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151895-5D09-47CD-B59D-5BF9D4F1BC2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3745049-57C3-4A75-B145-0DF726F16C13}"/>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F3C013-0799-4DE9-A6B4-6C0FA12BA9A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51AAD7-D333-4346-BC25-E29BBDD7FFE8}"/>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13E8DB-E6FD-4614-9A2E-C5326065BF9F}"/>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61775676-C150-4BB9-82D3-AD78869B8FD7}"/>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D10662A6-6605-44C4-BEDD-6BE495DD810B}"/>
              </a:ext>
            </a:extLst>
          </p:cNvPr>
          <p:cNvSpPr>
            <a:spLocks noGrp="1"/>
          </p:cNvSpPr>
          <p:nvPr>
            <p:ph type="sldNum" sz="quarter" idx="12"/>
          </p:nvPr>
        </p:nvSpPr>
        <p:spPr/>
        <p:txBody>
          <a:bodyPr/>
          <a:lstStyle>
            <a:lvl1pPr>
              <a:defRPr/>
            </a:lvl1pPr>
          </a:lstStyle>
          <a:p>
            <a:fld id="{CE686ABE-8C77-4087-ADA6-4F09E35FE95B}" type="slidenum">
              <a:rPr lang="en-US" altLang="en-US"/>
              <a:pPr/>
              <a:t>‹#›</a:t>
            </a:fld>
            <a:endParaRPr lang="en-US" altLang="en-US"/>
          </a:p>
        </p:txBody>
      </p:sp>
    </p:spTree>
    <p:extLst>
      <p:ext uri="{BB962C8B-B14F-4D97-AF65-F5344CB8AC3E}">
        <p14:creationId xmlns:p14="http://schemas.microsoft.com/office/powerpoint/2010/main" val="1131150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2034-1F91-44E6-B797-518AFB03B5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EC3EB8-D824-4D9F-97DA-780A658ACF4E}"/>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7CFD60B4-805A-4CBA-96AE-FB23A3310CC6}"/>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82589D81-BC84-45FE-B692-124118AD4F2F}"/>
              </a:ext>
            </a:extLst>
          </p:cNvPr>
          <p:cNvSpPr>
            <a:spLocks noGrp="1"/>
          </p:cNvSpPr>
          <p:nvPr>
            <p:ph type="sldNum" sz="quarter" idx="12"/>
          </p:nvPr>
        </p:nvSpPr>
        <p:spPr/>
        <p:txBody>
          <a:bodyPr/>
          <a:lstStyle>
            <a:lvl1pPr>
              <a:defRPr/>
            </a:lvl1pPr>
          </a:lstStyle>
          <a:p>
            <a:fld id="{263D4A11-46C5-4E00-9D0D-28204E19EC1B}" type="slidenum">
              <a:rPr lang="en-US" altLang="en-US"/>
              <a:pPr/>
              <a:t>‹#›</a:t>
            </a:fld>
            <a:endParaRPr lang="en-US" altLang="en-US"/>
          </a:p>
        </p:txBody>
      </p:sp>
    </p:spTree>
    <p:extLst>
      <p:ext uri="{BB962C8B-B14F-4D97-AF65-F5344CB8AC3E}">
        <p14:creationId xmlns:p14="http://schemas.microsoft.com/office/powerpoint/2010/main" val="2406306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14B2E9-716B-4D49-B8AD-6A70B3770F8D}"/>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583C496D-B8CE-4778-BA29-C20E0423614B}"/>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2FCFA76B-8DAC-4819-AC6C-E2E11AE3EF91}"/>
              </a:ext>
            </a:extLst>
          </p:cNvPr>
          <p:cNvSpPr>
            <a:spLocks noGrp="1"/>
          </p:cNvSpPr>
          <p:nvPr>
            <p:ph type="sldNum" sz="quarter" idx="12"/>
          </p:nvPr>
        </p:nvSpPr>
        <p:spPr/>
        <p:txBody>
          <a:bodyPr/>
          <a:lstStyle>
            <a:lvl1pPr>
              <a:defRPr/>
            </a:lvl1pPr>
          </a:lstStyle>
          <a:p>
            <a:fld id="{20611865-16B5-4DBD-A856-05BFE477770F}" type="slidenum">
              <a:rPr lang="en-US" altLang="en-US"/>
              <a:pPr/>
              <a:t>‹#›</a:t>
            </a:fld>
            <a:endParaRPr lang="en-US" altLang="en-US"/>
          </a:p>
        </p:txBody>
      </p:sp>
    </p:spTree>
    <p:extLst>
      <p:ext uri="{BB962C8B-B14F-4D97-AF65-F5344CB8AC3E}">
        <p14:creationId xmlns:p14="http://schemas.microsoft.com/office/powerpoint/2010/main" val="3758603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42742-4937-4C3B-812D-ABBCE9E58DA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67B226-DBBE-46EC-841F-CB140AA1066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B43C8C-C0CD-419E-92A9-675196E301A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9DD0F1-AA9D-4684-A191-D2D99EE2834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4213268-F028-4F72-8AA8-B7A56507BEE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C20B39C-34FA-4030-A57A-F07542D39CB1}"/>
              </a:ext>
            </a:extLst>
          </p:cNvPr>
          <p:cNvSpPr>
            <a:spLocks noGrp="1"/>
          </p:cNvSpPr>
          <p:nvPr>
            <p:ph type="sldNum" sz="quarter" idx="12"/>
          </p:nvPr>
        </p:nvSpPr>
        <p:spPr/>
        <p:txBody>
          <a:bodyPr/>
          <a:lstStyle>
            <a:lvl1pPr>
              <a:defRPr/>
            </a:lvl1pPr>
          </a:lstStyle>
          <a:p>
            <a:fld id="{35028527-8AF0-4354-BD5D-DA954ACC1BEB}" type="slidenum">
              <a:rPr lang="en-US" altLang="en-US"/>
              <a:pPr/>
              <a:t>‹#›</a:t>
            </a:fld>
            <a:endParaRPr lang="en-US" altLang="en-US"/>
          </a:p>
        </p:txBody>
      </p:sp>
    </p:spTree>
    <p:extLst>
      <p:ext uri="{BB962C8B-B14F-4D97-AF65-F5344CB8AC3E}">
        <p14:creationId xmlns:p14="http://schemas.microsoft.com/office/powerpoint/2010/main" val="3851404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A6D44-A338-49A4-BD6F-611BD456330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29F1AF-3C6B-4006-A30C-6C5858354B1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71C23C-57F7-4BBB-8DAA-7A00DE3B384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265F83-144F-426A-B5D5-DF4BE5D1E4B5}"/>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7D75BDA-ADF7-4C49-87BE-6A47884972F0}"/>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E0CE03E2-8098-42F2-A522-E88294509D12}"/>
              </a:ext>
            </a:extLst>
          </p:cNvPr>
          <p:cNvSpPr>
            <a:spLocks noGrp="1"/>
          </p:cNvSpPr>
          <p:nvPr>
            <p:ph type="sldNum" sz="quarter" idx="12"/>
          </p:nvPr>
        </p:nvSpPr>
        <p:spPr/>
        <p:txBody>
          <a:bodyPr/>
          <a:lstStyle>
            <a:lvl1pPr>
              <a:defRPr/>
            </a:lvl1pPr>
          </a:lstStyle>
          <a:p>
            <a:fld id="{60B8D5E8-8CF0-48BB-B976-A92E10CA0343}" type="slidenum">
              <a:rPr lang="en-US" altLang="en-US"/>
              <a:pPr/>
              <a:t>‹#›</a:t>
            </a:fld>
            <a:endParaRPr lang="en-US" altLang="en-US"/>
          </a:p>
        </p:txBody>
      </p:sp>
    </p:spTree>
    <p:extLst>
      <p:ext uri="{BB962C8B-B14F-4D97-AF65-F5344CB8AC3E}">
        <p14:creationId xmlns:p14="http://schemas.microsoft.com/office/powerpoint/2010/main" val="403577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90D40BBE-A743-4DD1-A296-EA8E0406AD9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endParaRPr lang="en-US" altLang="en-US"/>
          </a:p>
        </p:txBody>
      </p:sp>
      <p:sp>
        <p:nvSpPr>
          <p:cNvPr id="48131" name="Rectangle 3">
            <a:extLst>
              <a:ext uri="{FF2B5EF4-FFF2-40B4-BE49-F238E27FC236}">
                <a16:creationId xmlns:a16="http://schemas.microsoft.com/office/drawing/2014/main" id="{51EA86E4-95AD-4670-888B-32CFF79E197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endParaRPr lang="en-US" altLang="en-US"/>
          </a:p>
          <a:p>
            <a:pPr lvl="1"/>
            <a:r>
              <a:rPr lang="ar-SA" altLang="en-US"/>
              <a:t>المستوى الثاني</a:t>
            </a:r>
            <a:endParaRPr lang="en-US" altLang="en-US"/>
          </a:p>
          <a:p>
            <a:pPr lvl="2"/>
            <a:r>
              <a:rPr lang="ar-SA" altLang="en-US"/>
              <a:t>المستوى الثالث</a:t>
            </a:r>
            <a:endParaRPr lang="en-US" altLang="en-US"/>
          </a:p>
          <a:p>
            <a:pPr lvl="3"/>
            <a:r>
              <a:rPr lang="ar-SA" altLang="en-US"/>
              <a:t>المستوى الرابع</a:t>
            </a:r>
            <a:endParaRPr lang="en-US" altLang="en-US"/>
          </a:p>
          <a:p>
            <a:pPr lvl="4"/>
            <a:r>
              <a:rPr lang="ar-SA" altLang="en-US"/>
              <a:t>المستوى الخامس</a:t>
            </a:r>
            <a:endParaRPr lang="en-US" altLang="en-US"/>
          </a:p>
        </p:txBody>
      </p:sp>
      <p:sp>
        <p:nvSpPr>
          <p:cNvPr id="48132" name="Rectangle 4">
            <a:extLst>
              <a:ext uri="{FF2B5EF4-FFF2-40B4-BE49-F238E27FC236}">
                <a16:creationId xmlns:a16="http://schemas.microsoft.com/office/drawing/2014/main" id="{588F6DCA-2E20-4F05-B60C-7E1CC0829CF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48133" name="Rectangle 5">
            <a:extLst>
              <a:ext uri="{FF2B5EF4-FFF2-40B4-BE49-F238E27FC236}">
                <a16:creationId xmlns:a16="http://schemas.microsoft.com/office/drawing/2014/main" id="{BB62E9DB-3A13-44EC-A5F1-68C79A462302}"/>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48134" name="Rectangle 6">
            <a:extLst>
              <a:ext uri="{FF2B5EF4-FFF2-40B4-BE49-F238E27FC236}">
                <a16:creationId xmlns:a16="http://schemas.microsoft.com/office/drawing/2014/main" id="{577E15DB-31C3-48A3-AFD9-087D6AFA133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EDB5D12-61B4-40A9-90A4-92B3618BC20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3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13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3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tmplLst>
          <p:tmpl lvl="1">
            <p:tnLst>
              <p:par>
                <p:cTn presetID="1" presetClass="entr" presetSubtype="0" fill="hold" nodeType="clickEffect">
                  <p:stCondLst>
                    <p:cond delay="0"/>
                  </p:stCondLst>
                  <p:childTnLst>
                    <p:set>
                      <p:cBhvr>
                        <p:cTn dur="1" fill="hold">
                          <p:stCondLst>
                            <p:cond delay="0"/>
                          </p:stCondLst>
                        </p:cTn>
                        <p:tgtEl>
                          <p:spTgt spid="48131"/>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48131"/>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48131"/>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48131"/>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48131"/>
                        </p:tgtEl>
                        <p:attrNameLst>
                          <p:attrName>style.visibility</p:attrName>
                        </p:attrNameLst>
                      </p:cBhvr>
                      <p:to>
                        <p:strVal val="visible"/>
                      </p:to>
                    </p:set>
                  </p:childTnLst>
                </p:cTn>
              </p:par>
            </p:tnLst>
          </p:tmpl>
        </p:tmplLst>
      </p:bldP>
    </p:bldLst>
  </p:timing>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7286299-845D-4690-AFAC-AC1A2104002F}"/>
              </a:ext>
            </a:extLst>
          </p:cNvPr>
          <p:cNvSpPr>
            <a:spLocks noGrp="1" noChangeArrowheads="1"/>
          </p:cNvSpPr>
          <p:nvPr>
            <p:ph type="ctrTitle"/>
          </p:nvPr>
        </p:nvSpPr>
        <p:spPr>
          <a:xfrm>
            <a:off x="755650" y="333375"/>
            <a:ext cx="7772400" cy="1511300"/>
          </a:xfrm>
        </p:spPr>
        <p:txBody>
          <a:bodyPr anchor="ctr"/>
          <a:lstStyle/>
          <a:p>
            <a:r>
              <a:rPr lang="ar-IQ" altLang="en-US" sz="4400" b="1">
                <a:solidFill>
                  <a:srgbClr val="FF0000"/>
                </a:solidFill>
              </a:rPr>
              <a:t>فتح مكة في السنة 8 هـ</a:t>
            </a:r>
            <a:endParaRPr lang="en-US" altLang="en-US" sz="4400" b="1">
              <a:solidFill>
                <a:srgbClr val="FF0000"/>
              </a:solidFill>
            </a:endParaRPr>
          </a:p>
        </p:txBody>
      </p:sp>
      <p:sp>
        <p:nvSpPr>
          <p:cNvPr id="2051" name="Rectangle 3">
            <a:extLst>
              <a:ext uri="{FF2B5EF4-FFF2-40B4-BE49-F238E27FC236}">
                <a16:creationId xmlns:a16="http://schemas.microsoft.com/office/drawing/2014/main" id="{19B0B1C7-B6D4-4036-B019-8CD0C7EA76C2}"/>
              </a:ext>
            </a:extLst>
          </p:cNvPr>
          <p:cNvSpPr>
            <a:spLocks noGrp="1" noChangeArrowheads="1"/>
          </p:cNvSpPr>
          <p:nvPr>
            <p:ph type="subTitle" idx="1"/>
          </p:nvPr>
        </p:nvSpPr>
        <p:spPr>
          <a:xfrm>
            <a:off x="107950" y="1700213"/>
            <a:ext cx="8964613" cy="4752975"/>
          </a:xfrm>
        </p:spPr>
        <p:txBody>
          <a:bodyPr/>
          <a:lstStyle/>
          <a:p>
            <a:pPr algn="r"/>
            <a:r>
              <a:rPr lang="ar-IQ" altLang="en-US" sz="3200" b="1">
                <a:solidFill>
                  <a:schemeClr val="folHlink"/>
                </a:solidFill>
                <a:latin typeface="Simplified Arabic" panose="02020603050405020304" pitchFamily="18" charset="-78"/>
                <a:cs typeface="Simplified Arabic" panose="02020603050405020304" pitchFamily="18" charset="-78"/>
              </a:rPr>
              <a:t> متى حصل </a:t>
            </a:r>
            <a:r>
              <a:rPr lang="ar-SA" altLang="en-US" sz="3200" b="1">
                <a:solidFill>
                  <a:schemeClr val="folHlink"/>
                </a:solidFill>
                <a:latin typeface="Simplified Arabic" panose="02020603050405020304" pitchFamily="18" charset="-78"/>
                <a:cs typeface="Simplified Arabic" panose="02020603050405020304" pitchFamily="18" charset="-78"/>
              </a:rPr>
              <a:t> فتح مكة</a:t>
            </a:r>
            <a:r>
              <a:rPr lang="ar-IQ" altLang="en-US" sz="3200" b="1">
                <a:solidFill>
                  <a:schemeClr val="folHlink"/>
                </a:solidFill>
                <a:latin typeface="Simplified Arabic" panose="02020603050405020304" pitchFamily="18" charset="-78"/>
                <a:cs typeface="Simplified Arabic" panose="02020603050405020304" pitchFamily="18" charset="-78"/>
              </a:rPr>
              <a:t>:</a:t>
            </a:r>
          </a:p>
          <a:p>
            <a:pPr algn="r"/>
            <a:r>
              <a:rPr lang="ar-SA" altLang="en-US" sz="3200" b="1">
                <a:latin typeface="Simplified Arabic" panose="02020603050405020304" pitchFamily="18" charset="-78"/>
                <a:cs typeface="Simplified Arabic" panose="02020603050405020304" pitchFamily="18" charset="-78"/>
              </a:rPr>
              <a:t> </a:t>
            </a:r>
            <a:r>
              <a:rPr lang="ar-IQ" altLang="en-US" sz="3200" b="1">
                <a:latin typeface="Simplified Arabic" panose="02020603050405020304" pitchFamily="18" charset="-78"/>
                <a:cs typeface="Simplified Arabic" panose="02020603050405020304" pitchFamily="18" charset="-78"/>
              </a:rPr>
              <a:t>حصل فتح مكة </a:t>
            </a:r>
            <a:r>
              <a:rPr lang="ar-SA" altLang="en-US" sz="3200" b="1">
                <a:latin typeface="Simplified Arabic" panose="02020603050405020304" pitchFamily="18" charset="-78"/>
                <a:cs typeface="Simplified Arabic" panose="02020603050405020304" pitchFamily="18" charset="-78"/>
              </a:rPr>
              <a:t>أعقاب تنصل قريش من التزامها بشروط صلح الحديبية وهو نقض للبند الذي يسمح لاي قبيلة </a:t>
            </a:r>
            <a:r>
              <a:rPr lang="ar-IQ" altLang="en-US" sz="3200" b="1">
                <a:latin typeface="Simplified Arabic" panose="02020603050405020304" pitchFamily="18" charset="-78"/>
                <a:cs typeface="Simplified Arabic" panose="02020603050405020304" pitchFamily="18" charset="-78"/>
              </a:rPr>
              <a:t>تحب ان </a:t>
            </a:r>
            <a:r>
              <a:rPr lang="ar-SA" altLang="en-US" sz="3200" b="1">
                <a:latin typeface="Simplified Arabic" panose="02020603050405020304" pitchFamily="18" charset="-78"/>
                <a:cs typeface="Simplified Arabic" panose="02020603050405020304" pitchFamily="18" charset="-78"/>
              </a:rPr>
              <a:t>تدخل في</a:t>
            </a:r>
            <a:r>
              <a:rPr lang="ar-IQ" altLang="en-US" sz="3200" b="1">
                <a:latin typeface="Simplified Arabic" panose="02020603050405020304" pitchFamily="18" charset="-78"/>
                <a:cs typeface="Simplified Arabic" panose="02020603050405020304" pitchFamily="18" charset="-78"/>
              </a:rPr>
              <a:t> </a:t>
            </a:r>
            <a:r>
              <a:rPr lang="ar-SA" altLang="en-US" sz="3200" b="1">
                <a:latin typeface="Simplified Arabic" panose="02020603050405020304" pitchFamily="18" charset="-78"/>
                <a:cs typeface="Simplified Arabic" panose="02020603050405020304" pitchFamily="18" charset="-78"/>
              </a:rPr>
              <a:t>عقد النبي </a:t>
            </a:r>
            <a:r>
              <a:rPr lang="ar-IQ" altLang="en-US" sz="3200" b="1">
                <a:latin typeface="Simplified Arabic" panose="02020603050405020304" pitchFamily="18" charset="-78"/>
                <a:cs typeface="Simplified Arabic" panose="02020603050405020304" pitchFamily="18" charset="-78"/>
              </a:rPr>
              <a:t>او </a:t>
            </a:r>
            <a:r>
              <a:rPr lang="ar-SA" altLang="en-US" sz="3200" b="1">
                <a:latin typeface="Simplified Arabic" panose="02020603050405020304" pitchFamily="18" charset="-78"/>
                <a:cs typeface="Simplified Arabic" panose="02020603050405020304" pitchFamily="18" charset="-78"/>
              </a:rPr>
              <a:t>في عقد</a:t>
            </a:r>
            <a:r>
              <a:rPr lang="ar-IQ" altLang="en-US" sz="3200" b="1">
                <a:latin typeface="Simplified Arabic" panose="02020603050405020304" pitchFamily="18" charset="-78"/>
                <a:cs typeface="Simplified Arabic" panose="02020603050405020304" pitchFamily="18" charset="-78"/>
              </a:rPr>
              <a:t> </a:t>
            </a:r>
            <a:r>
              <a:rPr lang="ar-SA" altLang="en-US" sz="3200" b="1">
                <a:latin typeface="Simplified Arabic" panose="02020603050405020304" pitchFamily="18" charset="-78"/>
                <a:cs typeface="Simplified Arabic" panose="02020603050405020304" pitchFamily="18" charset="-78"/>
              </a:rPr>
              <a:t>قريش</a:t>
            </a:r>
            <a:r>
              <a:rPr lang="ar-IQ" altLang="en-US" sz="3200" b="1">
                <a:latin typeface="Simplified Arabic" panose="02020603050405020304" pitchFamily="18" charset="-78"/>
                <a:cs typeface="Simplified Arabic" panose="02020603050405020304" pitchFamily="18" charset="-78"/>
              </a:rPr>
              <a:t> </a:t>
            </a:r>
            <a:r>
              <a:rPr lang="ar-SA" altLang="en-US" sz="3200" b="1">
                <a:latin typeface="Simplified Arabic" panose="02020603050405020304" pitchFamily="18" charset="-78"/>
                <a:cs typeface="Simplified Arabic" panose="02020603050405020304" pitchFamily="18" charset="-78"/>
              </a:rPr>
              <a:t>فدخل بنو بكر مع قريش وخزاعة م</a:t>
            </a:r>
            <a:r>
              <a:rPr lang="ar-IQ" altLang="en-US" sz="3200" b="1">
                <a:latin typeface="Simplified Arabic" panose="02020603050405020304" pitchFamily="18" charset="-78"/>
                <a:cs typeface="Simplified Arabic" panose="02020603050405020304" pitchFamily="18" charset="-78"/>
              </a:rPr>
              <a:t>ع النبي .</a:t>
            </a:r>
          </a:p>
          <a:p>
            <a:pPr algn="r"/>
            <a:r>
              <a:rPr lang="ar-SA" altLang="en-US" sz="3200" b="1">
                <a:latin typeface="Simplified Arabic" panose="02020603050405020304" pitchFamily="18" charset="-78"/>
                <a:cs typeface="Simplified Arabic" panose="02020603050405020304" pitchFamily="18" charset="-78"/>
              </a:rPr>
              <a:t>وقد زودت قريش قبيلة بني بكر بالاسلحة وحرضتهم ان يبيتوا لخزاعة المتحالفين مع المسلمين فيغيروا عليهم ليلاً ،وعند وصول وفد خزاعة بزعامة بديل بن ورقاء إلى النبي(صلى الله عليه واله</a:t>
            </a:r>
            <a:r>
              <a:rPr lang="ar-IQ" altLang="en-US" sz="3200" b="1">
                <a:latin typeface="Simplified Arabic" panose="02020603050405020304" pitchFamily="18" charset="-78"/>
                <a:cs typeface="Simplified Arabic" panose="02020603050405020304" pitchFamily="18" charset="-78"/>
              </a:rPr>
              <a:t>)</a:t>
            </a:r>
            <a:r>
              <a:rPr lang="ar-SA" altLang="en-US" sz="3200" b="1">
                <a:latin typeface="Simplified Arabic" panose="02020603050405020304" pitchFamily="18" charset="-78"/>
                <a:cs typeface="Simplified Arabic" panose="02020603050405020304" pitchFamily="18" charset="-78"/>
              </a:rPr>
              <a:t> بثو اليه شكواهم</a:t>
            </a:r>
            <a:r>
              <a:rPr lang="ar-IQ" altLang="en-US" sz="3200" b="1">
                <a:latin typeface="Simplified Arabic" panose="02020603050405020304" pitchFamily="18" charset="-78"/>
                <a:cs typeface="Simplified Arabic" panose="02020603050405020304" pitchFamily="18" charset="-78"/>
              </a:rPr>
              <a:t>.</a:t>
            </a:r>
            <a:endParaRPr lang="en-US" altLang="en-US" sz="320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6947551-0FF6-4538-8D33-8873AFC878A9}"/>
              </a:ext>
            </a:extLst>
          </p:cNvPr>
          <p:cNvSpPr>
            <a:spLocks noGrp="1" noChangeArrowheads="1"/>
          </p:cNvSpPr>
          <p:nvPr>
            <p:ph type="title"/>
          </p:nvPr>
        </p:nvSpPr>
        <p:spPr>
          <a:xfrm>
            <a:off x="457200" y="188913"/>
            <a:ext cx="8229600" cy="647700"/>
          </a:xfrm>
        </p:spPr>
        <p:txBody>
          <a:bodyPr/>
          <a:lstStyle/>
          <a:p>
            <a:r>
              <a:rPr lang="ar-SA" altLang="en-US" sz="4000" b="1"/>
              <a:t>غزوة الطائف في السنة 8هـ 	</a:t>
            </a:r>
            <a:endParaRPr lang="en-US" altLang="en-US" sz="4000" b="1"/>
          </a:p>
        </p:txBody>
      </p:sp>
      <p:sp>
        <p:nvSpPr>
          <p:cNvPr id="17411" name="Rectangle 3">
            <a:extLst>
              <a:ext uri="{FF2B5EF4-FFF2-40B4-BE49-F238E27FC236}">
                <a16:creationId xmlns:a16="http://schemas.microsoft.com/office/drawing/2014/main" id="{82E9FBD4-BD26-440A-BCBE-558E7497B8FD}"/>
              </a:ext>
            </a:extLst>
          </p:cNvPr>
          <p:cNvSpPr>
            <a:spLocks noGrp="1" noChangeArrowheads="1"/>
          </p:cNvSpPr>
          <p:nvPr>
            <p:ph type="body" idx="1"/>
          </p:nvPr>
        </p:nvSpPr>
        <p:spPr>
          <a:xfrm>
            <a:off x="323850" y="981075"/>
            <a:ext cx="8569325" cy="5543550"/>
          </a:xfrm>
        </p:spPr>
        <p:txBody>
          <a:bodyPr/>
          <a:lstStyle/>
          <a:p>
            <a:pPr algn="r" rtl="1"/>
            <a:r>
              <a:rPr lang="ar-SA" altLang="en-US" sz="4000" b="1"/>
              <a:t>سكنت قبيلة ثقيف الطائف والتي اشتركت مع هوازن في قتال المسلمين في </a:t>
            </a:r>
            <a:r>
              <a:rPr lang="ar-IQ" altLang="en-US" sz="4000" b="1"/>
              <a:t>معركة </a:t>
            </a:r>
            <a:r>
              <a:rPr lang="ar-SA" altLang="en-US" sz="4000" b="1"/>
              <a:t>حُنين وبعد هذه المعركة هربوا إلى الطائف متحصنين في قلاعها وحصونها </a:t>
            </a:r>
            <a:r>
              <a:rPr lang="ar-IQ" altLang="en-US" sz="4000" b="1"/>
              <a:t>.</a:t>
            </a:r>
          </a:p>
          <a:p>
            <a:pPr algn="r" rtl="1"/>
            <a:r>
              <a:rPr lang="ar-SA" altLang="en-US" sz="4000" b="1"/>
              <a:t>امر النبي(صلى الله عليه واله)بالاعداد لمطاردتهم وملاحقتهم حتى ديارهم ،فارسل فريقاً عسكرياً بقيادة ابي موسى الاشعري لملاحقتهم في اوطاس،فاحرز انتصاراً كبيراً عل</a:t>
            </a:r>
            <a:r>
              <a:rPr lang="ar-IQ" altLang="en-US" sz="4000" b="1"/>
              <a:t>يهم</a:t>
            </a:r>
            <a:r>
              <a:rPr lang="ar-SA" altLang="en-US" sz="4000" b="1"/>
              <a:t>.</a:t>
            </a:r>
            <a:r>
              <a:rPr lang="ar-SA" altLang="en-US" sz="4000"/>
              <a:t> </a:t>
            </a:r>
            <a:endParaRPr lang="en-US" altLang="en-US" sz="4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9" name="Rectangle 7">
            <a:extLst>
              <a:ext uri="{FF2B5EF4-FFF2-40B4-BE49-F238E27FC236}">
                <a16:creationId xmlns:a16="http://schemas.microsoft.com/office/drawing/2014/main" id="{9A81D3D5-B11E-4496-BD45-AC5FB0AD20E2}"/>
              </a:ext>
            </a:extLst>
          </p:cNvPr>
          <p:cNvSpPr>
            <a:spLocks noGrp="1" noChangeArrowheads="1"/>
          </p:cNvSpPr>
          <p:nvPr>
            <p:ph type="body" idx="4294967295"/>
          </p:nvPr>
        </p:nvSpPr>
        <p:spPr>
          <a:xfrm>
            <a:off x="250825" y="260350"/>
            <a:ext cx="8642350" cy="6337300"/>
          </a:xfrm>
        </p:spPr>
        <p:txBody>
          <a:bodyPr/>
          <a:lstStyle/>
          <a:p>
            <a:pPr algn="r" rtl="1">
              <a:lnSpc>
                <a:spcPct val="80000"/>
              </a:lnSpc>
              <a:buFontTx/>
              <a:buNone/>
            </a:pPr>
            <a:r>
              <a:rPr lang="ar-SA" altLang="en-US" sz="2500" b="1">
                <a:latin typeface="Simplified Arabic" panose="02020603050405020304" pitchFamily="18" charset="-78"/>
                <a:cs typeface="Simplified Arabic" panose="02020603050405020304" pitchFamily="18" charset="-78"/>
              </a:rPr>
              <a:t>اما النبي(صلى الله عليه واله فقد توجه بجيشه إلى الطائف،حيث هدم </a:t>
            </a:r>
            <a:r>
              <a:rPr lang="ar-SA" altLang="en-US" sz="2500" b="1">
                <a:solidFill>
                  <a:srgbClr val="FF0000"/>
                </a:solidFill>
                <a:latin typeface="Simplified Arabic" panose="02020603050405020304" pitchFamily="18" charset="-78"/>
                <a:cs typeface="Simplified Arabic" panose="02020603050405020304" pitchFamily="18" charset="-78"/>
              </a:rPr>
              <a:t>حصن مالك ابن عوف </a:t>
            </a:r>
            <a:r>
              <a:rPr lang="ar-SA" altLang="en-US" sz="2500" b="1">
                <a:latin typeface="Simplified Arabic" panose="02020603050405020304" pitchFamily="18" charset="-78"/>
                <a:cs typeface="Simplified Arabic" panose="02020603050405020304" pitchFamily="18" charset="-78"/>
              </a:rPr>
              <a:t>في طريقة وسواه بالارض حتى لا</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يستغله العدو فيما بعد واشتهرت حصون الطائف وقلاعها بالمنعة وارتفاع الجدران فتمكنوا من رد المسلمين عن طريق حذفهم ورميهم الذي ادى إلى تراجعهم ف</a:t>
            </a:r>
            <a:r>
              <a:rPr lang="ar-IQ" altLang="en-US" sz="2500" b="1">
                <a:latin typeface="Simplified Arabic" panose="02020603050405020304" pitchFamily="18" charset="-78"/>
                <a:cs typeface="Simplified Arabic" panose="02020603050405020304" pitchFamily="18" charset="-78"/>
              </a:rPr>
              <a:t>ا</a:t>
            </a:r>
            <a:r>
              <a:rPr lang="ar-SA" altLang="en-US" sz="2500" b="1">
                <a:latin typeface="Simplified Arabic" panose="02020603050405020304" pitchFamily="18" charset="-78"/>
                <a:cs typeface="Simplified Arabic" panose="02020603050405020304" pitchFamily="18" charset="-78"/>
              </a:rPr>
              <a:t>قترح سلمان الفارسي ان يرمي الحصن بالمنجنيق</a:t>
            </a:r>
            <a:r>
              <a:rPr lang="en-US"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الا ان نتائج تلك العمليات لم تاتي بنتيجة حاسمة ،فاتجه النبي</a:t>
            </a:r>
            <a:r>
              <a:rPr lang="en-US"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صلى الله عليه واله</a:t>
            </a:r>
            <a:r>
              <a:rPr lang="en-US"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إلى جانب اخر وهو </a:t>
            </a:r>
            <a:r>
              <a:rPr lang="ar-SA" altLang="en-US" sz="2500" b="1">
                <a:solidFill>
                  <a:srgbClr val="FF0000"/>
                </a:solidFill>
                <a:latin typeface="Simplified Arabic" panose="02020603050405020304" pitchFamily="18" charset="-78"/>
                <a:cs typeface="Simplified Arabic" panose="02020603050405020304" pitchFamily="18" charset="-78"/>
              </a:rPr>
              <a:t>الجانب النفسي والاقتصادي</a:t>
            </a:r>
            <a:r>
              <a:rPr lang="ar-SA" altLang="en-US" sz="2500" b="1">
                <a:latin typeface="Simplified Arabic" panose="02020603050405020304" pitchFamily="18" charset="-78"/>
                <a:cs typeface="Simplified Arabic" panose="02020603050405020304" pitchFamily="18" charset="-78"/>
              </a:rPr>
              <a:t> وهو</a:t>
            </a:r>
            <a:r>
              <a:rPr lang="en-US"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قطع وحرق واتلاف مزارعهم اذ استمر المعتصمون بالحصون في المقاومة،ونفذ المسلمون اوامر النبي(صلى الله عليه واله</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بالحرق وتلاف مزارعهم مما ازعج الاهالي وطلبوا من النبي(صلى الله عليه واله</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ان يامر رجالة بالكف عن ذلك،فتركوا العمل بهذا التكتيك وقام بمحاولة اخيرة للتخلص منهم فنادى اي عبد نزل من الحصن وخرج الينا فهو حر فنزل عدد منهم ملتحقاً بالمسلمين وعرف الرسول</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صلى الله عليه واله بعض الاخبار المرتبطة بالحصن وانه لا</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ني</a:t>
            </a:r>
            <a:r>
              <a:rPr lang="ar-IQ" altLang="en-US" sz="2500" b="1">
                <a:latin typeface="Simplified Arabic" panose="02020603050405020304" pitchFamily="18" charset="-78"/>
                <a:cs typeface="Simplified Arabic" panose="02020603050405020304" pitchFamily="18" charset="-78"/>
              </a:rPr>
              <a:t>ة</a:t>
            </a:r>
            <a:r>
              <a:rPr lang="ar-SA" altLang="en-US" sz="2500" b="1">
                <a:latin typeface="Simplified Arabic" panose="02020603050405020304" pitchFamily="18" charset="-78"/>
                <a:cs typeface="Simplified Arabic" panose="02020603050405020304" pitchFamily="18" charset="-78"/>
              </a:rPr>
              <a:t> لهم للاستسلام ولديهم الاستعداد للمقاومة حتى لو طال الحصار عاماً،ولذا فان الجيش الاسلامي رآى انه من الاصلح الرجوع عن ساحة القتال فرجع النبي(صلى الله عليه واله</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إلى الجعرانة تاركاً الطائف حيث حفظت الغنائم والاسرى من حنين فاستقر فيها13 يوماً وزع فيها الغنائم واخلى سبيل بعض الاسرى من حنين،وكان من بينهم قبيلة بني سعد التي ارضعت احدى نسائها-حليمة السعدية- النبي(صلى الله عليه واله</a:t>
            </a:r>
            <a:r>
              <a:rPr lang="en-US" altLang="en-US" sz="2500" b="1">
                <a:latin typeface="Simplified Arabic" panose="02020603050405020304" pitchFamily="18" charset="-78"/>
                <a:cs typeface="Simplified Arabic" panose="02020603050405020304" pitchFamily="18" charset="-78"/>
              </a:rPr>
              <a:t>)</a:t>
            </a:r>
            <a:r>
              <a:rPr lang="ar-SA" altLang="en-US" sz="2500" b="1">
                <a:latin typeface="Simplified Arabic" panose="02020603050405020304" pitchFamily="18" charset="-78"/>
                <a:cs typeface="Simplified Arabic" panose="02020603050405020304" pitchFamily="18" charset="-78"/>
              </a:rPr>
              <a:t>ولذا فان جماعة مسلمة منهم قدمت إلى النبي</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صلى الله عليه واله يطلبون اطلاق سراح الاسرى من هذه القبيلة فاجابهم النبي(صلى الله عليه واله بما طلبوا،وقد ادت معاملات النبي</a:t>
            </a:r>
            <a:r>
              <a:rPr lang="en-US"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(صلى الله عليه واله رغبة هوازن في الاسلام فاسلموا من قلوبهم ففقدت الطائف اخر حليف لها</a:t>
            </a:r>
            <a:r>
              <a:rPr lang="en-US" altLang="en-US" sz="2500" b="1">
                <a:latin typeface="Simplified Arabic" panose="02020603050405020304" pitchFamily="18" charset="-78"/>
                <a:cs typeface="Simplified Arabic" panose="02020603050405020304" pitchFamily="18" charset="-78"/>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790C883A-75DC-4683-9E47-96B04CA4261E}"/>
              </a:ext>
            </a:extLst>
          </p:cNvPr>
          <p:cNvSpPr>
            <a:spLocks noGrp="1" noChangeArrowheads="1"/>
          </p:cNvSpPr>
          <p:nvPr>
            <p:ph type="body" idx="4294967295"/>
          </p:nvPr>
        </p:nvSpPr>
        <p:spPr>
          <a:xfrm>
            <a:off x="323850" y="620713"/>
            <a:ext cx="8351838" cy="5761037"/>
          </a:xfrm>
        </p:spPr>
        <p:txBody>
          <a:bodyPr/>
          <a:lstStyle/>
          <a:p>
            <a:pPr algn="r" rtl="1">
              <a:lnSpc>
                <a:spcPct val="90000"/>
              </a:lnSpc>
              <a:buFontTx/>
              <a:buNone/>
            </a:pPr>
            <a:r>
              <a:rPr lang="ar-SA" altLang="en-US" b="1">
                <a:solidFill>
                  <a:srgbClr val="FF0000"/>
                </a:solidFill>
              </a:rPr>
              <a:t>اما مالك بن عوف</a:t>
            </a:r>
            <a:r>
              <a:rPr lang="ar-IQ" altLang="en-US" b="1">
                <a:solidFill>
                  <a:srgbClr val="FF0000"/>
                </a:solidFill>
              </a:rPr>
              <a:t>:</a:t>
            </a:r>
            <a:r>
              <a:rPr lang="ar-SA" altLang="en-US" b="1"/>
              <a:t> </a:t>
            </a:r>
            <a:endParaRPr lang="ar-IQ" altLang="en-US" b="1"/>
          </a:p>
          <a:p>
            <a:pPr algn="r" rtl="1">
              <a:lnSpc>
                <a:spcPct val="90000"/>
              </a:lnSpc>
              <a:buFontTx/>
              <a:buNone/>
            </a:pPr>
            <a:r>
              <a:rPr lang="ar-SA" altLang="en-US" sz="3600" b="1">
                <a:latin typeface="Simplified Arabic" panose="02020603050405020304" pitchFamily="18" charset="-78"/>
                <a:cs typeface="Simplified Arabic" panose="02020603050405020304" pitchFamily="18" charset="-78"/>
              </a:rPr>
              <a:t> رآى النبي(صلى الله عليه واله) فرصة طيبة للسيطرة عليه وهو رئيس المتمردين، فقال لوفد بني سعد:أخبروا مالكاً انه ان اتاني مسلماً رددت عليه اهله وماله واعطيته مائة من الابل،وعندما بلغه ذلك وعلم بقوة الاسلام واخلاق النبي(صلى الله عليه واله)قرر الالتحاق بالنبي(صلى الله عليه واله)فخرج من الطائف لادراك النبي(صلى الله عليه واله)في مكة او الجعرانة </a:t>
            </a:r>
            <a:r>
              <a:rPr lang="ar-IQ" altLang="en-US" sz="3600" b="1">
                <a:latin typeface="Simplified Arabic" panose="02020603050405020304" pitchFamily="18" charset="-78"/>
                <a:cs typeface="Simplified Arabic" panose="02020603050405020304" pitchFamily="18" charset="-78"/>
              </a:rPr>
              <a:t>اذ </a:t>
            </a:r>
            <a:r>
              <a:rPr lang="ar-SA" altLang="en-US" sz="3600" b="1">
                <a:latin typeface="Simplified Arabic" panose="02020603050405020304" pitchFamily="18" charset="-78"/>
                <a:cs typeface="Simplified Arabic" panose="02020603050405020304" pitchFamily="18" charset="-78"/>
              </a:rPr>
              <a:t>رد عليه ماله واه</a:t>
            </a:r>
            <a:r>
              <a:rPr lang="ar-IQ" altLang="en-US" sz="3600" b="1">
                <a:latin typeface="Simplified Arabic" panose="02020603050405020304" pitchFamily="18" charset="-78"/>
                <a:cs typeface="Simplified Arabic" panose="02020603050405020304" pitchFamily="18" charset="-78"/>
              </a:rPr>
              <a:t>له</a:t>
            </a:r>
            <a:r>
              <a:rPr lang="ar-SA" altLang="en-US" sz="3600" b="1">
                <a:latin typeface="Simplified Arabic" panose="02020603050405020304" pitchFamily="18" charset="-78"/>
                <a:cs typeface="Simplified Arabic" panose="02020603050405020304" pitchFamily="18" charset="-78"/>
              </a:rPr>
              <a:t> واعطاه الابل فاسلم وحسن اسلامه وجعله قائداً على من اسلم من قومه حارب بهم ثقيف.</a:t>
            </a:r>
            <a:endParaRPr lang="en-US" altLang="en-US" sz="3600" b="1">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02D7D8C-5433-499F-A275-1F3CE4B80384}"/>
              </a:ext>
            </a:extLst>
          </p:cNvPr>
          <p:cNvSpPr>
            <a:spLocks noGrp="1" noChangeArrowheads="1"/>
          </p:cNvSpPr>
          <p:nvPr>
            <p:ph type="ctrTitle" idx="4294967295"/>
          </p:nvPr>
        </p:nvSpPr>
        <p:spPr>
          <a:xfrm>
            <a:off x="468313" y="908050"/>
            <a:ext cx="8135937" cy="4968875"/>
          </a:xfrm>
        </p:spPr>
        <p:txBody>
          <a:bodyPr/>
          <a:lstStyle/>
          <a:p>
            <a:r>
              <a:rPr lang="ar-SA" altLang="en-US" sz="7200" b="1"/>
              <a:t>معارك </a:t>
            </a:r>
            <a:br>
              <a:rPr lang="ar-IQ" altLang="en-US" sz="7200" b="1"/>
            </a:br>
            <a:r>
              <a:rPr lang="ar-SA" altLang="en-US" sz="7200" b="1"/>
              <a:t>نشر الاسلام خارج </a:t>
            </a:r>
            <a:br>
              <a:rPr lang="ar-IQ" altLang="en-US" sz="7200" b="1"/>
            </a:br>
            <a:r>
              <a:rPr lang="ar-SA" altLang="en-US" sz="7200" b="1"/>
              <a:t>شب</a:t>
            </a:r>
            <a:r>
              <a:rPr lang="ar-IQ" altLang="en-US" sz="7200" b="1"/>
              <a:t>ه</a:t>
            </a:r>
            <a:r>
              <a:rPr lang="ar-SA" altLang="en-US" sz="7200" b="1"/>
              <a:t> جزيرة العرب</a:t>
            </a:r>
            <a:r>
              <a:rPr lang="en-US" altLang="en-US" sz="720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B5FFCB8-BA6A-4BB8-A0A1-36B9AE921B07}"/>
              </a:ext>
            </a:extLst>
          </p:cNvPr>
          <p:cNvSpPr>
            <a:spLocks noGrp="1" noChangeArrowheads="1"/>
          </p:cNvSpPr>
          <p:nvPr>
            <p:ph type="title"/>
          </p:nvPr>
        </p:nvSpPr>
        <p:spPr>
          <a:xfrm>
            <a:off x="457200" y="274638"/>
            <a:ext cx="8229600" cy="850900"/>
          </a:xfrm>
        </p:spPr>
        <p:txBody>
          <a:bodyPr/>
          <a:lstStyle/>
          <a:p>
            <a:r>
              <a:rPr lang="ar-SA" altLang="en-US" b="1"/>
              <a:t>غزوة مؤته في السنه 8هـ</a:t>
            </a:r>
            <a:endParaRPr lang="en-US" altLang="en-US"/>
          </a:p>
        </p:txBody>
      </p:sp>
      <p:sp>
        <p:nvSpPr>
          <p:cNvPr id="24579" name="Rectangle 3">
            <a:extLst>
              <a:ext uri="{FF2B5EF4-FFF2-40B4-BE49-F238E27FC236}">
                <a16:creationId xmlns:a16="http://schemas.microsoft.com/office/drawing/2014/main" id="{1CA3A12E-E9D1-4F4F-A4FE-2AEB808D2138}"/>
              </a:ext>
            </a:extLst>
          </p:cNvPr>
          <p:cNvSpPr>
            <a:spLocks noGrp="1" noChangeArrowheads="1"/>
          </p:cNvSpPr>
          <p:nvPr>
            <p:ph type="body" idx="1"/>
          </p:nvPr>
        </p:nvSpPr>
        <p:spPr>
          <a:xfrm>
            <a:off x="179388" y="1268413"/>
            <a:ext cx="8713787" cy="5329237"/>
          </a:xfrm>
        </p:spPr>
        <p:txBody>
          <a:bodyPr/>
          <a:lstStyle/>
          <a:p>
            <a:pPr algn="r" rtl="1">
              <a:lnSpc>
                <a:spcPct val="80000"/>
              </a:lnSpc>
              <a:buFontTx/>
              <a:buNone/>
            </a:pPr>
            <a:r>
              <a:rPr lang="ar-SA" altLang="en-US" sz="2800" b="1"/>
              <a:t>اختلف المؤرخون في سبب هذه الغزوة</a:t>
            </a:r>
            <a:r>
              <a:rPr lang="en-US" altLang="en-US" sz="2800" b="1"/>
              <a:t>:</a:t>
            </a:r>
          </a:p>
          <a:p>
            <a:pPr algn="r" rtl="1">
              <a:lnSpc>
                <a:spcPct val="80000"/>
              </a:lnSpc>
              <a:buFontTx/>
              <a:buNone/>
            </a:pPr>
            <a:r>
              <a:rPr lang="ar-SA" altLang="en-US" sz="2800" b="1"/>
              <a:t> </a:t>
            </a:r>
            <a:r>
              <a:rPr lang="ar-IQ" altLang="en-US" sz="2800" b="1"/>
              <a:t>1.</a:t>
            </a:r>
            <a:r>
              <a:rPr lang="ar-SA" altLang="en-US" sz="2800" b="1"/>
              <a:t>فمنهم من قال ان النبي(صلى الله عليه واله)بعث خمسة عشر رجلاً لل</a:t>
            </a:r>
            <a:r>
              <a:rPr lang="ar-IQ" altLang="en-US" sz="2800" b="1"/>
              <a:t>نشر </a:t>
            </a:r>
            <a:r>
              <a:rPr lang="ar-SA" altLang="en-US" sz="2800" b="1"/>
              <a:t> الاسلام ودعوة الناس إلى الايمان به ،فوجدوا جمعاً فدعوهم إلى الاسلام فلم يستجيبوا لهم ورشقوهم بالنبال،فلما رآى ذلك اصحاب النبي(صلى الله عليه واله)قاتلوهم حتى قتلوا فافلت منهم رجل جريح واخبر النبي(صلى الله عليه واله) .</a:t>
            </a:r>
          </a:p>
          <a:p>
            <a:pPr algn="r" rtl="1">
              <a:lnSpc>
                <a:spcPct val="80000"/>
              </a:lnSpc>
              <a:buFontTx/>
              <a:buNone/>
            </a:pPr>
            <a:r>
              <a:rPr lang="ar-IQ" altLang="en-US" sz="2800" b="1"/>
              <a:t>2. </a:t>
            </a:r>
            <a:r>
              <a:rPr lang="ar-SA" altLang="en-US" sz="2800" b="1"/>
              <a:t>قيل ان الرسول(صلى الله عليه واله)بعث الحارث بن عمير الازدي إلى ملك بصرى الحارث ابن ابي شمر الغساني يحمل كتاباً اليه فقبض على سفير النبي(صلى الله عليه واله) في مؤته وقتله مما اغضب الرسول (صلى الله عليه واله) .</a:t>
            </a:r>
            <a:endParaRPr lang="ar-IQ" altLang="en-US" sz="2800" b="1"/>
          </a:p>
          <a:p>
            <a:pPr algn="r" rtl="1">
              <a:lnSpc>
                <a:spcPct val="80000"/>
              </a:lnSpc>
              <a:buFontTx/>
              <a:buNone/>
            </a:pPr>
            <a:r>
              <a:rPr lang="ar-SA" altLang="en-US" sz="2800" b="1"/>
              <a:t> امر النبي(صلى الله عليه واله)في جمادي الاول بالتجهيز للخروج إلى مشارف الشام في ثلاثة الاف رجل وعين القائد </a:t>
            </a:r>
            <a:r>
              <a:rPr lang="ar-SA" altLang="en-US" sz="2800" b="1">
                <a:solidFill>
                  <a:srgbClr val="FF0000"/>
                </a:solidFill>
              </a:rPr>
              <a:t>جعفر بن ابي طالب</a:t>
            </a:r>
            <a:r>
              <a:rPr lang="ar-SA" altLang="en-US" sz="2800" b="1"/>
              <a:t> فان قتل ف</a:t>
            </a:r>
            <a:r>
              <a:rPr lang="ar-SA" altLang="en-US" sz="2800" b="1">
                <a:solidFill>
                  <a:srgbClr val="FF0000"/>
                </a:solidFill>
              </a:rPr>
              <a:t>زيد ابن حارثة</a:t>
            </a:r>
            <a:r>
              <a:rPr lang="ar-SA" altLang="en-US" sz="2800" b="1"/>
              <a:t> فان قتل ف</a:t>
            </a:r>
            <a:r>
              <a:rPr lang="ar-SA" altLang="en-US" sz="2800" b="1">
                <a:solidFill>
                  <a:srgbClr val="FF0000"/>
                </a:solidFill>
              </a:rPr>
              <a:t>عبد الله بن رواحة </a:t>
            </a:r>
            <a:r>
              <a:rPr lang="ar-SA" altLang="en-US" sz="2800" b="1"/>
              <a:t>فان اصيب فليرتضي المسلمون بينهم رجلاً عليهم .</a:t>
            </a:r>
            <a:r>
              <a:rPr lang="ar-SA" altLang="en-US" sz="2400"/>
              <a:t> </a:t>
            </a:r>
            <a:endParaRPr lang="en-US" alt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DFAE426A-B602-4637-843E-2431BC8B57FF}"/>
              </a:ext>
            </a:extLst>
          </p:cNvPr>
          <p:cNvSpPr>
            <a:spLocks noGrp="1" noChangeArrowheads="1"/>
          </p:cNvSpPr>
          <p:nvPr>
            <p:ph type="body" idx="4294967295"/>
          </p:nvPr>
        </p:nvSpPr>
        <p:spPr>
          <a:xfrm>
            <a:off x="250825" y="333375"/>
            <a:ext cx="8497888" cy="6191250"/>
          </a:xfrm>
        </p:spPr>
        <p:txBody>
          <a:bodyPr/>
          <a:lstStyle/>
          <a:p>
            <a:pPr algn="r" rtl="1">
              <a:lnSpc>
                <a:spcPct val="80000"/>
              </a:lnSpc>
            </a:pPr>
            <a:r>
              <a:rPr lang="ar-SA" altLang="en-US" sz="2900" b="1">
                <a:latin typeface="Simplified Arabic" panose="02020603050405020304" pitchFamily="18" charset="-78"/>
                <a:cs typeface="Simplified Arabic" panose="02020603050405020304" pitchFamily="18" charset="-78"/>
              </a:rPr>
              <a:t>خرج النبي(صلى الله عليه واله)</a:t>
            </a:r>
            <a:r>
              <a:rPr lang="en-US" altLang="en-US" sz="2900" b="1">
                <a:latin typeface="Simplified Arabic" panose="02020603050405020304" pitchFamily="18" charset="-78"/>
                <a:cs typeface="Simplified Arabic" panose="02020603050405020304" pitchFamily="18" charset="-78"/>
              </a:rPr>
              <a:t> </a:t>
            </a:r>
            <a:r>
              <a:rPr lang="ar-SA" altLang="en-US" sz="2900" b="1">
                <a:latin typeface="Simplified Arabic" panose="02020603050405020304" pitchFamily="18" charset="-78"/>
                <a:cs typeface="Simplified Arabic" panose="02020603050405020304" pitchFamily="18" charset="-78"/>
              </a:rPr>
              <a:t>مع اصحابه مشيعاً لهم،ومضى المسلمون حتى وصلوا إلى ارض معان من ارض الشام فبلغهم ان هرقل</a:t>
            </a:r>
            <a:r>
              <a:rPr lang="ar-IQ" altLang="en-US" sz="2900" b="1">
                <a:latin typeface="Simplified Arabic" panose="02020603050405020304" pitchFamily="18" charset="-78"/>
                <a:cs typeface="Simplified Arabic" panose="02020603050405020304" pitchFamily="18" charset="-78"/>
              </a:rPr>
              <a:t> امبراطور الروم</a:t>
            </a:r>
            <a:r>
              <a:rPr lang="ar-SA" altLang="en-US" sz="2900" b="1">
                <a:latin typeface="Simplified Arabic" panose="02020603050405020304" pitchFamily="18" charset="-78"/>
                <a:cs typeface="Simplified Arabic" panose="02020603050405020304" pitchFamily="18" charset="-78"/>
              </a:rPr>
              <a:t> قد نزل م</a:t>
            </a:r>
            <a:r>
              <a:rPr lang="ar-IQ" altLang="en-US" sz="2900" b="1">
                <a:latin typeface="Simplified Arabic" panose="02020603050405020304" pitchFamily="18" charset="-78"/>
                <a:cs typeface="Simplified Arabic" panose="02020603050405020304" pitchFamily="18" charset="-78"/>
              </a:rPr>
              <a:t>أ</a:t>
            </a:r>
            <a:r>
              <a:rPr lang="ar-SA" altLang="en-US" sz="2900" b="1">
                <a:latin typeface="Simplified Arabic" panose="02020603050405020304" pitchFamily="18" charset="-78"/>
                <a:cs typeface="Simplified Arabic" panose="02020603050405020304" pitchFamily="18" charset="-78"/>
              </a:rPr>
              <a:t>ب من ارض البلقاء في مئتي الف من الروم ومن انضم اليهم من عرب الشام فتوقف المسلمون لدراس</a:t>
            </a:r>
            <a:r>
              <a:rPr lang="ar-IQ" altLang="en-US" sz="2900" b="1">
                <a:latin typeface="Simplified Arabic" panose="02020603050405020304" pitchFamily="18" charset="-78"/>
                <a:cs typeface="Simplified Arabic" panose="02020603050405020304" pitchFamily="18" charset="-78"/>
              </a:rPr>
              <a:t>ة </a:t>
            </a:r>
            <a:r>
              <a:rPr lang="ar-SA" altLang="en-US" sz="2900" b="1">
                <a:latin typeface="Simplified Arabic" panose="02020603050405020304" pitchFamily="18" charset="-78"/>
                <a:cs typeface="Simplified Arabic" panose="02020603050405020304" pitchFamily="18" charset="-78"/>
              </a:rPr>
              <a:t>الموقف فاقترح البعض بالكتابة إلى الرسول(صلى الله عليه واله) لكن عبد الله بن رواحة شجعهم ودعاهم لملاقا</a:t>
            </a:r>
            <a:r>
              <a:rPr lang="ar-IQ" altLang="en-US" sz="2900" b="1">
                <a:latin typeface="Simplified Arabic" panose="02020603050405020304" pitchFamily="18" charset="-78"/>
                <a:cs typeface="Simplified Arabic" panose="02020603050405020304" pitchFamily="18" charset="-78"/>
              </a:rPr>
              <a:t>ة</a:t>
            </a:r>
            <a:r>
              <a:rPr lang="ar-SA" altLang="en-US" sz="2900" b="1">
                <a:latin typeface="Simplified Arabic" panose="02020603050405020304" pitchFamily="18" charset="-78"/>
                <a:cs typeface="Simplified Arabic" panose="02020603050405020304" pitchFamily="18" charset="-78"/>
              </a:rPr>
              <a:t> عدوهم،فاقتنعوا بكلامه فقرروا خوض المعركة عند موضع يدعى مؤته . </a:t>
            </a:r>
          </a:p>
          <a:p>
            <a:pPr algn="r" rtl="1">
              <a:lnSpc>
                <a:spcPct val="80000"/>
              </a:lnSpc>
            </a:pPr>
            <a:r>
              <a:rPr lang="ar-SA" altLang="en-US" sz="2900" b="1">
                <a:latin typeface="Simplified Arabic" panose="02020603050405020304" pitchFamily="18" charset="-78"/>
                <a:cs typeface="Simplified Arabic" panose="02020603050405020304" pitchFamily="18" charset="-78"/>
              </a:rPr>
              <a:t>وقد تواجة الجيشان فبدأت المبارزات الفردية أولاً فقتل جعفر بعد قتال طويل ثم قتل زيد بن حارثة ثم عبد الله بن رواحة ،فاختار </a:t>
            </a:r>
            <a:r>
              <a:rPr lang="ar-IQ" altLang="en-US" sz="2900" b="1">
                <a:latin typeface="Simplified Arabic" panose="02020603050405020304" pitchFamily="18" charset="-78"/>
                <a:cs typeface="Simplified Arabic" panose="02020603050405020304" pitchFamily="18" charset="-78"/>
              </a:rPr>
              <a:t>المسلمين </a:t>
            </a:r>
            <a:r>
              <a:rPr lang="ar-SA" altLang="en-US" sz="2900" b="1">
                <a:latin typeface="Simplified Arabic" panose="02020603050405020304" pitchFamily="18" charset="-78"/>
                <a:cs typeface="Simplified Arabic" panose="02020603050405020304" pitchFamily="18" charset="-78"/>
              </a:rPr>
              <a:t>خالد بن الوليد قائداً،الذي استطاع ان يعود بالمسلمين إلى المدينة . </a:t>
            </a:r>
          </a:p>
          <a:p>
            <a:pPr algn="r" rtl="1">
              <a:lnSpc>
                <a:spcPct val="80000"/>
              </a:lnSpc>
              <a:buFontTx/>
              <a:buNone/>
            </a:pPr>
            <a:r>
              <a:rPr lang="ar-SA" altLang="en-US" sz="2900" b="1">
                <a:latin typeface="Simplified Arabic" panose="02020603050405020304" pitchFamily="18" charset="-78"/>
                <a:cs typeface="Simplified Arabic" panose="02020603050405020304" pitchFamily="18" charset="-78"/>
              </a:rPr>
              <a:t>	ويبدو ان فشل حملة مؤته لم يكن له تاثير كبير على المسلمين او سياستهم تجاه قبائل الشام،لذا فقد قام الرسول(صلى الله عليه واله)بارسال حملة لمهاجمة بعض القبائل التي قاتلت ضد المسلمين في مؤته،وهكذا فقد استطاع النبي(صلى الله عليه واله) ان يشعر القبائل العربية المتواجدة في شمال شبه الجزيرة العربية وبلاد الشام بوجود الدولة العربية الاسلامية وقوتها .</a:t>
            </a:r>
            <a:r>
              <a:rPr lang="ar-SA" altLang="en-US" sz="2900">
                <a:latin typeface="Simplified Arabic" panose="02020603050405020304" pitchFamily="18" charset="-78"/>
                <a:cs typeface="Simplified Arabic" panose="02020603050405020304" pitchFamily="18" charset="-78"/>
              </a:rPr>
              <a:t> </a:t>
            </a:r>
            <a:endParaRPr lang="en-US" altLang="en-US" sz="290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 name="Rectangle 9">
            <a:extLst>
              <a:ext uri="{FF2B5EF4-FFF2-40B4-BE49-F238E27FC236}">
                <a16:creationId xmlns:a16="http://schemas.microsoft.com/office/drawing/2014/main" id="{344C670C-F453-4FAC-94F0-C749D7AEB2C3}"/>
              </a:ext>
            </a:extLst>
          </p:cNvPr>
          <p:cNvSpPr>
            <a:spLocks noGrp="1" noChangeArrowheads="1"/>
          </p:cNvSpPr>
          <p:nvPr>
            <p:ph type="body" idx="4294967295"/>
          </p:nvPr>
        </p:nvSpPr>
        <p:spPr>
          <a:xfrm>
            <a:off x="323850" y="260350"/>
            <a:ext cx="8280400" cy="6192838"/>
          </a:xfrm>
        </p:spPr>
        <p:txBody>
          <a:bodyPr/>
          <a:lstStyle/>
          <a:p>
            <a:pPr algn="r"/>
            <a:r>
              <a:rPr lang="ar-IQ" altLang="en-US" b="1">
                <a:solidFill>
                  <a:schemeClr val="folHlink"/>
                </a:solidFill>
              </a:rPr>
              <a:t>موقف قريش </a:t>
            </a:r>
          </a:p>
          <a:p>
            <a:pPr algn="r">
              <a:buFontTx/>
              <a:buNone/>
            </a:pPr>
            <a:r>
              <a:rPr lang="ar-SA" altLang="en-US" b="1"/>
              <a:t>ندمت قريش على فعلتها فأرسلوا ابو سفيان إلى المدينة ليستدرك الموقف فذهب إلى ابنته ام حبيبة الا انها اعرضت عنه وعندما جلس على فراش النبي(صلى الله عليه واله) طوته عنه ، ثم ذهب إلى النبي (صلى الله عليه واله) فلم يرد عليه، ثم ذهب إلى ابي بكر وعمر فلم يفعلوا له شيئاً ، ثم ذهب إلى علي بن ابي طالب (عليه السلام) وكانت عنده فاطمة (عليها السلام) فطلب منه أن يكلم النبي (صلى الله عليه واله) فقال له (عليه السلام) : ((ويحك يا ابا سفيان والله لقد عزم رسول الله(صلى الله عليه واله) على أمر ما نستطيع أن نكلمه فيه))</a:t>
            </a:r>
            <a:r>
              <a:rPr lang="ar-IQ" altLang="en-US" b="1"/>
              <a:t>.</a:t>
            </a:r>
            <a:endParaRPr lang="en-US" alt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3AE05C7F-C6B8-4391-A826-948A7B8E0587}"/>
              </a:ext>
            </a:extLst>
          </p:cNvPr>
          <p:cNvSpPr>
            <a:spLocks noGrp="1" noChangeArrowheads="1"/>
          </p:cNvSpPr>
          <p:nvPr>
            <p:ph type="body" idx="4294967295"/>
          </p:nvPr>
        </p:nvSpPr>
        <p:spPr>
          <a:xfrm>
            <a:off x="0" y="188913"/>
            <a:ext cx="9144000" cy="6335712"/>
          </a:xfrm>
        </p:spPr>
        <p:txBody>
          <a:bodyPr/>
          <a:lstStyle/>
          <a:p>
            <a:pPr marL="609600" indent="-609600" algn="r">
              <a:lnSpc>
                <a:spcPct val="90000"/>
              </a:lnSpc>
            </a:pPr>
            <a:r>
              <a:rPr lang="ar-IQ" altLang="en-US" b="1">
                <a:solidFill>
                  <a:schemeClr val="folHlink"/>
                </a:solidFill>
              </a:rPr>
              <a:t>موقف الرسول </a:t>
            </a:r>
            <a:r>
              <a:rPr lang="ar-SA" altLang="en-US" b="1">
                <a:solidFill>
                  <a:schemeClr val="folHlink"/>
                </a:solidFill>
              </a:rPr>
              <a:t>صلى الله عليه واله</a:t>
            </a:r>
            <a:r>
              <a:rPr lang="ar-IQ" altLang="en-US" b="1">
                <a:solidFill>
                  <a:schemeClr val="folHlink"/>
                </a:solidFill>
              </a:rPr>
              <a:t> من دخول مكة</a:t>
            </a:r>
          </a:p>
          <a:p>
            <a:pPr marL="609600" indent="-609600" algn="r">
              <a:lnSpc>
                <a:spcPct val="90000"/>
              </a:lnSpc>
              <a:buFontTx/>
              <a:buNone/>
            </a:pPr>
            <a:endParaRPr lang="ar-IQ" altLang="en-US" b="1">
              <a:solidFill>
                <a:schemeClr val="folHlink"/>
              </a:solidFill>
            </a:endParaRPr>
          </a:p>
          <a:p>
            <a:pPr marL="609600" indent="-609600" algn="r">
              <a:lnSpc>
                <a:spcPct val="90000"/>
              </a:lnSpc>
              <a:buFontTx/>
              <a:buNone/>
            </a:pPr>
            <a:r>
              <a:rPr lang="ar-SA" altLang="en-US" b="1"/>
              <a:t>دبر رسول الله(صلى الله عليه واله) الامر بكتمان مسيره إلى مكة وستر عزيمته على مراده بأهلها وسأل الله تعالى أن يطوي خبره عن أهل مكة حتى يبغتهم بدخولها</a:t>
            </a:r>
            <a:r>
              <a:rPr lang="ar-IQ" altLang="en-US" b="1"/>
              <a:t>.</a:t>
            </a:r>
          </a:p>
          <a:p>
            <a:pPr marL="609600" indent="-609600" algn="r">
              <a:lnSpc>
                <a:spcPct val="90000"/>
              </a:lnSpc>
              <a:buFontTx/>
              <a:buNone/>
            </a:pPr>
            <a:endParaRPr lang="ar-IQ" altLang="en-US" b="1"/>
          </a:p>
          <a:p>
            <a:pPr marL="609600" indent="-609600" algn="r">
              <a:lnSpc>
                <a:spcPct val="90000"/>
              </a:lnSpc>
              <a:buFontTx/>
              <a:buNone/>
            </a:pPr>
            <a:r>
              <a:rPr lang="ar-IQ" altLang="en-US" b="1">
                <a:solidFill>
                  <a:schemeClr val="folHlink"/>
                </a:solidFill>
              </a:rPr>
              <a:t>من هو المعتمد على سر الرسول بدخول مكة:</a:t>
            </a:r>
          </a:p>
          <a:p>
            <a:pPr marL="609600" indent="-609600" algn="r">
              <a:lnSpc>
                <a:spcPct val="90000"/>
              </a:lnSpc>
              <a:buFontTx/>
              <a:buNone/>
            </a:pPr>
            <a:r>
              <a:rPr lang="ar-SA" altLang="en-US" b="1"/>
              <a:t>كان المعتمد على هذا السرالمودع له،من بين الجماعة </a:t>
            </a:r>
            <a:endParaRPr lang="ar-IQ" altLang="en-US" b="1"/>
          </a:p>
          <a:p>
            <a:pPr marL="609600" indent="-609600" algn="r">
              <a:lnSpc>
                <a:spcPct val="90000"/>
              </a:lnSpc>
              <a:buFontTx/>
              <a:buNone/>
            </a:pPr>
            <a:r>
              <a:rPr lang="ar-SA" altLang="en-US" b="1"/>
              <a:t>أمير المؤمنين علي بن ابي طالب (عليه السلام) وكان الشريك</a:t>
            </a:r>
            <a:endParaRPr lang="ar-IQ" altLang="en-US" b="1"/>
          </a:p>
          <a:p>
            <a:pPr marL="609600" indent="-609600" algn="r">
              <a:lnSpc>
                <a:spcPct val="90000"/>
              </a:lnSpc>
              <a:buFontTx/>
              <a:buNone/>
            </a:pPr>
            <a:r>
              <a:rPr lang="ar-SA" altLang="en-US" b="1"/>
              <a:t> لرسول الله(صلى الله عليه واله) في الرأي .</a:t>
            </a:r>
            <a:r>
              <a:rPr lang="ar-SA" altLang="en-US"/>
              <a:t> </a:t>
            </a:r>
            <a:endParaRPr lang="en-US" altLang="en-US"/>
          </a:p>
          <a:p>
            <a:pPr marL="609600" indent="-609600" algn="r">
              <a:lnSpc>
                <a:spcPct val="90000"/>
              </a:lnSpc>
              <a:buFontTx/>
              <a:buNone/>
            </a:pPr>
            <a:endParaRPr lang="ar-IQ" altLang="en-US" b="1">
              <a:solidFill>
                <a:schemeClr val="folHlink"/>
              </a:solidFill>
            </a:endParaRPr>
          </a:p>
          <a:p>
            <a:pPr marL="609600" indent="-609600" algn="r">
              <a:lnSpc>
                <a:spcPct val="90000"/>
              </a:lnSpc>
              <a:buFontTx/>
              <a:buNone/>
            </a:pPr>
            <a:r>
              <a:rPr lang="ar-SA" altLang="en-US" b="1"/>
              <a:t> </a:t>
            </a:r>
            <a:endParaRPr lang="en-US" altLang="en-US"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A4A21E87-9154-4A13-9E3D-E8841E6052D7}"/>
              </a:ext>
            </a:extLst>
          </p:cNvPr>
          <p:cNvSpPr>
            <a:spLocks noGrp="1" noChangeArrowheads="1"/>
          </p:cNvSpPr>
          <p:nvPr>
            <p:ph type="body" idx="4294967295"/>
          </p:nvPr>
        </p:nvSpPr>
        <p:spPr>
          <a:xfrm>
            <a:off x="0" y="188913"/>
            <a:ext cx="9144000" cy="6480175"/>
          </a:xfrm>
        </p:spPr>
        <p:txBody>
          <a:bodyPr/>
          <a:lstStyle/>
          <a:p>
            <a:pPr algn="r">
              <a:buFontTx/>
              <a:buNone/>
            </a:pPr>
            <a:r>
              <a:rPr lang="ar-IQ" altLang="en-US" b="1">
                <a:solidFill>
                  <a:schemeClr val="folHlink"/>
                </a:solidFill>
                <a:latin typeface="Simplified Arabic" panose="02020603050405020304" pitchFamily="18" charset="-78"/>
                <a:cs typeface="Simplified Arabic" panose="02020603050405020304" pitchFamily="18" charset="-78"/>
              </a:rPr>
              <a:t>موقف المنافقين:</a:t>
            </a:r>
          </a:p>
          <a:p>
            <a:pPr algn="r">
              <a:buFontTx/>
              <a:buNone/>
            </a:pPr>
            <a:r>
              <a:rPr lang="ar-SA" altLang="en-US" sz="3600" b="1">
                <a:latin typeface="Simplified Arabic" panose="02020603050405020304" pitchFamily="18" charset="-78"/>
                <a:cs typeface="Simplified Arabic" panose="02020603050405020304" pitchFamily="18" charset="-78"/>
              </a:rPr>
              <a:t>لما أجمع النبي(صلى الله عليه واله)المسير إلى مكة كتب </a:t>
            </a:r>
            <a:r>
              <a:rPr lang="ar-SA" altLang="en-US" sz="3600" b="1">
                <a:solidFill>
                  <a:srgbClr val="FF0000"/>
                </a:solidFill>
                <a:latin typeface="Simplified Arabic" panose="02020603050405020304" pitchFamily="18" charset="-78"/>
                <a:cs typeface="Simplified Arabic" panose="02020603050405020304" pitchFamily="18" charset="-78"/>
              </a:rPr>
              <a:t>حاطب</a:t>
            </a:r>
            <a:r>
              <a:rPr lang="ar-SA" altLang="en-US" sz="3600" b="1">
                <a:latin typeface="Simplified Arabic" panose="02020603050405020304" pitchFamily="18" charset="-78"/>
                <a:cs typeface="Simplified Arabic" panose="02020603050405020304" pitchFamily="18" charset="-78"/>
              </a:rPr>
              <a:t> </a:t>
            </a:r>
            <a:r>
              <a:rPr lang="ar-SA" altLang="en-US" sz="3600" b="1">
                <a:solidFill>
                  <a:srgbClr val="FF0000"/>
                </a:solidFill>
                <a:latin typeface="Simplified Arabic" panose="02020603050405020304" pitchFamily="18" charset="-78"/>
                <a:cs typeface="Simplified Arabic" panose="02020603050405020304" pitchFamily="18" charset="-78"/>
              </a:rPr>
              <a:t>بن</a:t>
            </a:r>
            <a:r>
              <a:rPr lang="ar-SA" altLang="en-US" sz="3600" b="1">
                <a:latin typeface="Simplified Arabic" panose="02020603050405020304" pitchFamily="18" charset="-78"/>
                <a:cs typeface="Simplified Arabic" panose="02020603050405020304" pitchFamily="18" charset="-78"/>
              </a:rPr>
              <a:t> </a:t>
            </a:r>
            <a:r>
              <a:rPr lang="ar-SA" altLang="en-US" sz="3600" b="1">
                <a:solidFill>
                  <a:srgbClr val="FF0000"/>
                </a:solidFill>
                <a:latin typeface="Simplified Arabic" panose="02020603050405020304" pitchFamily="18" charset="-78"/>
                <a:cs typeface="Simplified Arabic" panose="02020603050405020304" pitchFamily="18" charset="-78"/>
              </a:rPr>
              <a:t>ابي</a:t>
            </a:r>
            <a:r>
              <a:rPr lang="ar-SA" altLang="en-US" sz="3600" b="1">
                <a:latin typeface="Simplified Arabic" panose="02020603050405020304" pitchFamily="18" charset="-78"/>
                <a:cs typeface="Simplified Arabic" panose="02020603050405020304" pitchFamily="18" charset="-78"/>
              </a:rPr>
              <a:t> </a:t>
            </a:r>
            <a:r>
              <a:rPr lang="ar-SA" altLang="en-US" sz="3600" b="1">
                <a:solidFill>
                  <a:srgbClr val="FF0000"/>
                </a:solidFill>
                <a:latin typeface="Simplified Arabic" panose="02020603050405020304" pitchFamily="18" charset="-78"/>
                <a:cs typeface="Simplified Arabic" panose="02020603050405020304" pitchFamily="18" charset="-78"/>
              </a:rPr>
              <a:t>بلتعة</a:t>
            </a:r>
            <a:r>
              <a:rPr lang="ar-SA" altLang="en-US" sz="3600" b="1">
                <a:latin typeface="Simplified Arabic" panose="02020603050405020304" pitchFamily="18" charset="-78"/>
                <a:cs typeface="Simplified Arabic" panose="02020603050405020304" pitchFamily="18" charset="-78"/>
              </a:rPr>
              <a:t> كتاباً إلى قريش يخبرهم بالذي اجمع عليه النبي(صلى الله عليه واله) من الامر في السير إليهم ، ثم أعطاه إلى امرأة وخرجت به تريد مكة،وجاء الخبر من السماء إلى رسول الله(صلى الله عليه واله) بما صنع حاطب فبعث علي بن ابي طالب(عليه السلام)</a:t>
            </a:r>
            <a:r>
              <a:rPr lang="ar-IQ" altLang="en-US" sz="3600" b="1">
                <a:latin typeface="Simplified Arabic" panose="02020603050405020304" pitchFamily="18" charset="-78"/>
                <a:cs typeface="Simplified Arabic" panose="02020603050405020304" pitchFamily="18" charset="-78"/>
              </a:rPr>
              <a:t> </a:t>
            </a:r>
            <a:r>
              <a:rPr lang="ar-SA" altLang="en-US" sz="3600" b="1">
                <a:latin typeface="Simplified Arabic" panose="02020603050405020304" pitchFamily="18" charset="-78"/>
                <a:cs typeface="Simplified Arabic" panose="02020603050405020304" pitchFamily="18" charset="-78"/>
              </a:rPr>
              <a:t>والزبير</a:t>
            </a:r>
            <a:r>
              <a:rPr lang="ar-IQ" altLang="en-US" sz="3600" b="1">
                <a:latin typeface="Simplified Arabic" panose="02020603050405020304" pitchFamily="18" charset="-78"/>
                <a:cs typeface="Simplified Arabic" panose="02020603050405020304" pitchFamily="18" charset="-78"/>
              </a:rPr>
              <a:t> </a:t>
            </a:r>
            <a:r>
              <a:rPr lang="ar-SA" altLang="en-US" sz="3600" b="1">
                <a:latin typeface="Simplified Arabic" panose="02020603050405020304" pitchFamily="18" charset="-78"/>
                <a:cs typeface="Simplified Arabic" panose="02020603050405020304" pitchFamily="18" charset="-78"/>
              </a:rPr>
              <a:t>بن العوام وادركاها عند الخليقة واستنزلاها الا انها انكرت وجود الكتاب لديها فهددها الامام علي (عليه السلام)فاستخرجت الكتاب من عقيصتها.</a:t>
            </a:r>
            <a:endParaRPr lang="ar-IQ" altLang="en-US" sz="3600" b="1">
              <a:latin typeface="Simplified Arabic" panose="02020603050405020304" pitchFamily="18" charset="-78"/>
              <a:cs typeface="Simplified Arabic" panose="02020603050405020304" pitchFamily="18" charset="-78"/>
            </a:endParaRPr>
          </a:p>
          <a:p>
            <a:pPr algn="r">
              <a:buFontTx/>
              <a:buNone/>
            </a:pPr>
            <a:r>
              <a:rPr lang="ar-IQ" altLang="en-US" b="1">
                <a:solidFill>
                  <a:srgbClr val="FF0000"/>
                </a:solidFill>
                <a:latin typeface="Simplified Arabic" panose="02020603050405020304" pitchFamily="18" charset="-78"/>
                <a:cs typeface="Simplified Arabic" panose="02020603050405020304" pitchFamily="18" charset="-78"/>
              </a:rPr>
              <a:t>ما المقصود عقيصتها:</a:t>
            </a:r>
            <a:endParaRPr lang="en-US" altLang="en-US" b="1">
              <a:solidFill>
                <a:srgbClr val="FF0000"/>
              </a:solidFill>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3D7F5248-86E4-461D-8B8B-280B88F9AAE6}"/>
              </a:ext>
            </a:extLst>
          </p:cNvPr>
          <p:cNvSpPr>
            <a:spLocks noGrp="1" noChangeArrowheads="1"/>
          </p:cNvSpPr>
          <p:nvPr>
            <p:ph type="body" idx="4294967295"/>
          </p:nvPr>
        </p:nvSpPr>
        <p:spPr>
          <a:xfrm>
            <a:off x="755650" y="404813"/>
            <a:ext cx="7473950" cy="5721350"/>
          </a:xfrm>
        </p:spPr>
        <p:txBody>
          <a:bodyPr/>
          <a:lstStyle/>
          <a:p>
            <a:pPr algn="ctr">
              <a:buFontTx/>
              <a:buNone/>
            </a:pPr>
            <a:endParaRPr lang="ar-IQ" altLang="en-US" sz="5400">
              <a:solidFill>
                <a:schemeClr val="folHlink"/>
              </a:solidFill>
              <a:latin typeface="Simplified Arabic" panose="02020603050405020304" pitchFamily="18" charset="-78"/>
              <a:cs typeface="Simplified Arabic" panose="02020603050405020304" pitchFamily="18" charset="-78"/>
            </a:endParaRPr>
          </a:p>
          <a:p>
            <a:pPr algn="ctr">
              <a:buFontTx/>
              <a:buNone/>
            </a:pPr>
            <a:endParaRPr lang="ar-IQ" altLang="en-US" sz="5400">
              <a:solidFill>
                <a:schemeClr val="folHlink"/>
              </a:solidFill>
              <a:latin typeface="Simplified Arabic" panose="02020603050405020304" pitchFamily="18" charset="-78"/>
              <a:cs typeface="Simplified Arabic" panose="02020603050405020304" pitchFamily="18" charset="-78"/>
            </a:endParaRPr>
          </a:p>
          <a:p>
            <a:pPr algn="ctr">
              <a:buFontTx/>
              <a:buNone/>
            </a:pPr>
            <a:r>
              <a:rPr lang="ar-IQ" altLang="en-US" sz="5400">
                <a:solidFill>
                  <a:schemeClr val="folHlink"/>
                </a:solidFill>
                <a:latin typeface="Simplified Arabic" panose="02020603050405020304" pitchFamily="18" charset="-78"/>
                <a:cs typeface="Simplified Arabic" panose="02020603050405020304" pitchFamily="18" charset="-78"/>
              </a:rPr>
              <a:t>العقيصة: هي ضفيرة الشعر </a:t>
            </a:r>
          </a:p>
          <a:p>
            <a:pPr algn="ctr">
              <a:buFontTx/>
              <a:buNone/>
            </a:pPr>
            <a:endParaRPr lang="ar-IQ" altLang="en-US" sz="5400">
              <a:solidFill>
                <a:schemeClr val="folHlink"/>
              </a:solidFill>
              <a:latin typeface="Simplified Arabic" panose="02020603050405020304" pitchFamily="18" charset="-78"/>
              <a:cs typeface="Simplified Arabic" panose="02020603050405020304" pitchFamily="18" charset="-78"/>
            </a:endParaRPr>
          </a:p>
          <a:p>
            <a:pPr algn="ctr">
              <a:buFontTx/>
              <a:buNone/>
            </a:pPr>
            <a:endParaRPr lang="en-US" altLang="en-US" sz="5400">
              <a:solidFill>
                <a:schemeClr val="folHlink"/>
              </a:solidFill>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Rectangle 8">
            <a:extLst>
              <a:ext uri="{FF2B5EF4-FFF2-40B4-BE49-F238E27FC236}">
                <a16:creationId xmlns:a16="http://schemas.microsoft.com/office/drawing/2014/main" id="{2883A6F5-22EC-45FA-AA34-983CA2A35964}"/>
              </a:ext>
            </a:extLst>
          </p:cNvPr>
          <p:cNvSpPr>
            <a:spLocks noGrp="1" noChangeArrowheads="1"/>
          </p:cNvSpPr>
          <p:nvPr>
            <p:ph type="body" idx="4294967295"/>
          </p:nvPr>
        </p:nvSpPr>
        <p:spPr>
          <a:xfrm>
            <a:off x="250825" y="188913"/>
            <a:ext cx="8713788" cy="6335712"/>
          </a:xfrm>
        </p:spPr>
        <p:txBody>
          <a:bodyPr/>
          <a:lstStyle/>
          <a:p>
            <a:pPr algn="r" rtl="1">
              <a:lnSpc>
                <a:spcPct val="80000"/>
              </a:lnSpc>
              <a:buFontTx/>
              <a:buNone/>
            </a:pPr>
            <a:r>
              <a:rPr lang="ar-IQ" altLang="en-US" sz="2800" b="1">
                <a:solidFill>
                  <a:schemeClr val="folHlink"/>
                </a:solidFill>
                <a:latin typeface="Simplified Arabic" panose="02020603050405020304" pitchFamily="18" charset="-78"/>
                <a:cs typeface="Simplified Arabic" panose="02020603050405020304" pitchFamily="18" charset="-78"/>
              </a:rPr>
              <a:t>خطة الرسول بدخول مكة</a:t>
            </a:r>
          </a:p>
          <a:p>
            <a:pPr algn="r" rtl="1">
              <a:lnSpc>
                <a:spcPct val="80000"/>
              </a:lnSpc>
              <a:buFontTx/>
              <a:buNone/>
            </a:pPr>
            <a:endParaRPr lang="ar-IQ" altLang="en-US" sz="2800" b="1">
              <a:solidFill>
                <a:schemeClr val="folHlink"/>
              </a:solidFill>
              <a:latin typeface="Simplified Arabic" panose="02020603050405020304" pitchFamily="18" charset="-78"/>
              <a:cs typeface="Simplified Arabic" panose="02020603050405020304" pitchFamily="18" charset="-78"/>
            </a:endParaRPr>
          </a:p>
          <a:p>
            <a:pPr algn="r" rtl="1">
              <a:lnSpc>
                <a:spcPct val="80000"/>
              </a:lnSpc>
              <a:buFontTx/>
              <a:buNone/>
            </a:pPr>
            <a:r>
              <a:rPr lang="ar-IQ" altLang="en-US" sz="2800" b="1">
                <a:latin typeface="Simplified Arabic" panose="02020603050405020304" pitchFamily="18" charset="-78"/>
                <a:cs typeface="Simplified Arabic" panose="02020603050405020304" pitchFamily="18" charset="-78"/>
              </a:rPr>
              <a:t>1. </a:t>
            </a:r>
            <a:r>
              <a:rPr lang="ar-SA" altLang="en-US" sz="2800" b="1">
                <a:latin typeface="Simplified Arabic" panose="02020603050405020304" pitchFamily="18" charset="-78"/>
                <a:cs typeface="Simplified Arabic" panose="02020603050405020304" pitchFamily="18" charset="-78"/>
              </a:rPr>
              <a:t>تخويفهم باشعال النيران فوق الجبال والتلال ،وامر ان يشعل كل فرد مهم ناراً في شريط طويل على الارض</a:t>
            </a:r>
            <a:r>
              <a:rPr lang="ar-IQ" altLang="en-US" sz="2800" b="1">
                <a:latin typeface="Simplified Arabic" panose="02020603050405020304" pitchFamily="18" charset="-78"/>
                <a:cs typeface="Simplified Arabic" panose="02020603050405020304" pitchFamily="18" charset="-78"/>
              </a:rPr>
              <a:t>.</a:t>
            </a:r>
          </a:p>
          <a:p>
            <a:pPr algn="r" rtl="1">
              <a:lnSpc>
                <a:spcPct val="80000"/>
              </a:lnSpc>
              <a:buFontTx/>
              <a:buNone/>
            </a:pPr>
            <a:r>
              <a:rPr lang="ar-IQ" altLang="en-US" sz="2800" b="1">
                <a:latin typeface="Simplified Arabic" panose="02020603050405020304" pitchFamily="18" charset="-78"/>
                <a:cs typeface="Simplified Arabic" panose="02020603050405020304" pitchFamily="18" charset="-78"/>
              </a:rPr>
              <a:t>2. </a:t>
            </a:r>
            <a:r>
              <a:rPr lang="ar-SA" altLang="en-US" sz="2800" b="1">
                <a:latin typeface="Simplified Arabic" panose="02020603050405020304" pitchFamily="18" charset="-78"/>
                <a:cs typeface="Simplified Arabic" panose="02020603050405020304" pitchFamily="18" charset="-78"/>
              </a:rPr>
              <a:t>كان النبي</a:t>
            </a:r>
            <a:r>
              <a:rPr lang="ar-IQ" altLang="en-US" sz="2800" b="1">
                <a:latin typeface="Simplified Arabic" panose="02020603050405020304" pitchFamily="18" charset="-78"/>
                <a:cs typeface="Simplified Arabic" panose="02020603050405020304" pitchFamily="18" charset="-78"/>
              </a:rPr>
              <a:t> </a:t>
            </a:r>
            <a:r>
              <a:rPr lang="ar-SA" altLang="en-US" sz="2800" b="1">
                <a:latin typeface="Simplified Arabic" panose="02020603050405020304" pitchFamily="18" charset="-78"/>
                <a:cs typeface="Simplified Arabic" panose="02020603050405020304" pitchFamily="18" charset="-78"/>
              </a:rPr>
              <a:t>صلى الله عليه واله</a:t>
            </a:r>
            <a:r>
              <a:rPr lang="ar-IQ" altLang="en-US" sz="2800" b="1">
                <a:latin typeface="Simplified Arabic" panose="02020603050405020304" pitchFamily="18" charset="-78"/>
                <a:cs typeface="Simplified Arabic" panose="02020603050405020304" pitchFamily="18" charset="-78"/>
              </a:rPr>
              <a:t> </a:t>
            </a:r>
            <a:r>
              <a:rPr lang="ar-SA" altLang="en-US" sz="2800" b="1">
                <a:latin typeface="Simplified Arabic" panose="02020603050405020304" pitchFamily="18" charset="-78"/>
                <a:cs typeface="Simplified Arabic" panose="02020603050405020304" pitchFamily="18" charset="-78"/>
              </a:rPr>
              <a:t>قد عزم ان يفتح مكة دون اراقة دماء</a:t>
            </a:r>
            <a:r>
              <a:rPr lang="ar-IQ" altLang="en-US" sz="2800" b="1">
                <a:latin typeface="Simplified Arabic" panose="02020603050405020304" pitchFamily="18" charset="-78"/>
                <a:cs typeface="Simplified Arabic" panose="02020603050405020304" pitchFamily="18" charset="-78"/>
              </a:rPr>
              <a:t>.</a:t>
            </a:r>
          </a:p>
          <a:p>
            <a:pPr algn="r" rtl="1">
              <a:lnSpc>
                <a:spcPct val="80000"/>
              </a:lnSpc>
              <a:buFontTx/>
              <a:buNone/>
            </a:pPr>
            <a:r>
              <a:rPr lang="ar-IQ" altLang="en-US" sz="2800" b="1">
                <a:latin typeface="Simplified Arabic" panose="02020603050405020304" pitchFamily="18" charset="-78"/>
                <a:cs typeface="Simplified Arabic" panose="02020603050405020304" pitchFamily="18" charset="-78"/>
              </a:rPr>
              <a:t>ل</a:t>
            </a:r>
            <a:r>
              <a:rPr lang="ar-SA" altLang="en-US" sz="2800" b="1">
                <a:latin typeface="Simplified Arabic" panose="02020603050405020304" pitchFamily="18" charset="-78"/>
                <a:cs typeface="Simplified Arabic" panose="02020603050405020304" pitchFamily="18" charset="-78"/>
              </a:rPr>
              <a:t>تحييد موقف ابي سفيان العدائي وهو قائد قريش</a:t>
            </a:r>
            <a:r>
              <a:rPr lang="ar-IQ" altLang="en-US" sz="2800" b="1">
                <a:latin typeface="Simplified Arabic" panose="02020603050405020304" pitchFamily="18" charset="-78"/>
                <a:cs typeface="Simplified Arabic" panose="02020603050405020304" pitchFamily="18" charset="-78"/>
              </a:rPr>
              <a:t>.</a:t>
            </a:r>
          </a:p>
          <a:p>
            <a:pPr algn="r" rtl="1">
              <a:lnSpc>
                <a:spcPct val="80000"/>
              </a:lnSpc>
              <a:buFontTx/>
              <a:buNone/>
            </a:pPr>
            <a:r>
              <a:rPr lang="ar-SA" altLang="en-US" sz="2800" b="1">
                <a:latin typeface="Simplified Arabic" panose="02020603050405020304" pitchFamily="18" charset="-78"/>
                <a:cs typeface="Simplified Arabic" panose="02020603050405020304" pitchFamily="18" charset="-78"/>
              </a:rPr>
              <a:t>كانت القطع العسكرية تمر من امام ابي سفيان ،وكان العباس يوضح له اسمها وخصوصيتها ،</a:t>
            </a:r>
            <a:endParaRPr lang="ar-IQ" altLang="en-US" sz="2800" b="1">
              <a:latin typeface="Simplified Arabic" panose="02020603050405020304" pitchFamily="18" charset="-78"/>
              <a:cs typeface="Simplified Arabic" panose="02020603050405020304" pitchFamily="18" charset="-78"/>
            </a:endParaRPr>
          </a:p>
          <a:p>
            <a:pPr algn="r" rtl="1">
              <a:lnSpc>
                <a:spcPct val="80000"/>
              </a:lnSpc>
              <a:buFontTx/>
              <a:buNone/>
            </a:pPr>
            <a:r>
              <a:rPr lang="ar-IQ" altLang="en-US" sz="2800" b="1">
                <a:solidFill>
                  <a:schemeClr val="folHlink"/>
                </a:solidFill>
                <a:latin typeface="Simplified Arabic" panose="02020603050405020304" pitchFamily="18" charset="-78"/>
                <a:cs typeface="Simplified Arabic" panose="02020603050405020304" pitchFamily="18" charset="-78"/>
              </a:rPr>
              <a:t>موقف الرسول من ابي سفيان:</a:t>
            </a:r>
          </a:p>
          <a:p>
            <a:pPr algn="r" rtl="1">
              <a:lnSpc>
                <a:spcPct val="80000"/>
              </a:lnSpc>
              <a:buFontTx/>
              <a:buNone/>
            </a:pPr>
            <a:r>
              <a:rPr lang="ar-SA" altLang="en-US" sz="2800" b="1">
                <a:latin typeface="Simplified Arabic" panose="02020603050405020304" pitchFamily="18" charset="-78"/>
                <a:cs typeface="Simplified Arabic" panose="02020603050405020304" pitchFamily="18" charset="-78"/>
              </a:rPr>
              <a:t>بعد ذلك اطلق النبي(صلى الله عليه واله</a:t>
            </a:r>
            <a:r>
              <a:rPr lang="ar-IQ" altLang="en-US" sz="2800" b="1">
                <a:latin typeface="Simplified Arabic" panose="02020603050405020304" pitchFamily="18" charset="-78"/>
                <a:cs typeface="Simplified Arabic" panose="02020603050405020304" pitchFamily="18" charset="-78"/>
              </a:rPr>
              <a:t>) </a:t>
            </a:r>
            <a:r>
              <a:rPr lang="ar-SA" altLang="en-US" sz="2800" b="1">
                <a:latin typeface="Simplified Arabic" panose="02020603050405020304" pitchFamily="18" charset="-78"/>
                <a:cs typeface="Simplified Arabic" panose="02020603050405020304" pitchFamily="18" charset="-78"/>
              </a:rPr>
              <a:t>ابا سفيان ليرجع إلى مكة </a:t>
            </a:r>
            <a:r>
              <a:rPr lang="ar-IQ" altLang="en-US" sz="2800" b="1">
                <a:latin typeface="Simplified Arabic" panose="02020603050405020304" pitchFamily="18" charset="-78"/>
                <a:cs typeface="Simplified Arabic" panose="02020603050405020304" pitchFamily="18" charset="-78"/>
              </a:rPr>
              <a:t>ل</a:t>
            </a:r>
            <a:r>
              <a:rPr lang="ar-SA" altLang="en-US" sz="2800" b="1">
                <a:latin typeface="Simplified Arabic" panose="02020603050405020304" pitchFamily="18" charset="-78"/>
                <a:cs typeface="Simplified Arabic" panose="02020603050405020304" pitchFamily="18" charset="-78"/>
              </a:rPr>
              <a:t>يخبر</a:t>
            </a:r>
            <a:r>
              <a:rPr lang="ar-IQ" altLang="en-US" sz="2800" b="1">
                <a:latin typeface="Simplified Arabic" panose="02020603050405020304" pitchFamily="18" charset="-78"/>
                <a:cs typeface="Simplified Arabic" panose="02020603050405020304" pitchFamily="18" charset="-78"/>
              </a:rPr>
              <a:t> اهلها </a:t>
            </a:r>
            <a:r>
              <a:rPr lang="ar-SA" altLang="en-US" sz="2800" b="1">
                <a:latin typeface="Simplified Arabic" panose="02020603050405020304" pitchFamily="18" charset="-78"/>
                <a:cs typeface="Simplified Arabic" panose="02020603050405020304" pitchFamily="18" charset="-78"/>
              </a:rPr>
              <a:t>بما رأى من قوة الجيش الاسلامي ويحذرهم من مغبة المواجهة والمقاومة والتسليم للامر</a:t>
            </a:r>
            <a:r>
              <a:rPr lang="ar-IQ" altLang="en-US" sz="2800" b="1">
                <a:latin typeface="Simplified Arabic" panose="02020603050405020304" pitchFamily="18" charset="-78"/>
                <a:cs typeface="Simplified Arabic" panose="02020603050405020304" pitchFamily="18" charset="-78"/>
              </a:rPr>
              <a:t> </a:t>
            </a:r>
            <a:r>
              <a:rPr lang="ar-SA" altLang="en-US" sz="2800" b="1">
                <a:latin typeface="Simplified Arabic" panose="02020603050405020304" pitchFamily="18" charset="-78"/>
                <a:cs typeface="Simplified Arabic" panose="02020603050405020304" pitchFamily="18" charset="-78"/>
              </a:rPr>
              <a:t>الواقع بالقاء السلاح دون قيد او شرط فصاح باهل مكة يا</a:t>
            </a:r>
            <a:r>
              <a:rPr lang="ar-IQ" altLang="en-US" sz="2800" b="1">
                <a:latin typeface="Simplified Arabic" panose="02020603050405020304" pitchFamily="18" charset="-78"/>
                <a:cs typeface="Simplified Arabic" panose="02020603050405020304" pitchFamily="18" charset="-78"/>
              </a:rPr>
              <a:t> </a:t>
            </a:r>
            <a:r>
              <a:rPr lang="ar-SA" altLang="en-US" sz="2800" b="1">
                <a:latin typeface="Simplified Arabic" panose="02020603050405020304" pitchFamily="18" charset="-78"/>
                <a:cs typeface="Simplified Arabic" panose="02020603050405020304" pitchFamily="18" charset="-78"/>
              </a:rPr>
              <a:t>معشر قريش هذا محمد في عشرة الاف ،فمن دخل دار ابي سفيان فهو امن ومن القى السلاح فهو امن ومن دخل المسجد فهو امن ومن اغلق بابة فهو امن . وقد ركن الجميع إلى المطالبة بالتسليم دون المقاوم</a:t>
            </a:r>
            <a:r>
              <a:rPr lang="ar-IQ" altLang="en-US" sz="2800" b="1">
                <a:latin typeface="Simplified Arabic" panose="02020603050405020304" pitchFamily="18" charset="-78"/>
                <a:cs typeface="Simplified Arabic" panose="02020603050405020304" pitchFamily="18" charset="-78"/>
              </a:rPr>
              <a:t>ة.</a:t>
            </a:r>
            <a:r>
              <a:rPr lang="en-US" altLang="en-US" sz="2800">
                <a:latin typeface="Simplified Arabic" panose="02020603050405020304" pitchFamily="18" charset="-78"/>
                <a:cs typeface="Simplified Arabic" panose="02020603050405020304" pitchFamily="18" charset="-78"/>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A84F63EF-995D-4153-ACCA-4964ACE0E8BB}"/>
              </a:ext>
            </a:extLst>
          </p:cNvPr>
          <p:cNvSpPr>
            <a:spLocks noGrp="1" noChangeArrowheads="1"/>
          </p:cNvSpPr>
          <p:nvPr>
            <p:ph type="body" idx="4294967295"/>
          </p:nvPr>
        </p:nvSpPr>
        <p:spPr>
          <a:xfrm>
            <a:off x="179388" y="188913"/>
            <a:ext cx="8713787" cy="6335712"/>
          </a:xfrm>
        </p:spPr>
        <p:txBody>
          <a:bodyPr/>
          <a:lstStyle/>
          <a:p>
            <a:pPr algn="r" rtl="1">
              <a:lnSpc>
                <a:spcPct val="80000"/>
              </a:lnSpc>
              <a:buFontTx/>
              <a:buNone/>
            </a:pPr>
            <a:r>
              <a:rPr lang="ar-IQ" altLang="en-US" b="1">
                <a:solidFill>
                  <a:srgbClr val="FF0000"/>
                </a:solidFill>
                <a:latin typeface="Simplified Arabic" panose="02020603050405020304" pitchFamily="18" charset="-78"/>
                <a:cs typeface="Simplified Arabic" panose="02020603050405020304" pitchFamily="18" charset="-78"/>
              </a:rPr>
              <a:t>موقف سعد بن عبادة وموقف الامام علي </a:t>
            </a:r>
            <a:r>
              <a:rPr lang="ar-SA" altLang="en-US" b="1">
                <a:solidFill>
                  <a:srgbClr val="FF0000"/>
                </a:solidFill>
                <a:latin typeface="Simplified Arabic" panose="02020603050405020304" pitchFamily="18" charset="-78"/>
                <a:cs typeface="Simplified Arabic" panose="02020603050405020304" pitchFamily="18" charset="-78"/>
              </a:rPr>
              <a:t>	</a:t>
            </a:r>
            <a:endParaRPr lang="ar-IQ" altLang="en-US" b="1">
              <a:solidFill>
                <a:srgbClr val="FF0000"/>
              </a:solidFill>
              <a:latin typeface="Simplified Arabic" panose="02020603050405020304" pitchFamily="18" charset="-78"/>
              <a:cs typeface="Simplified Arabic" panose="02020603050405020304" pitchFamily="18" charset="-78"/>
            </a:endParaRPr>
          </a:p>
          <a:p>
            <a:pPr algn="r" rtl="1">
              <a:lnSpc>
                <a:spcPct val="80000"/>
              </a:lnSpc>
              <a:buFontTx/>
              <a:buNone/>
            </a:pPr>
            <a:r>
              <a:rPr lang="ar-SA" altLang="en-US" sz="2800" b="1">
                <a:latin typeface="Simplified Arabic" panose="02020603050405020304" pitchFamily="18" charset="-78"/>
                <a:cs typeface="Simplified Arabic" panose="02020603050405020304" pitchFamily="18" charset="-78"/>
              </a:rPr>
              <a:t>عندما توجه النبي(صلى الله عليه واله) إلى مكة اعطى الراية في يوم الفتح إلى سعد بن عبادة وأمره أن يدخل بها مكة أمامه فأخذها سعد وهو يقول </a:t>
            </a:r>
          </a:p>
          <a:p>
            <a:pPr algn="r" rtl="1">
              <a:lnSpc>
                <a:spcPct val="80000"/>
              </a:lnSpc>
              <a:buFontTx/>
              <a:buNone/>
            </a:pPr>
            <a:r>
              <a:rPr lang="ar-SA" altLang="en-US" sz="2800" b="1">
                <a:solidFill>
                  <a:srgbClr val="FF0000"/>
                </a:solidFill>
                <a:latin typeface="Simplified Arabic" panose="02020603050405020304" pitchFamily="18" charset="-78"/>
                <a:cs typeface="Simplified Arabic" panose="02020603050405020304" pitchFamily="18" charset="-78"/>
              </a:rPr>
              <a:t>        اليوم يوم الملحمة                اليوم تسبى</a:t>
            </a:r>
            <a:r>
              <a:rPr lang="ar-IQ" altLang="en-US" sz="2800" b="1">
                <a:solidFill>
                  <a:srgbClr val="FF0000"/>
                </a:solidFill>
                <a:latin typeface="Simplified Arabic" panose="02020603050405020304" pitchFamily="18" charset="-78"/>
                <a:cs typeface="Simplified Arabic" panose="02020603050405020304" pitchFamily="18" charset="-78"/>
              </a:rPr>
              <a:t> ( او تستحل)</a:t>
            </a:r>
            <a:r>
              <a:rPr lang="ar-SA" altLang="en-US" sz="2800" b="1">
                <a:solidFill>
                  <a:srgbClr val="FF0000"/>
                </a:solidFill>
                <a:latin typeface="Simplified Arabic" panose="02020603050405020304" pitchFamily="18" charset="-78"/>
                <a:cs typeface="Simplified Arabic" panose="02020603050405020304" pitchFamily="18" charset="-78"/>
              </a:rPr>
              <a:t> الحرمة </a:t>
            </a:r>
            <a:endParaRPr lang="ar-IQ" altLang="en-US" sz="2800" b="1">
              <a:solidFill>
                <a:srgbClr val="FF0000"/>
              </a:solidFill>
              <a:latin typeface="Simplified Arabic" panose="02020603050405020304" pitchFamily="18" charset="-78"/>
              <a:cs typeface="Simplified Arabic" panose="02020603050405020304" pitchFamily="18" charset="-78"/>
            </a:endParaRPr>
          </a:p>
          <a:p>
            <a:pPr algn="r" rtl="1">
              <a:lnSpc>
                <a:spcPct val="80000"/>
              </a:lnSpc>
              <a:buFontTx/>
              <a:buNone/>
            </a:pPr>
            <a:r>
              <a:rPr lang="ar-SA" altLang="en-US" sz="2800" b="1">
                <a:latin typeface="Simplified Arabic" panose="02020603050405020304" pitchFamily="18" charset="-78"/>
                <a:cs typeface="Simplified Arabic" panose="02020603050405020304" pitchFamily="18" charset="-78"/>
              </a:rPr>
              <a:t>فقال </a:t>
            </a:r>
            <a:r>
              <a:rPr lang="ar-IQ" altLang="en-US" sz="2800" b="1">
                <a:latin typeface="Simplified Arabic" panose="02020603050405020304" pitchFamily="18" charset="-78"/>
                <a:cs typeface="Simplified Arabic" panose="02020603050405020304" pitchFamily="18" charset="-78"/>
              </a:rPr>
              <a:t>العباس</a:t>
            </a:r>
            <a:r>
              <a:rPr lang="ar-SA" altLang="en-US" sz="2800" b="1">
                <a:latin typeface="Simplified Arabic" panose="02020603050405020304" pitchFamily="18" charset="-78"/>
                <a:cs typeface="Simplified Arabic" panose="02020603050405020304" pitchFamily="18" charset="-78"/>
              </a:rPr>
              <a:t> للنبي (صلى الله عليه واله) أما تسمع ما يقول سعد بن عبادة والله إنا نخاف أن يكون له اليوم صولة في قريش: فقال (صلى الله عليه واله) : أدرك يا</a:t>
            </a:r>
            <a:r>
              <a:rPr lang="ar-IQ" altLang="en-US" sz="2800" b="1">
                <a:latin typeface="Simplified Arabic" panose="02020603050405020304" pitchFamily="18" charset="-78"/>
                <a:cs typeface="Simplified Arabic" panose="02020603050405020304" pitchFamily="18" charset="-78"/>
              </a:rPr>
              <a:t> </a:t>
            </a:r>
            <a:r>
              <a:rPr lang="ar-SA" altLang="en-US" sz="2800" b="1">
                <a:latin typeface="Simplified Arabic" panose="02020603050405020304" pitchFamily="18" charset="-78"/>
                <a:cs typeface="Simplified Arabic" panose="02020603050405020304" pitchFamily="18" charset="-78"/>
              </a:rPr>
              <a:t>علي سعداً فخذ الراية منه وكن انت الذي تدخل بها </a:t>
            </a:r>
            <a:r>
              <a:rPr lang="ar-IQ" altLang="en-US" sz="2800" b="1">
                <a:latin typeface="Simplified Arabic" panose="02020603050405020304" pitchFamily="18" charset="-78"/>
                <a:cs typeface="Simplified Arabic" panose="02020603050405020304" pitchFamily="18" charset="-78"/>
              </a:rPr>
              <a:t>فقال الامام علي</a:t>
            </a:r>
            <a:r>
              <a:rPr lang="ar-SA" altLang="en-US" sz="2800" b="1">
                <a:latin typeface="Simplified Arabic" panose="02020603050405020304" pitchFamily="18" charset="-78"/>
                <a:cs typeface="Simplified Arabic" panose="02020603050405020304" pitchFamily="18" charset="-78"/>
              </a:rPr>
              <a:t>.</a:t>
            </a:r>
            <a:endParaRPr lang="ar-IQ" altLang="en-US" sz="2800" b="1">
              <a:latin typeface="Simplified Arabic" panose="02020603050405020304" pitchFamily="18" charset="-78"/>
              <a:cs typeface="Simplified Arabic" panose="02020603050405020304" pitchFamily="18" charset="-78"/>
            </a:endParaRPr>
          </a:p>
          <a:p>
            <a:pPr algn="r" rtl="1">
              <a:lnSpc>
                <a:spcPct val="80000"/>
              </a:lnSpc>
              <a:buFontTx/>
              <a:buNone/>
            </a:pPr>
            <a:r>
              <a:rPr lang="ar-SA" altLang="en-US" sz="2800" b="1">
                <a:solidFill>
                  <a:schemeClr val="folHlink"/>
                </a:solidFill>
                <a:latin typeface="Simplified Arabic" panose="02020603050405020304" pitchFamily="18" charset="-78"/>
                <a:cs typeface="Simplified Arabic" panose="02020603050405020304" pitchFamily="18" charset="-78"/>
              </a:rPr>
              <a:t> </a:t>
            </a:r>
            <a:r>
              <a:rPr lang="ar-IQ" altLang="en-US" sz="2800" b="1">
                <a:solidFill>
                  <a:schemeClr val="folHlink"/>
                </a:solidFill>
                <a:latin typeface="Simplified Arabic" panose="02020603050405020304" pitchFamily="18" charset="-78"/>
                <a:cs typeface="Simplified Arabic" panose="02020603050405020304" pitchFamily="18" charset="-78"/>
              </a:rPr>
              <a:t>      </a:t>
            </a:r>
            <a:r>
              <a:rPr lang="ar-SA" altLang="en-US" sz="2800" b="1">
                <a:solidFill>
                  <a:schemeClr val="folHlink"/>
                </a:solidFill>
                <a:latin typeface="Simplified Arabic" panose="02020603050405020304" pitchFamily="18" charset="-78"/>
                <a:cs typeface="Simplified Arabic" panose="02020603050405020304" pitchFamily="18" charset="-78"/>
              </a:rPr>
              <a:t>اليوم يوم الم</a:t>
            </a:r>
            <a:r>
              <a:rPr lang="ar-IQ" altLang="en-US" sz="2800" b="1">
                <a:solidFill>
                  <a:schemeClr val="folHlink"/>
                </a:solidFill>
                <a:latin typeface="Simplified Arabic" panose="02020603050405020304" pitchFamily="18" charset="-78"/>
                <a:cs typeface="Simplified Arabic" panose="02020603050405020304" pitchFamily="18" charset="-78"/>
              </a:rPr>
              <a:t>رحمة</a:t>
            </a:r>
            <a:r>
              <a:rPr lang="ar-SA" altLang="en-US" sz="2800" b="1">
                <a:solidFill>
                  <a:schemeClr val="folHlink"/>
                </a:solidFill>
                <a:latin typeface="Simplified Arabic" panose="02020603050405020304" pitchFamily="18" charset="-78"/>
                <a:cs typeface="Simplified Arabic" panose="02020603050405020304" pitchFamily="18" charset="-78"/>
              </a:rPr>
              <a:t>      </a:t>
            </a:r>
            <a:r>
              <a:rPr lang="ar-IQ" altLang="en-US" sz="2800" b="1">
                <a:solidFill>
                  <a:schemeClr val="folHlink"/>
                </a:solidFill>
                <a:latin typeface="Simplified Arabic" panose="02020603050405020304" pitchFamily="18" charset="-78"/>
                <a:cs typeface="Simplified Arabic" panose="02020603050405020304" pitchFamily="18" charset="-78"/>
              </a:rPr>
              <a:t> </a:t>
            </a:r>
            <a:r>
              <a:rPr lang="ar-SA" altLang="en-US" sz="2800" b="1">
                <a:solidFill>
                  <a:schemeClr val="folHlink"/>
                </a:solidFill>
                <a:latin typeface="Simplified Arabic" panose="02020603050405020304" pitchFamily="18" charset="-78"/>
                <a:cs typeface="Simplified Arabic" panose="02020603050405020304" pitchFamily="18" charset="-78"/>
              </a:rPr>
              <a:t>          اليوم </a:t>
            </a:r>
            <a:r>
              <a:rPr lang="ar-IQ" altLang="en-US" sz="2800" b="1">
                <a:solidFill>
                  <a:schemeClr val="folHlink"/>
                </a:solidFill>
                <a:latin typeface="Simplified Arabic" panose="02020603050405020304" pitchFamily="18" charset="-78"/>
                <a:cs typeface="Simplified Arabic" panose="02020603050405020304" pitchFamily="18" charset="-78"/>
              </a:rPr>
              <a:t> تصان</a:t>
            </a:r>
            <a:r>
              <a:rPr lang="ar-SA" altLang="en-US" sz="2800" b="1">
                <a:solidFill>
                  <a:schemeClr val="folHlink"/>
                </a:solidFill>
                <a:latin typeface="Simplified Arabic" panose="02020603050405020304" pitchFamily="18" charset="-78"/>
                <a:cs typeface="Simplified Arabic" panose="02020603050405020304" pitchFamily="18" charset="-78"/>
              </a:rPr>
              <a:t> الحرمة </a:t>
            </a:r>
            <a:endParaRPr lang="ar-IQ" altLang="en-US" sz="2800" b="1">
              <a:solidFill>
                <a:schemeClr val="folHlink"/>
              </a:solidFill>
              <a:latin typeface="Simplified Arabic" panose="02020603050405020304" pitchFamily="18" charset="-78"/>
              <a:cs typeface="Simplified Arabic" panose="02020603050405020304" pitchFamily="18" charset="-78"/>
            </a:endParaRPr>
          </a:p>
          <a:p>
            <a:pPr algn="r" rtl="1">
              <a:lnSpc>
                <a:spcPct val="80000"/>
              </a:lnSpc>
              <a:buFontTx/>
              <a:buNone/>
            </a:pPr>
            <a:r>
              <a:rPr lang="ar-SA" altLang="en-US" sz="2800" b="1">
                <a:solidFill>
                  <a:schemeClr val="accent2"/>
                </a:solidFill>
                <a:latin typeface="Simplified Arabic" panose="02020603050405020304" pitchFamily="18" charset="-78"/>
                <a:cs typeface="Simplified Arabic" panose="02020603050405020304" pitchFamily="18" charset="-78"/>
              </a:rPr>
              <a:t> </a:t>
            </a:r>
            <a:r>
              <a:rPr lang="ar-IQ" altLang="en-US" sz="2800" b="1">
                <a:solidFill>
                  <a:schemeClr val="accent2"/>
                </a:solidFill>
                <a:latin typeface="Simplified Arabic" panose="02020603050405020304" pitchFamily="18" charset="-78"/>
                <a:cs typeface="Simplified Arabic" panose="02020603050405020304" pitchFamily="18" charset="-78"/>
              </a:rPr>
              <a:t>اجراءات الرسول في مكة</a:t>
            </a:r>
            <a:endParaRPr lang="ar-SA" altLang="en-US" sz="2800" b="1">
              <a:solidFill>
                <a:schemeClr val="accent2"/>
              </a:solidFill>
              <a:latin typeface="Simplified Arabic" panose="02020603050405020304" pitchFamily="18" charset="-78"/>
              <a:cs typeface="Simplified Arabic" panose="02020603050405020304" pitchFamily="18" charset="-78"/>
            </a:endParaRPr>
          </a:p>
          <a:p>
            <a:pPr algn="r" rtl="1">
              <a:lnSpc>
                <a:spcPct val="80000"/>
              </a:lnSpc>
              <a:buFontTx/>
              <a:buNone/>
            </a:pPr>
            <a:r>
              <a:rPr lang="ar-SA" altLang="en-US" sz="2800" b="1">
                <a:latin typeface="Simplified Arabic" panose="02020603050405020304" pitchFamily="18" charset="-78"/>
                <a:cs typeface="Simplified Arabic" panose="02020603050405020304" pitchFamily="18" charset="-78"/>
              </a:rPr>
              <a:t>	كان رسول الله(صلى الله عليه واله) قد عهد أن لا</a:t>
            </a:r>
            <a:r>
              <a:rPr lang="ar-IQ" altLang="en-US" sz="2800" b="1">
                <a:latin typeface="Simplified Arabic" panose="02020603050405020304" pitchFamily="18" charset="-78"/>
                <a:cs typeface="Simplified Arabic" panose="02020603050405020304" pitchFamily="18" charset="-78"/>
              </a:rPr>
              <a:t> </a:t>
            </a:r>
            <a:r>
              <a:rPr lang="ar-SA" altLang="en-US" sz="2800" b="1">
                <a:latin typeface="Simplified Arabic" panose="02020603050405020304" pitchFamily="18" charset="-78"/>
                <a:cs typeface="Simplified Arabic" panose="02020603050405020304" pitchFamily="18" charset="-78"/>
              </a:rPr>
              <a:t>يقتلوا بمكة إلا من قاتلهم سوى نفر كانوا يؤذونه </a:t>
            </a:r>
            <a:r>
              <a:rPr lang="ar-IQ" altLang="en-US" sz="2800" b="1">
                <a:latin typeface="Simplified Arabic" panose="02020603050405020304" pitchFamily="18" charset="-78"/>
                <a:cs typeface="Simplified Arabic" panose="02020603050405020304" pitchFamily="18" charset="-78"/>
              </a:rPr>
              <a:t>.</a:t>
            </a:r>
          </a:p>
          <a:p>
            <a:pPr algn="r" rtl="1">
              <a:lnSpc>
                <a:spcPct val="80000"/>
              </a:lnSpc>
              <a:buFontTx/>
              <a:buNone/>
            </a:pPr>
            <a:r>
              <a:rPr lang="ar-SA" altLang="en-US" sz="2800" b="1">
                <a:latin typeface="Simplified Arabic" panose="02020603050405020304" pitchFamily="18" charset="-78"/>
                <a:cs typeface="Simplified Arabic" panose="02020603050405020304" pitchFamily="18" charset="-78"/>
              </a:rPr>
              <a:t>ثم جيء بمفتاح الكعبة الية وفتح باب الكعبة ودخل البيت وامر بمحوا جميع الصور وغسلها بماء زمزم </a:t>
            </a:r>
            <a:endParaRPr lang="ar-IQ" altLang="en-US" sz="2800" b="1">
              <a:latin typeface="Simplified Arabic" panose="02020603050405020304" pitchFamily="18" charset="-78"/>
              <a:cs typeface="Simplified Arabic" panose="02020603050405020304" pitchFamily="18" charset="-78"/>
            </a:endParaRPr>
          </a:p>
          <a:p>
            <a:pPr algn="r" rtl="1">
              <a:lnSpc>
                <a:spcPct val="80000"/>
              </a:lnSpc>
              <a:buFontTx/>
              <a:buNone/>
            </a:pPr>
            <a:r>
              <a:rPr lang="ar-SA" altLang="en-US" sz="2800" b="1">
                <a:latin typeface="Simplified Arabic" panose="02020603050405020304" pitchFamily="18" charset="-78"/>
                <a:cs typeface="Simplified Arabic" panose="02020603050405020304" pitchFamily="18" charset="-78"/>
              </a:rPr>
              <a:t>اوكل النبي(صلى الله عليه واله)مهمة كسر الاصنام لعلي(عليه السلام) فقد صعد على ظهر الكعبة والقى باصنامهم على الارض فتكسرت جميعها .</a:t>
            </a:r>
            <a:endParaRPr lang="en-US" altLang="en-US" sz="2800" b="1">
              <a:latin typeface="Simplified Arabic" panose="02020603050405020304" pitchFamily="18" charset="-78"/>
              <a:cs typeface="Simplified Arabic" panose="02020603050405020304" pitchFamily="18" charset="-78"/>
            </a:endParaRPr>
          </a:p>
          <a:p>
            <a:pPr algn="r" rtl="1">
              <a:lnSpc>
                <a:spcPct val="80000"/>
              </a:lnSpc>
              <a:buFontTx/>
              <a:buNone/>
            </a:pPr>
            <a:endParaRPr lang="en-US" altLang="en-US" sz="2800">
              <a:latin typeface="Simplified Arabic" panose="02020603050405020304" pitchFamily="18" charset="-78"/>
              <a:cs typeface="Simplified Arabic" panose="02020603050405020304"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a:extLst>
              <a:ext uri="{FF2B5EF4-FFF2-40B4-BE49-F238E27FC236}">
                <a16:creationId xmlns:a16="http://schemas.microsoft.com/office/drawing/2014/main" id="{A7F4E08C-4017-49C8-84BC-613102E5C2D6}"/>
              </a:ext>
            </a:extLst>
          </p:cNvPr>
          <p:cNvSpPr>
            <a:spLocks noGrp="1" noChangeArrowheads="1"/>
          </p:cNvSpPr>
          <p:nvPr>
            <p:ph type="ctrTitle"/>
          </p:nvPr>
        </p:nvSpPr>
        <p:spPr>
          <a:xfrm>
            <a:off x="684213" y="333375"/>
            <a:ext cx="7772400" cy="719138"/>
          </a:xfrm>
        </p:spPr>
        <p:txBody>
          <a:bodyPr anchor="ctr"/>
          <a:lstStyle/>
          <a:p>
            <a:pPr rtl="1"/>
            <a:r>
              <a:rPr lang="ar-SA" altLang="en-US" sz="4000" b="1">
                <a:latin typeface="Simplified Arabic" panose="02020603050405020304" pitchFamily="18" charset="-78"/>
                <a:cs typeface="Simplified Arabic" panose="02020603050405020304" pitchFamily="18" charset="-78"/>
              </a:rPr>
              <a:t>هدم بيوت الاصنام </a:t>
            </a:r>
            <a:br>
              <a:rPr lang="ar-SA" altLang="en-US" sz="4000" b="1">
                <a:latin typeface="Simplified Arabic" panose="02020603050405020304" pitchFamily="18" charset="-78"/>
                <a:cs typeface="Simplified Arabic" panose="02020603050405020304" pitchFamily="18" charset="-78"/>
              </a:rPr>
            </a:br>
            <a:endParaRPr lang="en-US" altLang="en-US" sz="4000" b="1">
              <a:latin typeface="Simplified Arabic" panose="02020603050405020304" pitchFamily="18" charset="-78"/>
              <a:cs typeface="Simplified Arabic" panose="02020603050405020304" pitchFamily="18" charset="-78"/>
            </a:endParaRPr>
          </a:p>
        </p:txBody>
      </p:sp>
      <p:sp>
        <p:nvSpPr>
          <p:cNvPr id="13318" name="Rectangle 6">
            <a:extLst>
              <a:ext uri="{FF2B5EF4-FFF2-40B4-BE49-F238E27FC236}">
                <a16:creationId xmlns:a16="http://schemas.microsoft.com/office/drawing/2014/main" id="{4F195B2E-7E42-473D-94FD-66A33CBC9AA6}"/>
              </a:ext>
            </a:extLst>
          </p:cNvPr>
          <p:cNvSpPr>
            <a:spLocks noGrp="1" noChangeArrowheads="1"/>
          </p:cNvSpPr>
          <p:nvPr>
            <p:ph type="subTitle" idx="1"/>
          </p:nvPr>
        </p:nvSpPr>
        <p:spPr>
          <a:xfrm>
            <a:off x="179388" y="908050"/>
            <a:ext cx="8640762" cy="5761038"/>
          </a:xfrm>
        </p:spPr>
        <p:txBody>
          <a:bodyPr/>
          <a:lstStyle/>
          <a:p>
            <a:pPr algn="r">
              <a:lnSpc>
                <a:spcPct val="80000"/>
              </a:lnSpc>
            </a:pPr>
            <a:r>
              <a:rPr lang="ar-SA" altLang="en-US" sz="2800" b="1"/>
              <a:t>	أرسل النبي(صلى الله عليه واله)</a:t>
            </a:r>
            <a:r>
              <a:rPr lang="ar-IQ" altLang="en-US" sz="2800" b="1"/>
              <a:t> </a:t>
            </a:r>
            <a:r>
              <a:rPr lang="ar-SA" altLang="en-US" sz="2800" b="1"/>
              <a:t>فرقاً عسكرية إلى ضواحي مكة وداخلها وفي بيوتها لهدم الاصنام المتواجدة فيها</a:t>
            </a:r>
            <a:r>
              <a:rPr lang="ar-IQ" altLang="en-US" sz="2800" b="1"/>
              <a:t>. </a:t>
            </a:r>
            <a:r>
              <a:rPr lang="ar-SA" altLang="en-US" sz="2800" b="1"/>
              <a:t>اعلن(صلى الله عليه واله) ((من كان في بيتة صنم فليكسره))</a:t>
            </a:r>
            <a:r>
              <a:rPr lang="ar-IQ" altLang="en-US" sz="2800" b="1"/>
              <a:t>.</a:t>
            </a:r>
          </a:p>
          <a:p>
            <a:pPr algn="r">
              <a:lnSpc>
                <a:spcPct val="80000"/>
              </a:lnSpc>
            </a:pPr>
            <a:r>
              <a:rPr lang="ar-IQ" altLang="en-US" sz="2800" b="1">
                <a:solidFill>
                  <a:srgbClr val="FF0000"/>
                </a:solidFill>
              </a:rPr>
              <a:t>موقف خالد بن الوليد من قبيلة جذيمة</a:t>
            </a:r>
          </a:p>
          <a:p>
            <a:pPr algn="r">
              <a:lnSpc>
                <a:spcPct val="80000"/>
              </a:lnSpc>
            </a:pPr>
            <a:r>
              <a:rPr lang="ar-IQ" altLang="en-US" sz="2800" b="1"/>
              <a:t>ا</a:t>
            </a:r>
            <a:r>
              <a:rPr lang="ar-SA" altLang="en-US" sz="2800" b="1"/>
              <a:t>رسل خالد بن الوليد إلى تهامة لدعوة قبيلة جذيمة بن عامر وهدم اصنامهم ونهاه النبي(صلى الله عليه واله)عن قتلهم او اراقة الدماء ،الا ان هذه القبيلة قد قتلت أيام الجاهلية عم خالد بن الوليد ووالد عبد الرحمن بن عوف ، فانه حقد عليهم،</a:t>
            </a:r>
            <a:r>
              <a:rPr lang="ar-IQ" altLang="en-US" sz="2800" b="1"/>
              <a:t> </a:t>
            </a:r>
            <a:r>
              <a:rPr lang="ar-SA" altLang="en-US" sz="2800" b="1"/>
              <a:t>وامر بقتل عدد منهم الامر </a:t>
            </a:r>
            <a:endParaRPr lang="ar-IQ" altLang="en-US" sz="2800" b="1"/>
          </a:p>
          <a:p>
            <a:pPr algn="r">
              <a:lnSpc>
                <a:spcPct val="80000"/>
              </a:lnSpc>
            </a:pPr>
            <a:r>
              <a:rPr lang="ar-IQ" altLang="en-US" sz="2800" b="1">
                <a:solidFill>
                  <a:schemeClr val="folHlink"/>
                </a:solidFill>
              </a:rPr>
              <a:t>موقف الرسول من فعل خالد بن الوليد</a:t>
            </a:r>
          </a:p>
          <a:p>
            <a:pPr algn="r">
              <a:lnSpc>
                <a:spcPct val="80000"/>
              </a:lnSpc>
            </a:pPr>
            <a:r>
              <a:rPr lang="ar-SA" altLang="en-US" sz="2800" b="1"/>
              <a:t>غضب النبي</a:t>
            </a:r>
            <a:r>
              <a:rPr lang="ar-IQ" altLang="en-US" sz="2800" b="1"/>
              <a:t> </a:t>
            </a:r>
            <a:r>
              <a:rPr lang="ar-SA" altLang="en-US" sz="2800" b="1"/>
              <a:t>(صلى الله عليه واله)</a:t>
            </a:r>
            <a:r>
              <a:rPr lang="ar-IQ" altLang="en-US" sz="2800" b="1"/>
              <a:t> من فعلة خالد بقتله عدد من قبيلة جذيمة، </a:t>
            </a:r>
            <a:r>
              <a:rPr lang="ar-SA" altLang="en-US" sz="2800" b="1"/>
              <a:t>فارسل</a:t>
            </a:r>
            <a:r>
              <a:rPr lang="ar-IQ" altLang="en-US" sz="2800" b="1"/>
              <a:t> الرسول</a:t>
            </a:r>
            <a:r>
              <a:rPr lang="ar-SA" altLang="en-US" sz="2800" b="1"/>
              <a:t> مالاً كثيراً مع الامام علي(عليه السلام) ليدفع دية هؤلاء المقتولين وقال:((اللهم اني ابرء مما صنع خالد بن الوليد))وارتاح بعد ذلك لما اقدم عليه الامام علي(عليه السلام) من معاملة طيبة لاهالي المقتولين وقال : ((والله ما يسرني يا</a:t>
            </a:r>
            <a:r>
              <a:rPr lang="ar-IQ" altLang="en-US" sz="2800" b="1"/>
              <a:t> </a:t>
            </a:r>
            <a:r>
              <a:rPr lang="ar-SA" altLang="en-US" sz="2800" b="1"/>
              <a:t>علي أن لي بما صنعت حمر النعم ،أرضيتني رضي الله عنك أنت هادي أًمتي))</a:t>
            </a:r>
            <a:r>
              <a:rPr lang="ar-SA" altLang="en-US" sz="2800"/>
              <a:t> </a:t>
            </a:r>
            <a:r>
              <a:rPr lang="ar-IQ" altLang="en-US" sz="2800"/>
              <a:t>.</a:t>
            </a:r>
            <a:endParaRPr lang="en-US" alt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F94CC466-B985-4B99-A03A-AB16BB62D427}"/>
              </a:ext>
            </a:extLst>
          </p:cNvPr>
          <p:cNvSpPr>
            <a:spLocks noGrp="1" noChangeArrowheads="1"/>
          </p:cNvSpPr>
          <p:nvPr>
            <p:ph type="title"/>
          </p:nvPr>
        </p:nvSpPr>
        <p:spPr>
          <a:xfrm>
            <a:off x="395288" y="0"/>
            <a:ext cx="8229600" cy="1052513"/>
          </a:xfrm>
        </p:spPr>
        <p:txBody>
          <a:bodyPr/>
          <a:lstStyle/>
          <a:p>
            <a:r>
              <a:rPr lang="ar-SA" altLang="en-US" b="1"/>
              <a:t>غزوة حنين في السنة 8هـ</a:t>
            </a:r>
            <a:endParaRPr lang="en-US" altLang="en-US"/>
          </a:p>
        </p:txBody>
      </p:sp>
      <p:sp>
        <p:nvSpPr>
          <p:cNvPr id="16387" name="Rectangle 3">
            <a:extLst>
              <a:ext uri="{FF2B5EF4-FFF2-40B4-BE49-F238E27FC236}">
                <a16:creationId xmlns:a16="http://schemas.microsoft.com/office/drawing/2014/main" id="{0325ADC8-371B-410C-8DCC-CF0274DBB3B8}"/>
              </a:ext>
            </a:extLst>
          </p:cNvPr>
          <p:cNvSpPr>
            <a:spLocks noGrp="1" noChangeArrowheads="1"/>
          </p:cNvSpPr>
          <p:nvPr>
            <p:ph type="body" idx="1"/>
          </p:nvPr>
        </p:nvSpPr>
        <p:spPr>
          <a:xfrm>
            <a:off x="179388" y="908050"/>
            <a:ext cx="8964612" cy="5761038"/>
          </a:xfrm>
        </p:spPr>
        <p:txBody>
          <a:bodyPr/>
          <a:lstStyle/>
          <a:p>
            <a:pPr algn="r" rtl="1">
              <a:lnSpc>
                <a:spcPct val="80000"/>
              </a:lnSpc>
              <a:buFontTx/>
              <a:buNone/>
            </a:pPr>
            <a:r>
              <a:rPr lang="ar-IQ" altLang="en-US" sz="2500" b="1">
                <a:latin typeface="Simplified Arabic" panose="02020603050405020304" pitchFamily="18" charset="-78"/>
                <a:cs typeface="Simplified Arabic" panose="02020603050405020304" pitchFamily="18" charset="-78"/>
              </a:rPr>
              <a:t> اسباب غزوة حنين ب</a:t>
            </a:r>
            <a:r>
              <a:rPr lang="ar-SA" altLang="en-US" sz="2500" b="1">
                <a:latin typeface="Simplified Arabic" panose="02020603050405020304" pitchFamily="18" charset="-78"/>
                <a:cs typeface="Simplified Arabic" panose="02020603050405020304" pitchFamily="18" charset="-78"/>
              </a:rPr>
              <a:t>لغ رسول الله(صلى الله عليه واله)اجتماع هوازن وثقيف </a:t>
            </a:r>
            <a:endParaRPr lang="ar-IQ" altLang="en-US" sz="2500" b="1">
              <a:latin typeface="Simplified Arabic" panose="02020603050405020304" pitchFamily="18" charset="-78"/>
              <a:cs typeface="Simplified Arabic" panose="02020603050405020304" pitchFamily="18" charset="-78"/>
            </a:endParaRPr>
          </a:p>
          <a:p>
            <a:pPr algn="r" rtl="1">
              <a:lnSpc>
                <a:spcPct val="80000"/>
              </a:lnSpc>
              <a:buFontTx/>
              <a:buNone/>
            </a:pPr>
            <a:r>
              <a:rPr lang="ar-IQ" altLang="en-US" sz="2500" b="1">
                <a:latin typeface="Simplified Arabic" panose="02020603050405020304" pitchFamily="18" charset="-78"/>
                <a:cs typeface="Simplified Arabic" panose="02020603050405020304" pitchFamily="18" charset="-78"/>
              </a:rPr>
              <a:t>ف</a:t>
            </a:r>
            <a:r>
              <a:rPr lang="ar-SA" altLang="en-US" sz="2500" b="1">
                <a:latin typeface="Simplified Arabic" panose="02020603050405020304" pitchFamily="18" charset="-78"/>
                <a:cs typeface="Simplified Arabic" panose="02020603050405020304" pitchFamily="18" charset="-78"/>
              </a:rPr>
              <a:t>جمع أصحابه ورغبهم في الجهاد وعقد اللواء الاكبر ودفعه إلى علي بن أبي طالب(عليه السلام) وخرج في اثني عشر الف رجل.</a:t>
            </a:r>
            <a:endParaRPr lang="ar-IQ" altLang="en-US" sz="2500" b="1">
              <a:latin typeface="Simplified Arabic" panose="02020603050405020304" pitchFamily="18" charset="-78"/>
              <a:cs typeface="Simplified Arabic" panose="02020603050405020304" pitchFamily="18" charset="-78"/>
            </a:endParaRPr>
          </a:p>
          <a:p>
            <a:pPr algn="r" rtl="1">
              <a:lnSpc>
                <a:spcPct val="80000"/>
              </a:lnSpc>
              <a:buFontTx/>
              <a:buNone/>
            </a:pPr>
            <a:r>
              <a:rPr lang="ar-IQ" altLang="en-US" sz="2500" b="1">
                <a:latin typeface="Simplified Arabic" panose="02020603050405020304" pitchFamily="18" charset="-78"/>
                <a:cs typeface="Simplified Arabic" panose="02020603050405020304" pitchFamily="18" charset="-78"/>
              </a:rPr>
              <a:t>ا</a:t>
            </a:r>
            <a:r>
              <a:rPr lang="ar-SA" altLang="en-US" sz="2500" b="1">
                <a:latin typeface="Simplified Arabic" panose="02020603050405020304" pitchFamily="18" charset="-78"/>
                <a:cs typeface="Simplified Arabic" panose="02020603050405020304" pitchFamily="18" charset="-78"/>
              </a:rPr>
              <a:t>ما المشركين فقد جمعوا جيشاً بقيادة </a:t>
            </a:r>
            <a:r>
              <a:rPr lang="ar-SA" altLang="en-US" sz="2500" b="1">
                <a:solidFill>
                  <a:srgbClr val="FF0000"/>
                </a:solidFill>
                <a:latin typeface="Simplified Arabic" panose="02020603050405020304" pitchFamily="18" charset="-78"/>
                <a:cs typeface="Simplified Arabic" panose="02020603050405020304" pitchFamily="18" charset="-78"/>
              </a:rPr>
              <a:t>مالك بن عوف النصري </a:t>
            </a:r>
            <a:r>
              <a:rPr lang="ar-SA" altLang="en-US" sz="2500" b="1">
                <a:latin typeface="Simplified Arabic" panose="02020603050405020304" pitchFamily="18" charset="-78"/>
                <a:cs typeface="Simplified Arabic" panose="02020603050405020304" pitchFamily="18" charset="-78"/>
              </a:rPr>
              <a:t>الذي عرف بالشجاعة والفروسية وسار نحو المسلمين.فقد اقترح بوضع الاطفال والنساء والاموال وراء ظهور الرجال حتى يضطروا إلى ان يقاتلوا عنهم.</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وامر مالك جيشه بالاختباء خلف الاحجار والصخور وشعاب الجبال ليباغتوا المسلمين في الوادي الذي دخلته اول كتيبة من بني سليم بقيادة خالد بن الوليد فبادرهم العدو</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واخذ يرشقهم بالسهام والحجارة فمني بالهزيمة والانكسار وفر كثير من جيش </a:t>
            </a:r>
            <a:r>
              <a:rPr lang="ar-IQ" altLang="en-US" sz="2500" b="1">
                <a:latin typeface="Simplified Arabic" panose="02020603050405020304" pitchFamily="18" charset="-78"/>
                <a:cs typeface="Simplified Arabic" panose="02020603050405020304" pitchFamily="18" charset="-78"/>
              </a:rPr>
              <a:t>المسلمين </a:t>
            </a:r>
            <a:r>
              <a:rPr lang="ar-SA" altLang="en-US" sz="2500" b="1">
                <a:latin typeface="Simplified Arabic" panose="02020603050405020304" pitchFamily="18" charset="-78"/>
                <a:cs typeface="Simplified Arabic" panose="02020603050405020304" pitchFamily="18" charset="-78"/>
              </a:rPr>
              <a:t>ولم يبق مع الرسول(صلى الله عليه واله الا بعض من بني هاشم وهم تسعة وعاشرهم أيمن ابن أ</a:t>
            </a:r>
            <a:r>
              <a:rPr lang="ar-IQ" altLang="en-US" sz="2500" b="1">
                <a:latin typeface="Simplified Arabic" panose="02020603050405020304" pitchFamily="18" charset="-78"/>
                <a:cs typeface="Simplified Arabic" panose="02020603050405020304" pitchFamily="18" charset="-78"/>
              </a:rPr>
              <a:t>م </a:t>
            </a:r>
            <a:r>
              <a:rPr lang="ar-SA" altLang="en-US" sz="2500" b="1">
                <a:latin typeface="Simplified Arabic" panose="02020603050405020304" pitchFamily="18" charset="-78"/>
                <a:cs typeface="Simplified Arabic" panose="02020603050405020304" pitchFamily="18" charset="-78"/>
              </a:rPr>
              <a:t>أيمن</a:t>
            </a:r>
            <a:r>
              <a:rPr lang="ar-IQ" altLang="en-US" sz="2500" b="1">
                <a:latin typeface="Simplified Arabic" panose="02020603050405020304" pitchFamily="18" charset="-78"/>
                <a:cs typeface="Simplified Arabic" panose="02020603050405020304" pitchFamily="18" charset="-78"/>
              </a:rPr>
              <a:t> فقتل ايمن </a:t>
            </a:r>
            <a:r>
              <a:rPr lang="ar-SA" altLang="en-US" sz="2500" b="1">
                <a:latin typeface="Simplified Arabic" panose="02020603050405020304" pitchFamily="18" charset="-78"/>
                <a:cs typeface="Simplified Arabic" panose="02020603050405020304" pitchFamily="18" charset="-78"/>
              </a:rPr>
              <a:t> وثبت الهاشميون</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وكان علي بن ابي طالب</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عليه السلام</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يضرب بالسيف بين يدي رسول الله(صلى الله عليه واله</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حتى هزمهم،الامر الذي جعل النبي</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صلى الله عليه واله يامر </a:t>
            </a:r>
            <a:r>
              <a:rPr lang="ar-SA" altLang="en-US" sz="2500" b="1">
                <a:solidFill>
                  <a:srgbClr val="FF0000"/>
                </a:solidFill>
                <a:latin typeface="Simplified Arabic" panose="02020603050405020304" pitchFamily="18" charset="-78"/>
                <a:cs typeface="Simplified Arabic" panose="02020603050405020304" pitchFamily="18" charset="-78"/>
              </a:rPr>
              <a:t>العباس بن عبد المطلب</a:t>
            </a:r>
            <a:r>
              <a:rPr lang="ar-SA" altLang="en-US" sz="2500" b="1">
                <a:solidFill>
                  <a:schemeClr val="folHlink"/>
                </a:solidFill>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بان ينادي على هؤلاء الفارين ويرجعهم فبلغت صرخاته مسامعهم فثارت حميتهم ونادوا لبيك لبيك،وبذلك فقد تمكن النبي(صلى الله عليه </a:t>
            </a:r>
            <a:r>
              <a:rPr lang="ar-IQ" altLang="en-US" sz="2500" b="1">
                <a:latin typeface="Simplified Arabic" panose="02020603050405020304" pitchFamily="18" charset="-78"/>
                <a:cs typeface="Simplified Arabic" panose="02020603050405020304" pitchFamily="18" charset="-78"/>
              </a:rPr>
              <a:t>واله </a:t>
            </a:r>
            <a:r>
              <a:rPr lang="ar-SA" altLang="en-US" sz="2500" b="1">
                <a:latin typeface="Simplified Arabic" panose="02020603050405020304" pitchFamily="18" charset="-78"/>
                <a:cs typeface="Simplified Arabic" panose="02020603050405020304" pitchFamily="18" charset="-78"/>
              </a:rPr>
              <a:t>من تنظيم صفوف جيشه من جديد،وتمكنوا من اجبار العدوا على الانسحاب وذلك</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بتشجيع الرسول</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صلى الله عليه واله ((انا النبي لا كذب،انا ابن عبد المطلب))</a:t>
            </a:r>
            <a:r>
              <a:rPr lang="ar-IQ" altLang="en-US" sz="2500" b="1">
                <a:latin typeface="Simplified Arabic" panose="02020603050405020304" pitchFamily="18" charset="-78"/>
                <a:cs typeface="Simplified Arabic" panose="02020603050405020304" pitchFamily="18" charset="-78"/>
              </a:rPr>
              <a:t> </a:t>
            </a:r>
            <a:r>
              <a:rPr lang="ar-SA" altLang="en-US" sz="2500" b="1">
                <a:latin typeface="Simplified Arabic" panose="02020603050405020304" pitchFamily="18" charset="-78"/>
                <a:cs typeface="Simplified Arabic" panose="02020603050405020304" pitchFamily="18" charset="-78"/>
              </a:rPr>
              <a:t>فكان له الاثر في القاء الهزيمة المنكرة بقبيلة هوازن تاركين وراءهم اموالهم ونساءهم وصبيانهم</a:t>
            </a:r>
            <a:r>
              <a:rPr lang="en-US" altLang="en-US" sz="2500" b="1">
                <a:latin typeface="Simplified Arabic" panose="02020603050405020304" pitchFamily="18" charset="-78"/>
                <a:cs typeface="Simplified Arabic" panose="02020603050405020304" pitchFamily="18" charset="-78"/>
              </a:rPr>
              <a:t>.</a:t>
            </a:r>
            <a:r>
              <a:rPr lang="en-US" altLang="en-US" sz="2500">
                <a:latin typeface="Simplified Arabic" panose="02020603050405020304" pitchFamily="18" charset="-78"/>
                <a:cs typeface="Simplified Arabic" panose="02020603050405020304" pitchFamily="18" charset="-78"/>
              </a:rPr>
              <a:t> </a:t>
            </a:r>
          </a:p>
        </p:txBody>
      </p:sp>
    </p:spTree>
  </p:cSld>
  <p:clrMapOvr>
    <a:masterClrMapping/>
  </p:clrMapOvr>
</p:sld>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200</TotalTime>
  <Words>1705</Words>
  <Application>Microsoft Office PowerPoint</Application>
  <PresentationFormat>عرض على الشاشة (4:3)</PresentationFormat>
  <Paragraphs>64</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تصميم افتراضي</vt:lpstr>
      <vt:lpstr>فتح مكة في السنة 8 هـ</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هدم بيوت الاصنام  </vt:lpstr>
      <vt:lpstr>غزوة حنين في السنة 8هـ</vt:lpstr>
      <vt:lpstr>غزوة الطائف في السنة 8هـ  </vt:lpstr>
      <vt:lpstr>عرض تقديمي في PowerPoint</vt:lpstr>
      <vt:lpstr>عرض تقديمي في PowerPoint</vt:lpstr>
      <vt:lpstr>معارك  نشر الاسلام خارج  شبه جزيرة العرب </vt:lpstr>
      <vt:lpstr>غزوة مؤته في السنه 8هـ</vt:lpstr>
      <vt:lpstr>عرض تقديمي في PowerPoint</vt:lpstr>
    </vt:vector>
  </TitlesOfParts>
  <Company>Enjoy My Fine Releases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فتح مكة في السنة 8 هـ</dc:title>
  <dc:creator>DR.Ahmed Saker</dc:creator>
  <cp:lastModifiedBy>مستخدم غير معروف</cp:lastModifiedBy>
  <cp:revision>5</cp:revision>
  <dcterms:created xsi:type="dcterms:W3CDTF">2019-01-06T15:03:01Z</dcterms:created>
  <dcterms:modified xsi:type="dcterms:W3CDTF">2019-01-08T14:17:14Z</dcterms:modified>
</cp:coreProperties>
</file>