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46" d="100"/>
          <a:sy n="46" d="100"/>
        </p:scale>
        <p:origin x="-2064" y="-5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8F1362F-B669-4758-BC9A-02911F88557E}" type="datetimeFigureOut">
              <a:rPr lang="ar-IQ" smtClean="0"/>
              <a:t>27/04/1440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8E8FCD7-E127-4BD3-98D3-2CC7B797CE19}"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1362F-B669-4758-BC9A-02911F88557E}" type="datetimeFigureOut">
              <a:rPr lang="ar-IQ" smtClean="0"/>
              <a:t>27/04/1440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1362F-B669-4758-BC9A-02911F88557E}" type="datetimeFigureOut">
              <a:rPr lang="ar-IQ" smtClean="0"/>
              <a:t>27/04/1440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F1362F-B669-4758-BC9A-02911F88557E}" type="datetimeFigureOut">
              <a:rPr lang="ar-IQ" smtClean="0"/>
              <a:t>27/04/1440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F1362F-B669-4758-BC9A-02911F88557E}" type="datetimeFigureOut">
              <a:rPr lang="ar-IQ" smtClean="0"/>
              <a:t>27/04/1440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8F1362F-B669-4758-BC9A-02911F88557E}" type="datetimeFigureOut">
              <a:rPr lang="ar-IQ" smtClean="0"/>
              <a:t>27/04/1440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8E8FCD7-E127-4BD3-98D3-2CC7B797CE19}"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F1362F-B669-4758-BC9A-02911F88557E}" type="datetimeFigureOut">
              <a:rPr lang="ar-IQ" smtClean="0"/>
              <a:t>27/04/1440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F1362F-B669-4758-BC9A-02911F88557E}" type="datetimeFigureOut">
              <a:rPr lang="ar-IQ" smtClean="0"/>
              <a:t>27/04/1440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1362F-B669-4758-BC9A-02911F88557E}" type="datetimeFigureOut">
              <a:rPr lang="ar-IQ" smtClean="0"/>
              <a:t>27/04/1440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8F1362F-B669-4758-BC9A-02911F88557E}" type="datetimeFigureOut">
              <a:rPr lang="ar-IQ" smtClean="0"/>
              <a:t>27/04/1440</a:t>
            </a:fld>
            <a:endParaRPr lang="ar-IQ"/>
          </a:p>
        </p:txBody>
      </p:sp>
      <p:sp>
        <p:nvSpPr>
          <p:cNvPr id="7" name="Slide Number Placeholder 6"/>
          <p:cNvSpPr>
            <a:spLocks noGrp="1"/>
          </p:cNvSpPr>
          <p:nvPr>
            <p:ph type="sldNum" sz="quarter" idx="12"/>
          </p:nvPr>
        </p:nvSpPr>
        <p:spPr/>
        <p:txBody>
          <a:bodyPr/>
          <a:lstStyle/>
          <a:p>
            <a:fld id="{38E8FCD7-E127-4BD3-98D3-2CC7B797CE19}"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F1362F-B669-4758-BC9A-02911F88557E}" type="datetimeFigureOut">
              <a:rPr lang="ar-IQ" smtClean="0"/>
              <a:t>27/04/1440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8F1362F-B669-4758-BC9A-02911F88557E}" type="datetimeFigureOut">
              <a:rPr lang="ar-IQ" smtClean="0"/>
              <a:t>27/04/1440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8E8FCD7-E127-4BD3-98D3-2CC7B797CE1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الرياضة وبناء الصحة النفسية</a:t>
            </a:r>
            <a:endParaRPr lang="ar-IQ" dirty="0"/>
          </a:p>
        </p:txBody>
      </p:sp>
      <p:sp>
        <p:nvSpPr>
          <p:cNvPr id="3" name="Subtitle 2"/>
          <p:cNvSpPr>
            <a:spLocks noGrp="1"/>
          </p:cNvSpPr>
          <p:nvPr>
            <p:ph type="subTitle" idx="1"/>
          </p:nvPr>
        </p:nvSpPr>
        <p:spPr/>
        <p:txBody>
          <a:bodyPr/>
          <a:lstStyle/>
          <a:p>
            <a:r>
              <a:rPr lang="ar-SA" dirty="0" err="1" smtClean="0"/>
              <a:t>أ.م.د</a:t>
            </a:r>
            <a:r>
              <a:rPr lang="ar-SA" dirty="0" smtClean="0"/>
              <a:t> نجلاء نزار وداعة</a:t>
            </a:r>
          </a:p>
          <a:p>
            <a:r>
              <a:rPr lang="ar-SA" dirty="0" smtClean="0"/>
              <a:t>علم النفس السريري</a:t>
            </a:r>
            <a:endParaRPr lang="ar-IQ" dirty="0"/>
          </a:p>
        </p:txBody>
      </p:sp>
    </p:spTree>
    <p:extLst>
      <p:ext uri="{BB962C8B-B14F-4D97-AF65-F5344CB8AC3E}">
        <p14:creationId xmlns:p14="http://schemas.microsoft.com/office/powerpoint/2010/main" val="1264430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SA" dirty="0" smtClean="0"/>
              <a:t>3</a:t>
            </a:r>
            <a:r>
              <a:rPr lang="ar-IQ" dirty="0" smtClean="0"/>
              <a:t>- </a:t>
            </a:r>
            <a:r>
              <a:rPr lang="ar-IQ" dirty="0"/>
              <a:t>استغل أي فرصة للحركة والمشي في أي فرصة تسنح، عند الحديث في الهاتف أو تبادل أطراف الحديث أو غيرها، واجعل الحركة جزءا من حياتك وعادة من عاداتك.</a:t>
            </a:r>
          </a:p>
          <a:p>
            <a:r>
              <a:rPr lang="ar-IQ" dirty="0"/>
              <a:t>4- عليك بالتنويع فيما تمارسه من أنشطة وذلك لكسر الرتابة والذي يساهم أيضا وبشكل غير مباشر في لياقة الجسم بوجه عام.</a:t>
            </a:r>
          </a:p>
        </p:txBody>
      </p:sp>
    </p:spTree>
    <p:extLst>
      <p:ext uri="{BB962C8B-B14F-4D97-AF65-F5344CB8AC3E}">
        <p14:creationId xmlns:p14="http://schemas.microsoft.com/office/powerpoint/2010/main" val="2041633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r>
              <a:rPr lang="ar-IQ" dirty="0"/>
              <a:t>5- إذا كان وجود الحافز هو مشكلتك الأساسية سيكون الشريك هو الحل لأنه سيشجعك على الاستمرار وعلى الارتفاع بمستواك وبذل مجهود أكبر للتنافس معه، بشرط أن </a:t>
            </a:r>
            <a:r>
              <a:rPr lang="ar-IQ" dirty="0" err="1"/>
              <a:t>تتكافأ</a:t>
            </a:r>
            <a:r>
              <a:rPr lang="ar-IQ" dirty="0"/>
              <a:t> قدراته مع قدراتك.</a:t>
            </a:r>
          </a:p>
          <a:p>
            <a:r>
              <a:rPr lang="ar-IQ" dirty="0"/>
              <a:t>6- الانشغال بما يدور حولك أو التفكير في أية أمور أخرى غير ما تمارسه من نشاط سيعرضك للأذى والضرر فعليك التركيز فيما تفعله للحصول على نتيجة أفضل. ولكن إذا فقدت تركيزك فعليك الإقلال فيما تمارسه على الفور.</a:t>
            </a:r>
          </a:p>
        </p:txBody>
      </p:sp>
    </p:spTree>
    <p:extLst>
      <p:ext uri="{BB962C8B-B14F-4D97-AF65-F5344CB8AC3E}">
        <p14:creationId xmlns:p14="http://schemas.microsoft.com/office/powerpoint/2010/main" val="3428382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IQ" dirty="0" smtClean="0"/>
              <a:t>-</a:t>
            </a:r>
            <a:r>
              <a:rPr lang="ar-SA" dirty="0" smtClean="0"/>
              <a:t>7</a:t>
            </a:r>
            <a:r>
              <a:rPr lang="ar-IQ" dirty="0" smtClean="0"/>
              <a:t> </a:t>
            </a:r>
            <a:r>
              <a:rPr lang="ar-IQ" dirty="0"/>
              <a:t>إن النظام الغذائي هو الجزء الفعال في مسألة اللياقة، وما تتناوله من أطعمة يؤثر على ما تقوم به من نشاط، كما أنه يؤثر بدوره على نتائج خطة اللياقة التي رسمتها لنفسك والتي تساعد على بناء عضلاتك وتقلل من نسبة الدهون الموجودة في جسمك، كما يساهم ما يمارسه الإنسان من نشاط يومي أو نشاط رياضي في حرق الكثير من السعرات الحرارية إلى جانب الاعتدال.</a:t>
            </a:r>
          </a:p>
          <a:p>
            <a:r>
              <a:rPr lang="ar-IQ" dirty="0"/>
              <a:t>8- يحتاج الجسم إلى الماء كل عشرين دقيقة عند ممارسة أي نشاط رياضي لكي يعوض الفاقد، تناول سوائل على الفور عند إحساسك بالعطش حتى لا تتعرض للجفاف وخاصة إذا كنت تمارس أي نشاط ما لأكثر من ساعة. ـ الاستمتاع بما تمارسه: صحيح، اختر نشاطا تستمتع به لأنه سيلزمك بما سترسمه لنفسك من خطط، وهذا في نفس الوقت لا يكون مبرر لأي شخص بعدم ممارسة أي نشاط إذا لم يحقق له المتعة.</a:t>
            </a:r>
          </a:p>
        </p:txBody>
      </p:sp>
    </p:spTree>
    <p:extLst>
      <p:ext uri="{BB962C8B-B14F-4D97-AF65-F5344CB8AC3E}">
        <p14:creationId xmlns:p14="http://schemas.microsoft.com/office/powerpoint/2010/main" val="1726668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a:t>علاقة التربية البدنية بالتربية:</a:t>
            </a:r>
          </a:p>
        </p:txBody>
      </p:sp>
      <p:sp>
        <p:nvSpPr>
          <p:cNvPr id="3" name="Content Placeholder 2"/>
          <p:cNvSpPr>
            <a:spLocks noGrp="1"/>
          </p:cNvSpPr>
          <p:nvPr>
            <p:ph idx="1"/>
          </p:nvPr>
        </p:nvSpPr>
        <p:spPr/>
        <p:txBody>
          <a:bodyPr>
            <a:normAutofit fontScale="92500" lnSpcReduction="10000"/>
          </a:bodyPr>
          <a:lstStyle/>
          <a:p>
            <a:r>
              <a:rPr lang="ar-IQ" dirty="0"/>
              <a:t>إن التربية تستهدف ترفيه النظام الاجتماعي وتوفير كافة الخبرات التربوية التي تعلي من شأن القيم التي تساعد على ذلك مثل كرامة الفرد وحرية التعبير والاحترام المتبادل والحلم والتسامح.</a:t>
            </a:r>
          </a:p>
          <a:p>
            <a:r>
              <a:rPr lang="ar-IQ" dirty="0"/>
              <a:t>كما أن التربية تعمل على تحقيق أهداف المجتمعات في بناء الإنسان المتكامل القادر على الإنتاج والبناء من أجل رفع المستوى الحضاري بكافة جوانبه الاجتماعية والاقتصادية وإذا كانت التربية تعمل على أنماط الإنسان في كافة جوانبه البدنية والعقلية والنفسية والاجتماعية فإن التربية الرياضية تعد جزءاً متكاملاً من التربية تعمل على تحقيق النمو الشامل والمتزن للفرد</a:t>
            </a:r>
          </a:p>
        </p:txBody>
      </p:sp>
    </p:spTree>
    <p:extLst>
      <p:ext uri="{BB962C8B-B14F-4D97-AF65-F5344CB8AC3E}">
        <p14:creationId xmlns:p14="http://schemas.microsoft.com/office/powerpoint/2010/main" val="2861399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a:t>فوائد اللياقة البدنية التي تعود على المجتمع بشكل عام والوطن : </a:t>
            </a:r>
          </a:p>
        </p:txBody>
      </p:sp>
      <p:sp>
        <p:nvSpPr>
          <p:cNvPr id="3" name="Content Placeholder 2"/>
          <p:cNvSpPr>
            <a:spLocks noGrp="1"/>
          </p:cNvSpPr>
          <p:nvPr>
            <p:ph idx="1"/>
          </p:nvPr>
        </p:nvSpPr>
        <p:spPr/>
        <p:txBody>
          <a:bodyPr>
            <a:normAutofit fontScale="92500" lnSpcReduction="20000"/>
          </a:bodyPr>
          <a:lstStyle/>
          <a:p>
            <a:r>
              <a:rPr lang="ar-IQ" dirty="0"/>
              <a:t>- الحصول على مجتمع نشيط ، ذا قوة إنتاجية اكبر في العمل والأداء ، ايجابية في التفكير ، البعد عن السلبية والتوتر الزائد .</a:t>
            </a:r>
          </a:p>
          <a:p>
            <a:r>
              <a:rPr lang="ar-IQ" dirty="0"/>
              <a:t>2- الحصول على تفكير ايجابي ونظره مستقبلية طموحه للحياة مليئة بالتفاؤل ، مقدره اكبر على الاستيعاب والتفكير للإفراد والنشاط الذهني والخروج بأفكار ايجابية تعود على الشخص والمجتمع بشكل عام بالمصلحة والفائدة  .</a:t>
            </a:r>
          </a:p>
          <a:p>
            <a:r>
              <a:rPr lang="ar-IQ" dirty="0"/>
              <a:t>3- الحصول على مجتمع يحتوي على أفراد ( مخترعين ، مبتكرين ، مهارات مختلفة في عدة مجالات : الفن ،الموسيقى ، الرسم ، الدراما ).</a:t>
            </a:r>
          </a:p>
        </p:txBody>
      </p:sp>
    </p:spTree>
    <p:extLst>
      <p:ext uri="{BB962C8B-B14F-4D97-AF65-F5344CB8AC3E}">
        <p14:creationId xmlns:p14="http://schemas.microsoft.com/office/powerpoint/2010/main" val="1766812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a:t>أسباب قلة ممارسة التمارين الرياضية</a:t>
            </a:r>
          </a:p>
        </p:txBody>
      </p:sp>
      <p:sp>
        <p:nvSpPr>
          <p:cNvPr id="3" name="Content Placeholder 2"/>
          <p:cNvSpPr>
            <a:spLocks noGrp="1"/>
          </p:cNvSpPr>
          <p:nvPr>
            <p:ph idx="1"/>
          </p:nvPr>
        </p:nvSpPr>
        <p:spPr/>
        <p:txBody>
          <a:bodyPr/>
          <a:lstStyle/>
          <a:p>
            <a:r>
              <a:rPr lang="ar-IQ" dirty="0"/>
              <a:t>1-	انشغال بعض الاشخاص في ساعات العمل الطويلة والروتين اليومي المتمثل بالمسار اليومي من البيت الى العمل وبعدها البيت رجوعاً.</a:t>
            </a:r>
          </a:p>
          <a:p>
            <a:r>
              <a:rPr lang="ar-IQ"/>
              <a:t>2-	ضغوط الحياة اليومية التي تسبب القلق والاكتئاب الذي يكون سببا بالعزوف عن ممارسة التمارين الرياضية.</a:t>
            </a:r>
            <a:endParaRPr lang="ar-IQ" dirty="0"/>
          </a:p>
        </p:txBody>
      </p:sp>
    </p:spTree>
    <p:extLst>
      <p:ext uri="{BB962C8B-B14F-4D97-AF65-F5344CB8AC3E}">
        <p14:creationId xmlns:p14="http://schemas.microsoft.com/office/powerpoint/2010/main" val="1879641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الرياضة وبناء الصحة النفسية</a:t>
            </a:r>
          </a:p>
        </p:txBody>
      </p:sp>
      <p:sp>
        <p:nvSpPr>
          <p:cNvPr id="3" name="Content Placeholder 2"/>
          <p:cNvSpPr>
            <a:spLocks noGrp="1"/>
          </p:cNvSpPr>
          <p:nvPr>
            <p:ph idx="1"/>
          </p:nvPr>
        </p:nvSpPr>
        <p:spPr/>
        <p:txBody>
          <a:bodyPr/>
          <a:lstStyle/>
          <a:p>
            <a:r>
              <a:rPr lang="ar-IQ" dirty="0"/>
              <a:t> </a:t>
            </a:r>
            <a:r>
              <a:rPr lang="ar-IQ" dirty="0" smtClean="0"/>
              <a:t>اللياقة البدنية</a:t>
            </a:r>
            <a:r>
              <a:rPr lang="ar-SA" dirty="0" smtClean="0"/>
              <a:t>:</a:t>
            </a:r>
            <a:r>
              <a:rPr lang="ar-IQ" dirty="0" smtClean="0"/>
              <a:t> هي المقدرة </a:t>
            </a:r>
            <a:r>
              <a:rPr lang="ar-IQ" dirty="0"/>
              <a:t>على القيام بأعباء الحياة اليومية بيسر وسهولة مع المقدرة على القيام بالجهد الطارئ عند اللزوم مع المحافظة على صحة جيدة ورضى نفسي بقدر ما هو ممكن.</a:t>
            </a:r>
          </a:p>
        </p:txBody>
      </p:sp>
    </p:spTree>
    <p:extLst>
      <p:ext uri="{BB962C8B-B14F-4D97-AF65-F5344CB8AC3E}">
        <p14:creationId xmlns:p14="http://schemas.microsoft.com/office/powerpoint/2010/main" val="90899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t>اهمية الرياضة بالنسبة </a:t>
            </a:r>
            <a:r>
              <a:rPr lang="ar-SA" dirty="0" err="1" smtClean="0"/>
              <a:t>للاشخاص</a:t>
            </a:r>
            <a:endParaRPr lang="ar-IQ" dirty="0"/>
          </a:p>
        </p:txBody>
      </p:sp>
      <p:sp>
        <p:nvSpPr>
          <p:cNvPr id="3" name="Content Placeholder 2"/>
          <p:cNvSpPr>
            <a:spLocks noGrp="1"/>
          </p:cNvSpPr>
          <p:nvPr>
            <p:ph idx="1"/>
          </p:nvPr>
        </p:nvSpPr>
        <p:spPr/>
        <p:txBody>
          <a:bodyPr/>
          <a:lstStyle/>
          <a:p>
            <a:r>
              <a:rPr lang="ar-IQ" dirty="0"/>
              <a:t>وقد أثبت كثير من الباحثين في مجال الطب الرياضي أن الرياضة لها علاقة وثيقة وطيدة بتحسن الصحة النفسية وظهور المشاعر الوجدانية الإيجابية والتمتع بالسعادة النفسية، والراحة والاطمئنان وتشير العديد من الدراسات إلى أن ذلك يتم أساسا من خلال </a:t>
            </a:r>
            <a:r>
              <a:rPr lang="ar-IQ" dirty="0" err="1" smtClean="0"/>
              <a:t>آلاليات</a:t>
            </a:r>
            <a:r>
              <a:rPr lang="ar-SA" dirty="0" smtClean="0"/>
              <a:t>.</a:t>
            </a:r>
            <a:endParaRPr lang="ar-IQ" dirty="0"/>
          </a:p>
        </p:txBody>
      </p:sp>
    </p:spTree>
    <p:extLst>
      <p:ext uri="{BB962C8B-B14F-4D97-AF65-F5344CB8AC3E}">
        <p14:creationId xmlns:p14="http://schemas.microsoft.com/office/powerpoint/2010/main" val="2480073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a:t>اليات عمل اللياقة البدنية في التمتع بالصحة النفسية السليمة</a:t>
            </a:r>
          </a:p>
        </p:txBody>
      </p:sp>
      <p:sp>
        <p:nvSpPr>
          <p:cNvPr id="3" name="Content Placeholder 2"/>
          <p:cNvSpPr>
            <a:spLocks noGrp="1"/>
          </p:cNvSpPr>
          <p:nvPr>
            <p:ph idx="1"/>
          </p:nvPr>
        </p:nvSpPr>
        <p:spPr/>
        <p:txBody>
          <a:bodyPr/>
          <a:lstStyle/>
          <a:p>
            <a:r>
              <a:rPr lang="ar-IQ" dirty="0"/>
              <a:t>أولا: تعزيز الثقة بالنفس وتحسين النظرة العامة للذات من خلال تعزيز إيمان الفرد بقدراته لإنجاز الخطوات الإيجابية.</a:t>
            </a:r>
          </a:p>
          <a:p>
            <a:r>
              <a:rPr lang="ar-IQ" dirty="0"/>
              <a:t> وثانيا: تخفيف التوتر والضغط النفسي والاكتئاب الذي ينتج أساسا عن تحويل النشاط الجسدي انتباه الفرد بعيدا عن الأفكار لسلبية والتشاؤمية.</a:t>
            </a:r>
          </a:p>
        </p:txBody>
      </p:sp>
    </p:spTree>
    <p:extLst>
      <p:ext uri="{BB962C8B-B14F-4D97-AF65-F5344CB8AC3E}">
        <p14:creationId xmlns:p14="http://schemas.microsoft.com/office/powerpoint/2010/main" val="2114659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a:t>ثالثاً: يفرز الجسم </a:t>
            </a:r>
            <a:r>
              <a:rPr lang="ar-IQ" dirty="0" err="1"/>
              <a:t>افيونات</a:t>
            </a:r>
            <a:r>
              <a:rPr lang="ar-IQ" dirty="0"/>
              <a:t> طبيعية والتي ترتفع نسبتها اثناء ممارسة التمارين الرياضية والتي تكون سببا بالشعور بالسعادة ومحاربة القلق والشعور </a:t>
            </a:r>
            <a:r>
              <a:rPr lang="ar-IQ" dirty="0" err="1"/>
              <a:t>بالاحباط</a:t>
            </a:r>
            <a:r>
              <a:rPr lang="ar-IQ" dirty="0"/>
              <a:t>.</a:t>
            </a:r>
          </a:p>
          <a:p>
            <a:r>
              <a:rPr lang="ar-IQ" dirty="0"/>
              <a:t>رابعاً: تعزز الرياضة الشعور بالثقة بالنفس بعد خسارة الوزن المطلوب وتحسن شكل الجسم.</a:t>
            </a:r>
          </a:p>
        </p:txBody>
      </p:sp>
    </p:spTree>
    <p:extLst>
      <p:ext uri="{BB962C8B-B14F-4D97-AF65-F5344CB8AC3E}">
        <p14:creationId xmlns:p14="http://schemas.microsoft.com/office/powerpoint/2010/main" val="3145696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دراسات</a:t>
            </a:r>
            <a:endParaRPr lang="ar-IQ" dirty="0"/>
          </a:p>
        </p:txBody>
      </p:sp>
      <p:sp>
        <p:nvSpPr>
          <p:cNvPr id="3" name="Content Placeholder 2"/>
          <p:cNvSpPr>
            <a:spLocks noGrp="1"/>
          </p:cNvSpPr>
          <p:nvPr>
            <p:ph idx="1"/>
          </p:nvPr>
        </p:nvSpPr>
        <p:spPr/>
        <p:txBody>
          <a:bodyPr/>
          <a:lstStyle/>
          <a:p>
            <a:r>
              <a:rPr lang="ar-IQ" dirty="0"/>
              <a:t>فقد أظهر بحث جديد أجراه علماء ألمان بأن التمارين الرياضية مثل المشي السريع يمكن أن تكون أكثر تأثيرا في مكافحة الاكتئاب من الأدوية ، وأجرى الباحثون دراسة على 12 شخصا يعانون من اكتئاب حاد مستمر فترة بلغت في المتوسط تسعة أشهر ووجدوا أن الدواء فشل في 10 من تلك الحالات في تحسين الحالة بصورة ملموسة .</a:t>
            </a:r>
          </a:p>
        </p:txBody>
      </p:sp>
    </p:spTree>
    <p:extLst>
      <p:ext uri="{BB962C8B-B14F-4D97-AF65-F5344CB8AC3E}">
        <p14:creationId xmlns:p14="http://schemas.microsoft.com/office/powerpoint/2010/main" val="2381811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قلة النشاط الرياضي</a:t>
            </a:r>
            <a:endParaRPr lang="ar-IQ" dirty="0"/>
          </a:p>
        </p:txBody>
      </p:sp>
      <p:sp>
        <p:nvSpPr>
          <p:cNvPr id="3" name="Content Placeholder 2"/>
          <p:cNvSpPr>
            <a:spLocks noGrp="1"/>
          </p:cNvSpPr>
          <p:nvPr>
            <p:ph idx="1"/>
          </p:nvPr>
        </p:nvSpPr>
        <p:spPr/>
        <p:txBody>
          <a:bodyPr>
            <a:normAutofit fontScale="92500" lnSpcReduction="10000"/>
          </a:bodyPr>
          <a:lstStyle/>
          <a:p>
            <a:r>
              <a:rPr lang="ar-IQ" dirty="0"/>
              <a:t>وفي المقابل فإن قلة النشاط البدني ترتبط أكثر بمشاعر وأعراض نفسية سلبية. هذه التأثيرات المتنوعة أكدتها العديد من الدراسات والأبحاث الميدانية التي أوضحت أيضا بأن الكثير من الأعراض النفسية السلبية مثل القلق والحزن والآلام النفسية الجسدية تعرف بعد ممارسة التمرينات الرياضية انخفاضا تدريجيا، على الرغم من كون هذا الانخفاض يختلف من فرد لآخر، ومن سياق لآخر. ومن هنا فالمطلوب من الفرد أن يهتم بممارسة نشاط رياضي معين، وأن يجد لذلك الوقت الكافي. كما يجب الاعتناء ببعض الأفكار والقواعد التي ستجعل تلك الممارسة أكثر فائدة وتأثيرا إيجابيا، ومنها:</a:t>
            </a:r>
          </a:p>
        </p:txBody>
      </p:sp>
    </p:spTree>
    <p:extLst>
      <p:ext uri="{BB962C8B-B14F-4D97-AF65-F5344CB8AC3E}">
        <p14:creationId xmlns:p14="http://schemas.microsoft.com/office/powerpoint/2010/main" val="2976665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dirty="0" smtClean="0"/>
              <a:t>هل تعد ممارسة الرياضة بديلا عن العلاجات النفسية؟</a:t>
            </a:r>
            <a:endParaRPr lang="ar-IQ" dirty="0"/>
          </a:p>
        </p:txBody>
      </p:sp>
      <p:sp>
        <p:nvSpPr>
          <p:cNvPr id="3" name="Content Placeholder 2"/>
          <p:cNvSpPr>
            <a:spLocks noGrp="1"/>
          </p:cNvSpPr>
          <p:nvPr>
            <p:ph idx="1"/>
          </p:nvPr>
        </p:nvSpPr>
        <p:spPr/>
        <p:txBody>
          <a:bodyPr/>
          <a:lstStyle/>
          <a:p>
            <a:r>
              <a:rPr lang="ar-IQ" dirty="0"/>
              <a:t>إن ممارسة الرياضة ليست في أي حال من الأحوال بديلة عن العلاجات النفسية المتخصصة للاضطرابات النفسية. فالرياضة إنما تساعد على تقبل أكبر لهذه العلاجات. فمثلا تسهم التمرينات الرياضية في تحسن حالات الاكتئاب المشخصة إذا كان المصاب يعالج اكتئابه بمضادات الاكتئاب في الوقت نفسه، ولا يمكن أن تفيد بدون هذا العلاج.</a:t>
            </a:r>
          </a:p>
        </p:txBody>
      </p:sp>
    </p:spTree>
    <p:extLst>
      <p:ext uri="{BB962C8B-B14F-4D97-AF65-F5344CB8AC3E}">
        <p14:creationId xmlns:p14="http://schemas.microsoft.com/office/powerpoint/2010/main" val="998276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a:t>قواعد ممارسة التمارين الرياضية</a:t>
            </a:r>
          </a:p>
        </p:txBody>
      </p:sp>
      <p:sp>
        <p:nvSpPr>
          <p:cNvPr id="3" name="Content Placeholder 2"/>
          <p:cNvSpPr>
            <a:spLocks noGrp="1"/>
          </p:cNvSpPr>
          <p:nvPr>
            <p:ph idx="1"/>
          </p:nvPr>
        </p:nvSpPr>
        <p:spPr/>
        <p:txBody>
          <a:bodyPr/>
          <a:lstStyle/>
          <a:p>
            <a:r>
              <a:rPr lang="ar-SA" dirty="0" smtClean="0"/>
              <a:t>1</a:t>
            </a:r>
            <a:r>
              <a:rPr lang="ar-IQ" dirty="0" smtClean="0"/>
              <a:t>- </a:t>
            </a:r>
            <a:r>
              <a:rPr lang="ar-IQ" dirty="0"/>
              <a:t>الحرص على المشي لقضاء حاجاتك ما أمكن ذلك، مع التركيز على التمتع بمتعة المشي .</a:t>
            </a:r>
          </a:p>
          <a:p>
            <a:r>
              <a:rPr lang="ar-IQ" dirty="0"/>
              <a:t>2- استخدم الدرج بدل المصعد تدرجيا في النزول أولا، ثم في الصعود أيضا. وضع لنفسك تحدي الزيادة في عدد الطوابق التي تصعدها بالدرج، وبذلك ستتطور قدراتك ويزداد تحملك لمزيد الصعود والنزول بالدرج</a:t>
            </a:r>
          </a:p>
        </p:txBody>
      </p:sp>
    </p:spTree>
    <p:extLst>
      <p:ext uri="{BB962C8B-B14F-4D97-AF65-F5344CB8AC3E}">
        <p14:creationId xmlns:p14="http://schemas.microsoft.com/office/powerpoint/2010/main" val="17532539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44</TotalTime>
  <Words>915</Words>
  <Application>Microsoft Office PowerPoint</Application>
  <PresentationFormat>On-screen Show (4:3)</PresentationFormat>
  <Paragraphs>37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Austin</vt:lpstr>
      <vt:lpstr>الرياضة وبناء الصحة النفسية</vt:lpstr>
      <vt:lpstr>الرياضة وبناء الصحة النفسية</vt:lpstr>
      <vt:lpstr>اهمية الرياضة بالنسبة للاشخاص</vt:lpstr>
      <vt:lpstr>اليات عمل اللياقة البدنية في التمتع بالصحة النفسية السليمة</vt:lpstr>
      <vt:lpstr>PowerPoint Presentation</vt:lpstr>
      <vt:lpstr>دراسات</vt:lpstr>
      <vt:lpstr>قلة النشاط الرياضي</vt:lpstr>
      <vt:lpstr>هل تعد ممارسة الرياضة بديلا عن العلاجات النفسية؟</vt:lpstr>
      <vt:lpstr>قواعد ممارسة التمارين الرياضية</vt:lpstr>
      <vt:lpstr>PowerPoint Presentation</vt:lpstr>
      <vt:lpstr>PowerPoint Presentation</vt:lpstr>
      <vt:lpstr>PowerPoint Presentation</vt:lpstr>
      <vt:lpstr>علاقة التربية البدنية بالتربية:</vt:lpstr>
      <vt:lpstr>فوائد اللياقة البدنية التي تعود على المجتمع بشكل عام والوطن : </vt:lpstr>
      <vt:lpstr>أسباب قلة ممارسة التمارين الرياضية</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تعزيز الصحة النفسية</dc:title>
  <dc:creator>Maher</dc:creator>
  <cp:lastModifiedBy>Maher</cp:lastModifiedBy>
  <cp:revision>4</cp:revision>
  <dcterms:created xsi:type="dcterms:W3CDTF">2018-12-04T19:20:26Z</dcterms:created>
  <dcterms:modified xsi:type="dcterms:W3CDTF">2019-01-04T18:21:50Z</dcterms:modified>
</cp:coreProperties>
</file>