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19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AB4AC3E-6DD6-40E5-B140-7BBA37DF1E19}" type="datetimeFigureOut">
              <a:rPr lang="ar-IQ" smtClean="0"/>
              <a:t>23/03/1440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A416A9-ED38-4D2C-9D69-976AC3F78CBB}"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B4AC3E-6DD6-40E5-B140-7BBA37DF1E19}" type="datetimeFigureOut">
              <a:rPr lang="ar-IQ" smtClean="0"/>
              <a:t>23/03/1440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A416A9-ED38-4D2C-9D69-976AC3F78CB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B4AC3E-6DD6-40E5-B140-7BBA37DF1E19}" type="datetimeFigureOut">
              <a:rPr lang="ar-IQ" smtClean="0"/>
              <a:t>23/03/1440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A416A9-ED38-4D2C-9D69-976AC3F78CB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B4AC3E-6DD6-40E5-B140-7BBA37DF1E19}" type="datetimeFigureOut">
              <a:rPr lang="ar-IQ" smtClean="0"/>
              <a:t>23/03/1440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A416A9-ED38-4D2C-9D69-976AC3F78CBB}"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0AB4AC3E-6DD6-40E5-B140-7BBA37DF1E19}" type="datetimeFigureOut">
              <a:rPr lang="ar-IQ" smtClean="0"/>
              <a:t>23/03/1440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A416A9-ED38-4D2C-9D69-976AC3F78CBB}"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B4AC3E-6DD6-40E5-B140-7BBA37DF1E19}" type="datetimeFigureOut">
              <a:rPr lang="ar-IQ" smtClean="0"/>
              <a:t>23/03/1440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A416A9-ED38-4D2C-9D69-976AC3F78CBB}"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AB4AC3E-6DD6-40E5-B140-7BBA37DF1E19}" type="datetimeFigureOut">
              <a:rPr lang="ar-IQ" smtClean="0"/>
              <a:t>23/03/1440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DA416A9-ED38-4D2C-9D69-976AC3F78CBB}"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B4AC3E-6DD6-40E5-B140-7BBA37DF1E19}" type="datetimeFigureOut">
              <a:rPr lang="ar-IQ" smtClean="0"/>
              <a:t>23/03/1440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DA416A9-ED38-4D2C-9D69-976AC3F78CBB}"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B4AC3E-6DD6-40E5-B140-7BBA37DF1E19}" type="datetimeFigureOut">
              <a:rPr lang="ar-IQ" smtClean="0"/>
              <a:t>23/03/1440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DA416A9-ED38-4D2C-9D69-976AC3F78CB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0AB4AC3E-6DD6-40E5-B140-7BBA37DF1E19}" type="datetimeFigureOut">
              <a:rPr lang="ar-IQ" smtClean="0"/>
              <a:t>23/03/1440</a:t>
            </a:fld>
            <a:endParaRPr lang="ar-IQ"/>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DA416A9-ED38-4D2C-9D69-976AC3F78CBB}"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B4AC3E-6DD6-40E5-B140-7BBA37DF1E19}" type="datetimeFigureOut">
              <a:rPr lang="ar-IQ" smtClean="0"/>
              <a:t>23/03/1440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A416A9-ED38-4D2C-9D69-976AC3F78CBB}"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AB4AC3E-6DD6-40E5-B140-7BBA37DF1E19}" type="datetimeFigureOut">
              <a:rPr lang="ar-IQ" smtClean="0"/>
              <a:t>23/03/1440</a:t>
            </a:fld>
            <a:endParaRPr lang="ar-IQ"/>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IQ"/>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DA416A9-ED38-4D2C-9D69-976AC3F78CBB}"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مقدمة في علم النفس التربوي</a:t>
            </a:r>
            <a:endParaRPr lang="ar-IQ" dirty="0"/>
          </a:p>
        </p:txBody>
      </p:sp>
      <p:sp>
        <p:nvSpPr>
          <p:cNvPr id="3" name="عنوان فرعي 2"/>
          <p:cNvSpPr>
            <a:spLocks noGrp="1"/>
          </p:cNvSpPr>
          <p:nvPr>
            <p:ph type="subTitle" idx="1"/>
          </p:nvPr>
        </p:nvSpPr>
        <p:spPr/>
        <p:txBody>
          <a:bodyPr/>
          <a:lstStyle/>
          <a:p>
            <a:r>
              <a:rPr lang="ar-IQ" dirty="0" smtClean="0"/>
              <a:t>أ.م.د نجلاء نزار</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SA" dirty="0"/>
              <a:t>انصب </a:t>
            </a:r>
            <a:r>
              <a:rPr lang="ar-SA" dirty="0" err="1"/>
              <a:t>إهتمام</a:t>
            </a:r>
            <a:r>
              <a:rPr lang="ar-SA" dirty="0"/>
              <a:t> علم النفس على دراسة السلوك الإنساني وأسبابه ودوافعه والتنبؤ </a:t>
            </a:r>
            <a:r>
              <a:rPr lang="ar-SA" dirty="0" err="1"/>
              <a:t>به</a:t>
            </a:r>
            <a:r>
              <a:rPr lang="ar-SA" dirty="0"/>
              <a:t> وكيفية تعديله والتحكم فيه من خلال مظاهره المحسوسة </a:t>
            </a:r>
            <a:r>
              <a:rPr lang="ar-SA" dirty="0" err="1"/>
              <a:t>واثاره</a:t>
            </a:r>
            <a:r>
              <a:rPr lang="ar-SA" dirty="0"/>
              <a:t> القابلة للملاحظة عن طريق الدراسات والأبحاث التجريبية، والتي </a:t>
            </a:r>
            <a:r>
              <a:rPr lang="ar-SA" dirty="0" err="1"/>
              <a:t>اسفرت</a:t>
            </a:r>
            <a:r>
              <a:rPr lang="ar-SA" dirty="0"/>
              <a:t> عن كثير من المبادئ والقوانين التي تحكم السلوك الإنساني وتفسيره.</a:t>
            </a:r>
            <a:r>
              <a:rPr lang="en-US" dirty="0"/>
              <a:t>  </a:t>
            </a:r>
          </a:p>
          <a:p>
            <a:r>
              <a:rPr lang="ar-SA" dirty="0"/>
              <a:t>إن هذا التطور الكبير في الرؤى </a:t>
            </a:r>
            <a:r>
              <a:rPr lang="ar-SA" dirty="0" err="1"/>
              <a:t>والافكار</a:t>
            </a:r>
            <a:r>
              <a:rPr lang="ar-SA" dirty="0"/>
              <a:t> </a:t>
            </a:r>
            <a:r>
              <a:rPr lang="ar-SA" dirty="0" err="1"/>
              <a:t>ادى</a:t>
            </a:r>
            <a:r>
              <a:rPr lang="ar-SA" dirty="0"/>
              <a:t> إلى ظهور فروع عديدة لعلم النفس منها النظرية وأخرى تطبيقية </a:t>
            </a:r>
            <a:r>
              <a:rPr lang="ar-IQ" dirty="0"/>
              <a:t>إذ دخل علم النفس تقريبا كل مجالات الحياة، وأصبح له الكثير من التطبيقات</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فروع علم النفس</a:t>
            </a:r>
            <a:endParaRPr lang="ar-IQ" dirty="0"/>
          </a:p>
        </p:txBody>
      </p:sp>
      <p:sp>
        <p:nvSpPr>
          <p:cNvPr id="3" name="عنصر نائب للمحتوى 2"/>
          <p:cNvSpPr>
            <a:spLocks noGrp="1"/>
          </p:cNvSpPr>
          <p:nvPr>
            <p:ph idx="1"/>
          </p:nvPr>
        </p:nvSpPr>
        <p:spPr/>
        <p:txBody>
          <a:bodyPr>
            <a:normAutofit fontScale="85000" lnSpcReduction="20000"/>
          </a:bodyPr>
          <a:lstStyle/>
          <a:p>
            <a:pPr lvl="0"/>
            <a:r>
              <a:rPr lang="ar-IQ" b="1" dirty="0"/>
              <a:t>علم النفس العام</a:t>
            </a:r>
            <a:r>
              <a:rPr lang="ar-IQ" dirty="0"/>
              <a:t>: ويشتمل على المبادئ الأساسية لعلم النفس كله أي انه أساس كل الفروع </a:t>
            </a:r>
            <a:r>
              <a:rPr lang="ar-IQ" dirty="0" err="1"/>
              <a:t>الاخرى</a:t>
            </a:r>
            <a:r>
              <a:rPr lang="ar-IQ" dirty="0"/>
              <a:t>. وهو يعني بصفة خاصة بالعمليات التي يقوم </a:t>
            </a:r>
            <a:r>
              <a:rPr lang="ar-IQ" dirty="0" err="1"/>
              <a:t>بها</a:t>
            </a:r>
            <a:r>
              <a:rPr lang="ar-IQ" dirty="0"/>
              <a:t> الفرد السوي في بيئته والتي يشترك الناس فيها جميعا </a:t>
            </a:r>
            <a:r>
              <a:rPr lang="ar-IQ" dirty="0" err="1"/>
              <a:t>كالادراك</a:t>
            </a:r>
            <a:r>
              <a:rPr lang="ar-IQ" dirty="0"/>
              <a:t>، والتعلم، والتفكير، والتذكر والانفعال وغير ذلك من هذه العمليات.</a:t>
            </a:r>
            <a:endParaRPr lang="en-US" dirty="0"/>
          </a:p>
          <a:p>
            <a:pPr lvl="0"/>
            <a:r>
              <a:rPr lang="ar-IQ" b="1" dirty="0"/>
              <a:t>علم نفس النمو</a:t>
            </a:r>
            <a:r>
              <a:rPr lang="ar-IQ" dirty="0"/>
              <a:t>: ويعنى بدراسة عمليات النمو ومراحله ويشمل فترات الطفولة والمراهقة والرشد والشيخوخة.</a:t>
            </a:r>
            <a:endParaRPr lang="en-US" dirty="0"/>
          </a:p>
          <a:p>
            <a:pPr lvl="0"/>
            <a:r>
              <a:rPr lang="ar-IQ" b="1" dirty="0"/>
              <a:t>علم النفس الاجتماعي</a:t>
            </a:r>
            <a:r>
              <a:rPr lang="ar-IQ" dirty="0"/>
              <a:t>: يدرس </a:t>
            </a:r>
            <a:r>
              <a:rPr lang="ar-IQ" dirty="0" err="1"/>
              <a:t>انواع</a:t>
            </a:r>
            <a:r>
              <a:rPr lang="ar-IQ" dirty="0"/>
              <a:t> التفاعل الاجتماعي بين </a:t>
            </a:r>
            <a:r>
              <a:rPr lang="ar-IQ" dirty="0" err="1"/>
              <a:t>الافراد</a:t>
            </a:r>
            <a:r>
              <a:rPr lang="ar-IQ" dirty="0"/>
              <a:t> والجماعات، ولاشك </a:t>
            </a:r>
            <a:r>
              <a:rPr lang="ar-IQ" dirty="0" err="1"/>
              <a:t>ان</a:t>
            </a:r>
            <a:r>
              <a:rPr lang="ar-IQ" dirty="0"/>
              <a:t> العلاقات المتبادلة بين </a:t>
            </a:r>
            <a:r>
              <a:rPr lang="ar-IQ" dirty="0" err="1"/>
              <a:t>الافراد</a:t>
            </a:r>
            <a:r>
              <a:rPr lang="ar-IQ" dirty="0"/>
              <a:t> تؤثر في تفكيرهم وانفعالاتهم وعاداتهم. ويتخذ التفاعل الاجتماعي ثلاث صور: بين فرد وآخر، بين فرد وجماعة، بين جماعة وجماعة، ومن الظاهرات التي يدرسها علم النفس الاجتماعي ظاهرة القيادة ، والرأي العام، والدعاية وغيرها.</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pPr lvl="0"/>
            <a:r>
              <a:rPr lang="ar-IQ" b="1" dirty="0"/>
              <a:t>علم </a:t>
            </a:r>
            <a:r>
              <a:rPr lang="ar-IQ" b="1" dirty="0" smtClean="0"/>
              <a:t>نفس الشواذ</a:t>
            </a:r>
            <a:r>
              <a:rPr lang="ar-IQ" dirty="0" smtClean="0"/>
              <a:t>: </a:t>
            </a:r>
            <a:r>
              <a:rPr lang="ar-IQ" dirty="0"/>
              <a:t>يتناول دراسة السلوك الشاذ أي الذي ينحرف عما هو شائع </a:t>
            </a:r>
            <a:r>
              <a:rPr lang="ar-IQ" dirty="0" err="1"/>
              <a:t>او</a:t>
            </a:r>
            <a:r>
              <a:rPr lang="ar-IQ" dirty="0"/>
              <a:t> ومتوقع، </a:t>
            </a:r>
            <a:r>
              <a:rPr lang="ar-IQ" dirty="0" err="1"/>
              <a:t>او</a:t>
            </a:r>
            <a:r>
              <a:rPr lang="ar-IQ" dirty="0"/>
              <a:t> ذلك الذي لا يتفق مع المعايير الاجتماعية وقد تكون انحرافات بسيطة لا تتفق مع المعايير الاجتماعية. وقد تكون انحرافات شديدة كالأعمال الخطرة </a:t>
            </a:r>
            <a:r>
              <a:rPr lang="ar-IQ" dirty="0" err="1"/>
              <a:t>او</a:t>
            </a:r>
            <a:r>
              <a:rPr lang="ar-IQ" dirty="0"/>
              <a:t> الجنونية </a:t>
            </a:r>
            <a:r>
              <a:rPr lang="ar-IQ" dirty="0" err="1"/>
              <a:t>او</a:t>
            </a:r>
            <a:r>
              <a:rPr lang="ar-IQ" dirty="0"/>
              <a:t> وحالات العجز وبعبارة </a:t>
            </a:r>
            <a:r>
              <a:rPr lang="ar-IQ" dirty="0" err="1"/>
              <a:t>اخرى</a:t>
            </a:r>
            <a:r>
              <a:rPr lang="ar-IQ" dirty="0"/>
              <a:t> فأنه يدرس </a:t>
            </a:r>
            <a:r>
              <a:rPr lang="ar-IQ" dirty="0" err="1"/>
              <a:t>الامراض</a:t>
            </a:r>
            <a:r>
              <a:rPr lang="ar-IQ" dirty="0"/>
              <a:t> النفسية والعقلية </a:t>
            </a:r>
            <a:r>
              <a:rPr lang="ar-IQ" dirty="0" err="1"/>
              <a:t>والاجرام</a:t>
            </a:r>
            <a:r>
              <a:rPr lang="ar-IQ" dirty="0"/>
              <a:t> باحثا عن أسباب وكيفية نشأتها.</a:t>
            </a:r>
            <a:endParaRPr lang="en-US" dirty="0"/>
          </a:p>
          <a:p>
            <a:pPr lvl="0"/>
            <a:r>
              <a:rPr lang="ar-IQ" b="1" dirty="0"/>
              <a:t>علم النفس </a:t>
            </a:r>
            <a:r>
              <a:rPr lang="ar-IQ" b="1" dirty="0" err="1"/>
              <a:t>العيادي</a:t>
            </a:r>
            <a:r>
              <a:rPr lang="ar-IQ" dirty="0"/>
              <a:t>: ويهدف إلى تشخيص الاضطرابات النفسية وعلاجها، وعالم النفس </a:t>
            </a:r>
            <a:r>
              <a:rPr lang="ar-IQ" dirty="0" err="1"/>
              <a:t>العيادي</a:t>
            </a:r>
            <a:r>
              <a:rPr lang="ar-IQ" dirty="0"/>
              <a:t> يتعاون مع الطبيب الجسمي ومع الباحث الاجتماعي ليمكن </a:t>
            </a:r>
            <a:r>
              <a:rPr lang="ar-IQ" dirty="0" err="1"/>
              <a:t>الافراد</a:t>
            </a:r>
            <a:r>
              <a:rPr lang="ar-IQ" dirty="0"/>
              <a:t> المضطربين نفسيا من تحقيق التوافق مع بيئتهم.</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فروع علم النفس</a:t>
            </a:r>
            <a:endParaRPr lang="ar-IQ" dirty="0"/>
          </a:p>
        </p:txBody>
      </p:sp>
      <p:sp>
        <p:nvSpPr>
          <p:cNvPr id="3" name="عنصر نائب للمحتوى 2"/>
          <p:cNvSpPr>
            <a:spLocks noGrp="1"/>
          </p:cNvSpPr>
          <p:nvPr>
            <p:ph idx="1"/>
          </p:nvPr>
        </p:nvSpPr>
        <p:spPr/>
        <p:txBody>
          <a:bodyPr>
            <a:normAutofit fontScale="92500" lnSpcReduction="20000"/>
          </a:bodyPr>
          <a:lstStyle/>
          <a:p>
            <a:pPr lvl="0"/>
            <a:r>
              <a:rPr lang="ar-IQ" b="1" dirty="0"/>
              <a:t>علم النفس الصناعي</a:t>
            </a:r>
            <a:r>
              <a:rPr lang="ar-IQ" dirty="0"/>
              <a:t>: يهدف إلى رفع مستوى الكفاية </a:t>
            </a:r>
            <a:r>
              <a:rPr lang="ar-IQ" dirty="0" err="1"/>
              <a:t>الانتاجية</a:t>
            </a:r>
            <a:r>
              <a:rPr lang="ar-IQ" dirty="0"/>
              <a:t> للعامل والجماعات العاملة، وذلك عن طريق الاختيار والتوجيه المهني والتدريب الصناعي. ودراسة ظروف العمل المادية </a:t>
            </a:r>
            <a:r>
              <a:rPr lang="ar-IQ" dirty="0" err="1"/>
              <a:t>والانسانية</a:t>
            </a:r>
            <a:r>
              <a:rPr lang="ar-IQ" dirty="0"/>
              <a:t> بقصد التعرف على تأثيرها في العامل حتى يمكن معالجة مشكلات التعب والملل والوقاية من الحوادث، وتحقيق الرضا النفسي للعامل.</a:t>
            </a:r>
            <a:endParaRPr lang="en-US" dirty="0"/>
          </a:p>
          <a:p>
            <a:pPr lvl="0"/>
            <a:r>
              <a:rPr lang="ar-IQ" b="1" dirty="0"/>
              <a:t>علم النفس التربوي</a:t>
            </a:r>
            <a:r>
              <a:rPr lang="ar-IQ" dirty="0"/>
              <a:t>: يبحث في مجال التعليم والدوافع وفي الموضوعات </a:t>
            </a:r>
            <a:r>
              <a:rPr lang="ar-IQ" dirty="0" err="1"/>
              <a:t>الاخرى</a:t>
            </a:r>
            <a:r>
              <a:rPr lang="ar-IQ" dirty="0"/>
              <a:t> ذات العلاقة بالعملية التعليمية. ويمكن تعريفه بأنه النمو التربوي ونحن نحاول في هذه الدراسة </a:t>
            </a:r>
            <a:r>
              <a:rPr lang="ar-IQ" dirty="0" err="1"/>
              <a:t>ان</a:t>
            </a:r>
            <a:r>
              <a:rPr lang="ar-IQ" dirty="0"/>
              <a:t> نتعرف على طبيعة النمو التربوي وملامحه </a:t>
            </a:r>
            <a:r>
              <a:rPr lang="ar-IQ" dirty="0" err="1"/>
              <a:t>الاساسية</a:t>
            </a:r>
            <a:r>
              <a:rPr lang="ar-IQ" dirty="0"/>
              <a:t> وان نفهم القوى التي تؤثر فيه.</a:t>
            </a:r>
            <a:endParaRPr lang="en-US" dirty="0"/>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مصطلحات هلم النفس التربوي</a:t>
            </a:r>
            <a:endParaRPr lang="ar-IQ" dirty="0"/>
          </a:p>
        </p:txBody>
      </p:sp>
      <p:sp>
        <p:nvSpPr>
          <p:cNvPr id="3" name="عنصر نائب للمحتوى 2"/>
          <p:cNvSpPr>
            <a:spLocks noGrp="1"/>
          </p:cNvSpPr>
          <p:nvPr>
            <p:ph idx="1"/>
          </p:nvPr>
        </p:nvSpPr>
        <p:spPr/>
        <p:txBody>
          <a:bodyPr>
            <a:normAutofit fontScale="77500" lnSpcReduction="20000"/>
          </a:bodyPr>
          <a:lstStyle/>
          <a:p>
            <a:r>
              <a:rPr lang="ar-SA" b="1" dirty="0"/>
              <a:t>العلم (</a:t>
            </a:r>
            <a:r>
              <a:rPr lang="en-US" b="1" dirty="0"/>
              <a:t>Science</a:t>
            </a:r>
            <a:r>
              <a:rPr lang="ar-SA" b="1" dirty="0"/>
              <a:t>):</a:t>
            </a:r>
            <a:r>
              <a:rPr lang="ar-SA" dirty="0"/>
              <a:t> هو نشاط عقلي منظم موجه وتراكمي، يهدف </a:t>
            </a:r>
            <a:r>
              <a:rPr lang="ar-SA" dirty="0" err="1"/>
              <a:t>الى</a:t>
            </a:r>
            <a:r>
              <a:rPr lang="ar-SA" dirty="0"/>
              <a:t> فهم الظواهر من اجل التنبؤ والسيطرة عليها.</a:t>
            </a:r>
            <a:endParaRPr lang="en-US" dirty="0"/>
          </a:p>
          <a:p>
            <a:r>
              <a:rPr lang="ar-SA" b="1" dirty="0"/>
              <a:t>النفس (</a:t>
            </a:r>
            <a:r>
              <a:rPr lang="en-US" b="1" dirty="0"/>
              <a:t>Psycho</a:t>
            </a:r>
            <a:r>
              <a:rPr lang="ar-SA" b="1" dirty="0"/>
              <a:t>):</a:t>
            </a:r>
            <a:r>
              <a:rPr lang="ar-SA" dirty="0"/>
              <a:t> هو المجال </a:t>
            </a:r>
            <a:r>
              <a:rPr lang="ar-SA" dirty="0" err="1"/>
              <a:t>او</a:t>
            </a:r>
            <a:r>
              <a:rPr lang="ar-SA" dirty="0"/>
              <a:t> الحيز الافتراضي الذي يضم كثيرا من المكنونات الداخلية سواء كانت شعورية </a:t>
            </a:r>
            <a:r>
              <a:rPr lang="ar-SA" dirty="0" err="1"/>
              <a:t>او</a:t>
            </a:r>
            <a:r>
              <a:rPr lang="ar-SA" dirty="0"/>
              <a:t> لاشعورية والتي قد تكون سببا في صدور السلوك.</a:t>
            </a:r>
            <a:endParaRPr lang="en-US" dirty="0"/>
          </a:p>
          <a:p>
            <a:r>
              <a:rPr lang="ar-SA" b="1" dirty="0"/>
              <a:t>التربية (</a:t>
            </a:r>
            <a:r>
              <a:rPr lang="en-US" b="1" dirty="0"/>
              <a:t>Education</a:t>
            </a:r>
            <a:r>
              <a:rPr lang="ar-SA" b="1" dirty="0"/>
              <a:t>):</a:t>
            </a:r>
            <a:r>
              <a:rPr lang="ar-SA" dirty="0"/>
              <a:t> هي عملية منظمة نهدف </a:t>
            </a:r>
            <a:r>
              <a:rPr lang="ar-SA" dirty="0" err="1"/>
              <a:t>الى</a:t>
            </a:r>
            <a:r>
              <a:rPr lang="ar-SA" dirty="0"/>
              <a:t> إحداث تغييرات مرغوب فيها في سلوك الفرد من اجل </a:t>
            </a:r>
            <a:r>
              <a:rPr lang="ar-SA" dirty="0" err="1"/>
              <a:t>احداث</a:t>
            </a:r>
            <a:r>
              <a:rPr lang="ar-SA" dirty="0"/>
              <a:t> تطور متكامل للشخصية من جميع جوانبها( الجسمية، العقلية، الاجتماعية، الانفعالية).</a:t>
            </a:r>
            <a:endParaRPr lang="en-US" dirty="0"/>
          </a:p>
          <a:p>
            <a:r>
              <a:rPr lang="ar-SA" dirty="0"/>
              <a:t>وعليه يمكن تعريف </a:t>
            </a:r>
            <a:r>
              <a:rPr lang="ar-SA" b="1" dirty="0"/>
              <a:t>علم النفس التربوي</a:t>
            </a:r>
            <a:r>
              <a:rPr lang="ar-SA" dirty="0"/>
              <a:t> </a:t>
            </a:r>
            <a:r>
              <a:rPr lang="ar-SA" b="1" dirty="0"/>
              <a:t>(</a:t>
            </a:r>
            <a:r>
              <a:rPr lang="en-US" b="1" dirty="0"/>
              <a:t>Educational Psychology</a:t>
            </a:r>
            <a:r>
              <a:rPr lang="ar-SA" dirty="0"/>
              <a:t>) بأنه : ذلك الميدان من ميادين علم النفس الذي يهتم بدراسة السلوك </a:t>
            </a:r>
            <a:r>
              <a:rPr lang="ar-SA" dirty="0" err="1"/>
              <a:t>الانساني</a:t>
            </a:r>
            <a:r>
              <a:rPr lang="ar-SA" dirty="0"/>
              <a:t> في المواقف التربوية وخصوصا في المدرسة، وهو العلم الذي يزودنا بالمعلومات والمفاهيم والمبادئ والطرق التجريبية والنظرية التي تساعد في فهم عملية التعلم والتعليم والتي تزيد من </a:t>
            </a:r>
            <a:r>
              <a:rPr lang="ar-SA" dirty="0" err="1"/>
              <a:t>كفائتها</a:t>
            </a:r>
            <a:r>
              <a:rPr lang="ar-SA" dirty="0"/>
              <a:t>.</a:t>
            </a: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مصطلحات علم النفس التربوي</a:t>
            </a:r>
            <a:endParaRPr lang="ar-IQ" dirty="0"/>
          </a:p>
        </p:txBody>
      </p:sp>
      <p:sp>
        <p:nvSpPr>
          <p:cNvPr id="3" name="عنصر نائب للمحتوى 2"/>
          <p:cNvSpPr>
            <a:spLocks noGrp="1"/>
          </p:cNvSpPr>
          <p:nvPr>
            <p:ph idx="1"/>
          </p:nvPr>
        </p:nvSpPr>
        <p:spPr/>
        <p:txBody>
          <a:bodyPr>
            <a:normAutofit fontScale="85000" lnSpcReduction="20000"/>
          </a:bodyPr>
          <a:lstStyle/>
          <a:p>
            <a:r>
              <a:rPr lang="ar-SA" b="1" dirty="0"/>
              <a:t>السلوك الإنساني (</a:t>
            </a:r>
            <a:r>
              <a:rPr lang="en-US" b="1" dirty="0"/>
              <a:t>Human Behavior</a:t>
            </a:r>
            <a:r>
              <a:rPr lang="ar-SA" b="1" dirty="0"/>
              <a:t>):</a:t>
            </a:r>
            <a:r>
              <a:rPr lang="ar-SA" dirty="0"/>
              <a:t> وهو كل ما يصدر عن العضوية من </a:t>
            </a:r>
            <a:r>
              <a:rPr lang="ar-SA" dirty="0" err="1"/>
              <a:t>إستجابات</a:t>
            </a:r>
            <a:r>
              <a:rPr lang="ar-SA" dirty="0"/>
              <a:t> (ردود أفعال) للمثيرات باختلاف مصدرها داخليا </a:t>
            </a:r>
            <a:r>
              <a:rPr lang="ar-SA" dirty="0" err="1"/>
              <a:t>او</a:t>
            </a:r>
            <a:r>
              <a:rPr lang="ar-SA" dirty="0"/>
              <a:t> خارجيا. ويعرف </a:t>
            </a:r>
            <a:r>
              <a:rPr lang="ar-SA" dirty="0" err="1"/>
              <a:t>ايضاً</a:t>
            </a:r>
            <a:r>
              <a:rPr lang="ar-SA" dirty="0"/>
              <a:t> بأنه كل الأفعال والنشاطات التي تصدر عن الفرد سواءً كانت ظاهرة </a:t>
            </a:r>
            <a:r>
              <a:rPr lang="ar-SA" dirty="0" smtClean="0"/>
              <a:t>أم </a:t>
            </a:r>
            <a:r>
              <a:rPr lang="ar-SA" dirty="0"/>
              <a:t>غير ظاهرة</a:t>
            </a:r>
            <a:r>
              <a:rPr lang="ar-SA" dirty="0" smtClean="0"/>
              <a:t>.</a:t>
            </a:r>
            <a:endParaRPr lang="ar-IQ" dirty="0" smtClean="0"/>
          </a:p>
          <a:p>
            <a:r>
              <a:rPr lang="ar-SA" b="1" dirty="0"/>
              <a:t>والسلوك نوعان هما</a:t>
            </a:r>
            <a:r>
              <a:rPr lang="en-US" b="1" dirty="0"/>
              <a:t>: </a:t>
            </a:r>
            <a:endParaRPr lang="en-US" dirty="0"/>
          </a:p>
          <a:p>
            <a:r>
              <a:rPr lang="ar-SA" b="1" dirty="0"/>
              <a:t>أ.السلوك </a:t>
            </a:r>
            <a:r>
              <a:rPr lang="ar-SA" b="1" dirty="0" err="1"/>
              <a:t>الاستجابي</a:t>
            </a:r>
            <a:r>
              <a:rPr lang="en-US" b="1" dirty="0"/>
              <a:t> :</a:t>
            </a:r>
            <a:r>
              <a:rPr lang="ar-SA" dirty="0"/>
              <a:t>وهو السلوك الذي تتحكم </a:t>
            </a:r>
            <a:r>
              <a:rPr lang="ar-SA" dirty="0" err="1"/>
              <a:t>به</a:t>
            </a:r>
            <a:r>
              <a:rPr lang="ar-SA" dirty="0"/>
              <a:t> المثيرات التي تسبقه، فبمجرد حدوث المثير يحدث السلوك، فالحليب في فم الطفل يؤدي إلى إفراز اللعاب، ونزول دموع العين عند تقطيع شرائح البصل وهكذا وتسمى المثيرات التي تسبق السلوك بالمثيرات القبلية. إن السلوك </a:t>
            </a:r>
            <a:r>
              <a:rPr lang="ar-SA" dirty="0" err="1"/>
              <a:t>الاستجابي</a:t>
            </a:r>
            <a:r>
              <a:rPr lang="ar-SA" dirty="0"/>
              <a:t> لا يتأثر بالمثيرات التي </a:t>
            </a:r>
            <a:r>
              <a:rPr lang="ar-SA" dirty="0" smtClean="0"/>
              <a:t>تتبعه</a:t>
            </a:r>
            <a:r>
              <a:rPr lang="ar-IQ" dirty="0" smtClean="0"/>
              <a:t>.</a:t>
            </a:r>
          </a:p>
          <a:p>
            <a:r>
              <a:rPr lang="ar-SA" b="1" dirty="0"/>
              <a:t>ب.السلوك الإجرائي</a:t>
            </a:r>
            <a:r>
              <a:rPr lang="en-US" b="1" dirty="0"/>
              <a:t>: </a:t>
            </a:r>
            <a:r>
              <a:rPr lang="ar-SA" dirty="0"/>
              <a:t>هو السلوك الذي يتحدد بفعل العوامل البيئية مثل العوامل الاقتصادية والاجتماعية والتربوية والدينية والجغرافية وغيرها</a:t>
            </a:r>
            <a:r>
              <a:rPr lang="en-US" dirty="0"/>
              <a:t>.</a:t>
            </a:r>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خصائص السلوك </a:t>
            </a:r>
            <a:r>
              <a:rPr lang="ar-IQ" dirty="0" err="1" smtClean="0"/>
              <a:t>الانساني</a:t>
            </a:r>
            <a:endParaRPr lang="ar-IQ" dirty="0"/>
          </a:p>
        </p:txBody>
      </p:sp>
      <p:sp>
        <p:nvSpPr>
          <p:cNvPr id="3" name="عنصر نائب للمحتوى 2"/>
          <p:cNvSpPr>
            <a:spLocks noGrp="1"/>
          </p:cNvSpPr>
          <p:nvPr>
            <p:ph idx="1"/>
          </p:nvPr>
        </p:nvSpPr>
        <p:spPr/>
        <p:txBody>
          <a:bodyPr>
            <a:normAutofit fontScale="70000" lnSpcReduction="20000"/>
          </a:bodyPr>
          <a:lstStyle/>
          <a:p>
            <a:pPr lvl="0"/>
            <a:r>
              <a:rPr lang="ar-SA" b="1" dirty="0"/>
              <a:t>القابلية للتنبؤ </a:t>
            </a:r>
            <a:r>
              <a:rPr lang="en-US" dirty="0"/>
              <a:t>:</a:t>
            </a:r>
            <a:r>
              <a:rPr lang="ar-SA" dirty="0"/>
              <a:t>إن السلوك الإنساني ليس ظاهرة عفوية ولا يحدث نتيجة للصدفة وإنما يخضع لنظام معين، وإذا استطاع العلم تحديد عناصر ومكونات هذا النظام فانه يصبح </a:t>
            </a:r>
            <a:r>
              <a:rPr lang="ar-SA" dirty="0" err="1"/>
              <a:t>بالامكان</a:t>
            </a:r>
            <a:r>
              <a:rPr lang="ar-SA" dirty="0"/>
              <a:t> التنبؤ </a:t>
            </a:r>
            <a:r>
              <a:rPr lang="ar-SA" dirty="0" err="1" smtClean="0"/>
              <a:t>به</a:t>
            </a:r>
            <a:r>
              <a:rPr lang="ar-IQ" dirty="0" smtClean="0"/>
              <a:t>.</a:t>
            </a:r>
          </a:p>
          <a:p>
            <a:pPr lvl="0">
              <a:buNone/>
            </a:pPr>
            <a:r>
              <a:rPr lang="ar-SA" dirty="0" smtClean="0"/>
              <a:t> </a:t>
            </a:r>
            <a:r>
              <a:rPr lang="en-US" b="1" dirty="0"/>
              <a:t/>
            </a:r>
            <a:br>
              <a:rPr lang="en-US" b="1" dirty="0"/>
            </a:br>
            <a:r>
              <a:rPr lang="ar-IQ" b="1" dirty="0"/>
              <a:t>2. </a:t>
            </a:r>
            <a:r>
              <a:rPr lang="ar-SA" b="1" dirty="0"/>
              <a:t>القابلية للضبط</a:t>
            </a:r>
            <a:r>
              <a:rPr lang="en-US" b="1" dirty="0"/>
              <a:t>: </a:t>
            </a:r>
            <a:r>
              <a:rPr lang="ar-SA" dirty="0"/>
              <a:t>إن الضبط في ميدان تعديل السلوك عادة ما يشمل تنظيم أو إعادة تنظيم الأحداث البيئية التي تسبق السلوك أو تحدث بعده، كما أن الضبط الذاتي في مجال تعديل السلوك يعني ضبط الشخص لذاته باستخدام </a:t>
            </a:r>
            <a:r>
              <a:rPr lang="ar-SA" dirty="0" err="1"/>
              <a:t>المباديء</a:t>
            </a:r>
            <a:r>
              <a:rPr lang="ar-SA" dirty="0"/>
              <a:t> والقوانين التي يستخدمها لضبط الأشخاص الآخرين</a:t>
            </a:r>
            <a:r>
              <a:rPr lang="en-US" dirty="0" smtClean="0"/>
              <a:t>.</a:t>
            </a:r>
            <a:endParaRPr lang="ar-IQ" dirty="0" smtClean="0"/>
          </a:p>
          <a:p>
            <a:pPr lvl="0">
              <a:buNone/>
            </a:pPr>
            <a:r>
              <a:rPr lang="en-US" dirty="0"/>
              <a:t/>
            </a:r>
            <a:br>
              <a:rPr lang="en-US" dirty="0"/>
            </a:br>
            <a:r>
              <a:rPr lang="ar-SA" b="1" dirty="0" smtClean="0"/>
              <a:t>3</a:t>
            </a:r>
            <a:r>
              <a:rPr lang="ar-SA" b="1" dirty="0"/>
              <a:t>. القابلية للقياس</a:t>
            </a:r>
            <a:r>
              <a:rPr lang="en-US" b="1" dirty="0"/>
              <a:t>: </a:t>
            </a:r>
            <a:r>
              <a:rPr lang="ar-SA" dirty="0"/>
              <a:t>بما أن السلوك الإنساني معقد لان جزء منه ظاهر وقابل للملاحظة والقياس والجزء الأخر غير ظاهر ولا يمكن قياسه بشكل مباشر لذلك فان العلماء لم يتفقوا على نظرية واحدة لتفسير السلوك الإنساني، وعلى الرغم من ذلك فان العلم لا يكون علمياً دون تحليل وقياس الظواهر المراد دراستها، وعليه فقد طور علماء النفس أساليب مباشرة لقياس السلوك كالملاحظة وقوائم التقدير والشطب وأساليب غير مباشرة كاختبارات الذكاء واختبارات الشخصية، وإذا تعذر قياس السلوك بشكل مباشر فمن الممكن قياسه بالاستدلال عليه من مظاهره المختلفة</a:t>
            </a:r>
            <a:r>
              <a:rPr lang="en-US"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العوامل المؤثرة بالسلوك</a:t>
            </a:r>
            <a:endParaRPr lang="ar-IQ" dirty="0"/>
          </a:p>
        </p:txBody>
      </p:sp>
      <p:sp>
        <p:nvSpPr>
          <p:cNvPr id="3" name="عنصر نائب للمحتوى 2"/>
          <p:cNvSpPr>
            <a:spLocks noGrp="1"/>
          </p:cNvSpPr>
          <p:nvPr>
            <p:ph idx="1"/>
          </p:nvPr>
        </p:nvSpPr>
        <p:spPr/>
        <p:txBody>
          <a:bodyPr/>
          <a:lstStyle/>
          <a:p>
            <a:pPr lvl="0"/>
            <a:r>
              <a:rPr lang="ar-IQ" dirty="0"/>
              <a:t>عوامل تتعلق بالفرد نفسه من ميول ورغبات، وعادات واستعدادات وقدرات ومهارات وخبرات وغيرها.</a:t>
            </a:r>
            <a:endParaRPr lang="en-US" dirty="0" smtClean="0"/>
          </a:p>
          <a:p>
            <a:pPr lvl="0"/>
            <a:r>
              <a:rPr lang="ar-IQ" dirty="0"/>
              <a:t>عوامل تتعلق بالمجال الذي يوجد فيه الفرد، وهذا المجال مجال اجتماعي في أغلب </a:t>
            </a:r>
            <a:r>
              <a:rPr lang="ar-IQ" dirty="0" err="1"/>
              <a:t>الاحيان</a:t>
            </a:r>
            <a:r>
              <a:rPr lang="ar-IQ" dirty="0"/>
              <a:t> </a:t>
            </a:r>
            <a:r>
              <a:rPr lang="ar-IQ" dirty="0" err="1"/>
              <a:t>ان</a:t>
            </a:r>
            <a:r>
              <a:rPr lang="ar-IQ" dirty="0"/>
              <a:t> لم يكن في كلها. فالسلوك هو حصيلة هاتين المجموعتين من العوامل، والسلوك لا يحدث </a:t>
            </a:r>
            <a:r>
              <a:rPr lang="ar-IQ" dirty="0" err="1"/>
              <a:t>الا</a:t>
            </a:r>
            <a:r>
              <a:rPr lang="ar-IQ" dirty="0"/>
              <a:t> </a:t>
            </a:r>
            <a:r>
              <a:rPr lang="ar-IQ" dirty="0" err="1"/>
              <a:t>اذا</a:t>
            </a:r>
            <a:r>
              <a:rPr lang="ar-IQ" dirty="0"/>
              <a:t> وجد ما يثيره في المجال.</a:t>
            </a:r>
            <a:endParaRPr lang="en-US" dirty="0" smtClean="0"/>
          </a:p>
          <a:p>
            <a:pPr>
              <a:buNone/>
            </a:pPr>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مفاهيم علم النفس التربوي</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b="1" dirty="0"/>
              <a:t>المواقف التربوية</a:t>
            </a:r>
            <a:r>
              <a:rPr lang="ar-IQ" dirty="0"/>
              <a:t> (</a:t>
            </a:r>
            <a:r>
              <a:rPr lang="en-US" b="1" dirty="0"/>
              <a:t>Educational Situation</a:t>
            </a:r>
            <a:r>
              <a:rPr lang="ar-IQ" dirty="0"/>
              <a:t>): وهي مواقف التعلم والتعليم الصفية، ومواقف التفاعل بين عناصر العملية التعليمية.</a:t>
            </a:r>
            <a:r>
              <a:rPr lang="ar-IQ" b="1" dirty="0"/>
              <a:t> </a:t>
            </a:r>
            <a:endParaRPr lang="en-US" dirty="0"/>
          </a:p>
          <a:p>
            <a:r>
              <a:rPr lang="ar-IQ" b="1" dirty="0"/>
              <a:t>طريقه التدريس</a:t>
            </a:r>
            <a:r>
              <a:rPr lang="ar-IQ" dirty="0"/>
              <a:t> </a:t>
            </a:r>
            <a:r>
              <a:rPr lang="ar-SA" b="1" dirty="0"/>
              <a:t>(</a:t>
            </a:r>
            <a:r>
              <a:rPr lang="en-US" b="1" dirty="0"/>
              <a:t>Teaching Method</a:t>
            </a:r>
            <a:r>
              <a:rPr lang="ar-SA" dirty="0"/>
              <a:t>)</a:t>
            </a:r>
            <a:r>
              <a:rPr lang="ar-IQ" dirty="0"/>
              <a:t>: هي مجموعة </a:t>
            </a:r>
            <a:r>
              <a:rPr lang="ar-IQ" dirty="0" err="1"/>
              <a:t>اجراءات</a:t>
            </a:r>
            <a:r>
              <a:rPr lang="ar-IQ" dirty="0"/>
              <a:t> يقوم </a:t>
            </a:r>
            <a:r>
              <a:rPr lang="ar-IQ" dirty="0" err="1"/>
              <a:t>بها</a:t>
            </a:r>
            <a:r>
              <a:rPr lang="ar-IQ" dirty="0"/>
              <a:t> المدرس لنقل المادة التعليمية للمتعلم وتكون على شكل مناقشات وطرح سؤال </a:t>
            </a:r>
            <a:r>
              <a:rPr lang="ar-IQ" dirty="0" err="1"/>
              <a:t>واثارت</a:t>
            </a:r>
            <a:r>
              <a:rPr lang="ar-IQ" dirty="0"/>
              <a:t> مشكلة تبدأ بتساؤل وهي حلقة بين الطالب والمناهج الدراسية وعليها يعتمد نجاح المعلم في </a:t>
            </a:r>
            <a:r>
              <a:rPr lang="ar-IQ" dirty="0" err="1"/>
              <a:t>ايصال</a:t>
            </a:r>
            <a:r>
              <a:rPr lang="ar-IQ" dirty="0"/>
              <a:t> المادة الدراسية. </a:t>
            </a:r>
            <a:endParaRPr lang="en-US" dirty="0"/>
          </a:p>
          <a:p>
            <a:r>
              <a:rPr lang="ar-IQ" b="1" dirty="0"/>
              <a:t>التعليم:</a:t>
            </a:r>
            <a:r>
              <a:rPr lang="ar-IQ" dirty="0"/>
              <a:t> هو الاستراتيجيات التي يتبعها المعلم في نقل وإيصال وتوضيح المادة التعليمية للطالب.</a:t>
            </a:r>
            <a:endParaRPr lang="en-US" dirty="0"/>
          </a:p>
          <a:p>
            <a:r>
              <a:rPr lang="ar-IQ" b="1" dirty="0"/>
              <a:t>التعلم </a:t>
            </a:r>
            <a:r>
              <a:rPr lang="ar-SA" b="1" dirty="0"/>
              <a:t>(</a:t>
            </a:r>
            <a:r>
              <a:rPr lang="en-US" b="1" dirty="0"/>
              <a:t>Learning</a:t>
            </a:r>
            <a:r>
              <a:rPr lang="ar-SA" b="1" dirty="0"/>
              <a:t>)</a:t>
            </a:r>
            <a:r>
              <a:rPr lang="ar-IQ" dirty="0"/>
              <a:t>: هو العملية العقلية التي نستدل عليها من التغيرات الدائمة نسبيا في سلوك العضوية، نتيجة للتدريب </a:t>
            </a:r>
            <a:r>
              <a:rPr lang="ar-IQ" dirty="0" err="1"/>
              <a:t>او</a:t>
            </a:r>
            <a:r>
              <a:rPr lang="ar-IQ" dirty="0"/>
              <a:t> الخبرة ، وليس لأسباب أخرى كالتعب </a:t>
            </a:r>
            <a:r>
              <a:rPr lang="ar-IQ" dirty="0" err="1"/>
              <a:t>او</a:t>
            </a:r>
            <a:r>
              <a:rPr lang="ar-IQ" dirty="0"/>
              <a:t> المرض أو النضج </a:t>
            </a:r>
            <a:r>
              <a:rPr lang="ar-IQ" dirty="0" err="1"/>
              <a:t>او</a:t>
            </a:r>
            <a:r>
              <a:rPr lang="ar-IQ" dirty="0"/>
              <a:t> المخدرات وغيرها</a:t>
            </a:r>
            <a:r>
              <a:rPr lang="ar-SA" dirty="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err="1" smtClean="0"/>
              <a:t>محكات</a:t>
            </a:r>
            <a:r>
              <a:rPr lang="ar-IQ" dirty="0" smtClean="0"/>
              <a:t> تفسير التعلم</a:t>
            </a:r>
            <a:endParaRPr lang="ar-IQ" dirty="0"/>
          </a:p>
        </p:txBody>
      </p:sp>
      <p:sp>
        <p:nvSpPr>
          <p:cNvPr id="3" name="عنصر نائب للمحتوى 2"/>
          <p:cNvSpPr>
            <a:spLocks noGrp="1"/>
          </p:cNvSpPr>
          <p:nvPr>
            <p:ph idx="1"/>
          </p:nvPr>
        </p:nvSpPr>
        <p:spPr/>
        <p:txBody>
          <a:bodyPr/>
          <a:lstStyle/>
          <a:p>
            <a:pPr lvl="2"/>
            <a:r>
              <a:rPr lang="ar-SA" dirty="0"/>
              <a:t>أن التعلم شيء نستدل عليه على نحو غير مباشر، وذلك من خلال بعض التغيرات التي تطرأ على السلوك، والتي يمكن مشاهدتها.</a:t>
            </a:r>
            <a:endParaRPr lang="en-US" sz="1800" dirty="0"/>
          </a:p>
          <a:p>
            <a:pPr lvl="2"/>
            <a:r>
              <a:rPr lang="ar-SA" dirty="0"/>
              <a:t>هناك ارتباط بين الأداء والتعلم، فنحن نستدل على التعلم من خلال أداء الكائن.</a:t>
            </a:r>
            <a:endParaRPr lang="en-US" sz="1800" dirty="0"/>
          </a:p>
          <a:p>
            <a:pPr lvl="2"/>
            <a:r>
              <a:rPr lang="ar-SA" dirty="0"/>
              <a:t>يجب أن تكون التغيرات التي تطرأ على السلوك نتيجة للخبرة والمران، ولذلك تُستثنى من التعلم التغيرات الناتجة عن التعب، وتعاطي العقاقير، والنضج.</a:t>
            </a:r>
            <a:endParaRPr lang="en-US" sz="1800" dirty="0"/>
          </a:p>
          <a:p>
            <a:pPr lvl="2"/>
            <a:r>
              <a:rPr lang="ar-SA" dirty="0"/>
              <a:t>يجب أن يتسم التعلم الذي يطرأ على السلوك بالثبات النسبي، لنستدل منه على حدوث التعلم، ولهذا تُستبعد التغيرات السلوكية المؤقتة والعابرة من مفهوم التعلم</a:t>
            </a: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علم النفس</a:t>
            </a:r>
            <a:r>
              <a:rPr lang="en-US" b="1" dirty="0" smtClean="0"/>
              <a:t> (Psychology</a:t>
            </a:r>
            <a:r>
              <a:rPr lang="en-US" dirty="0" smtClean="0"/>
              <a:t>)</a:t>
            </a:r>
            <a:endParaRPr lang="ar-IQ" dirty="0"/>
          </a:p>
        </p:txBody>
      </p:sp>
      <p:sp>
        <p:nvSpPr>
          <p:cNvPr id="3" name="عنصر نائب للمحتوى 2"/>
          <p:cNvSpPr>
            <a:spLocks noGrp="1"/>
          </p:cNvSpPr>
          <p:nvPr>
            <p:ph idx="1"/>
          </p:nvPr>
        </p:nvSpPr>
        <p:spPr/>
        <p:txBody>
          <a:bodyPr/>
          <a:lstStyle/>
          <a:p>
            <a:r>
              <a:rPr lang="ar-SA" dirty="0"/>
              <a:t>الدراسة العلمية للسلوك والعقل والتفكير والشخصية، ويمكن تعريفه بصورة </a:t>
            </a:r>
            <a:r>
              <a:rPr lang="ar-SA" dirty="0" err="1"/>
              <a:t>اكثر</a:t>
            </a:r>
            <a:r>
              <a:rPr lang="ar-SA" dirty="0"/>
              <a:t> تفصيلاً بأنه: "الدراسة العلمية لسلوك الكائنات الحية، وخصوصا الإنسان، وذلك بهدف التوصل إلى فهم هذا السلوك وتفسيره والتنبؤ </a:t>
            </a:r>
            <a:r>
              <a:rPr lang="ar-SA" dirty="0" err="1"/>
              <a:t>به</a:t>
            </a:r>
            <a:r>
              <a:rPr lang="ar-SA" dirty="0"/>
              <a:t> والتحكم فيه</a:t>
            </a:r>
            <a:r>
              <a:rPr lang="en-US"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المقارنة بين التعلم والتعليم</a:t>
            </a:r>
            <a:endParaRPr lang="ar-IQ" dirty="0"/>
          </a:p>
        </p:txBody>
      </p:sp>
      <p:sp>
        <p:nvSpPr>
          <p:cNvPr id="3" name="عنصر نائب للمحتوى 2"/>
          <p:cNvSpPr>
            <a:spLocks noGrp="1"/>
          </p:cNvSpPr>
          <p:nvPr>
            <p:ph idx="1"/>
          </p:nvPr>
        </p:nvSpPr>
        <p:spPr/>
        <p:txBody>
          <a:bodyPr>
            <a:normAutofit fontScale="32500" lnSpcReduction="20000"/>
          </a:bodyPr>
          <a:lstStyle/>
          <a:p>
            <a:r>
              <a:rPr lang="ar-SA" b="1" dirty="0"/>
              <a:t>ت</a:t>
            </a:r>
            <a:endParaRPr lang="en-US" dirty="0"/>
          </a:p>
          <a:p>
            <a:r>
              <a:rPr lang="ar-SA" b="1" dirty="0"/>
              <a:t>التعلم</a:t>
            </a:r>
            <a:endParaRPr lang="en-US" dirty="0"/>
          </a:p>
          <a:p>
            <a:r>
              <a:rPr lang="ar-SA" b="1" dirty="0"/>
              <a:t>التعليم</a:t>
            </a:r>
            <a:endParaRPr lang="en-US" dirty="0"/>
          </a:p>
          <a:p>
            <a:r>
              <a:rPr lang="ar-SA" dirty="0"/>
              <a:t>1</a:t>
            </a:r>
            <a:endParaRPr lang="en-US" dirty="0"/>
          </a:p>
          <a:p>
            <a:r>
              <a:rPr lang="ar-SA" dirty="0"/>
              <a:t>لا يحدد بزمان ولا مكان لحدوثه ولا يخطط له.</a:t>
            </a:r>
            <a:endParaRPr lang="en-US" dirty="0"/>
          </a:p>
          <a:p>
            <a:r>
              <a:rPr lang="ar-SA" dirty="0"/>
              <a:t>عملية مقصودة ومنظمه ويخطط لها قبل حدوثها .</a:t>
            </a:r>
            <a:endParaRPr lang="en-US" dirty="0"/>
          </a:p>
          <a:p>
            <a:r>
              <a:rPr lang="ar-SA" dirty="0"/>
              <a:t>2</a:t>
            </a:r>
            <a:endParaRPr lang="en-US" dirty="0"/>
          </a:p>
          <a:p>
            <a:r>
              <a:rPr lang="ar-SA" dirty="0"/>
              <a:t> تتم بطريقة غير مقصودة ، قد يتعلم الفرد عن طريق التعلم أشياء كثيرة منها ما يضره ومنها ما ينفعه.</a:t>
            </a:r>
            <a:endParaRPr lang="en-US" dirty="0"/>
          </a:p>
          <a:p>
            <a:r>
              <a:rPr lang="ar-SA" dirty="0"/>
              <a:t>تتم بطريقة مقصودة ومنظمة ، يتحكم المعلم في شروطه وعناصره وأهدافه.</a:t>
            </a:r>
            <a:endParaRPr lang="en-US" dirty="0"/>
          </a:p>
          <a:p>
            <a:r>
              <a:rPr lang="ar-SA" dirty="0"/>
              <a:t>3</a:t>
            </a:r>
            <a:endParaRPr lang="en-US" dirty="0"/>
          </a:p>
          <a:p>
            <a:r>
              <a:rPr lang="ar-SA" dirty="0"/>
              <a:t> لا يتضمن الحاجة لوجود المعلم .</a:t>
            </a:r>
            <a:endParaRPr lang="en-US" dirty="0"/>
          </a:p>
          <a:p>
            <a:r>
              <a:rPr lang="ar-SA" dirty="0"/>
              <a:t> تتضمن الحاجة لوجود المعلم .</a:t>
            </a:r>
            <a:endParaRPr lang="en-US" dirty="0"/>
          </a:p>
          <a:p>
            <a:r>
              <a:rPr lang="ar-SA" dirty="0"/>
              <a:t>4</a:t>
            </a:r>
            <a:endParaRPr lang="en-US" dirty="0"/>
          </a:p>
          <a:p>
            <a:r>
              <a:rPr lang="ar-SA" dirty="0"/>
              <a:t>مجهود شخصي ونشاط ذاتي يصدر عن المتعلم نفسه وقد يكون كذلك بمعونة من المعلم وإرشاده.</a:t>
            </a:r>
            <a:endParaRPr lang="en-US" dirty="0"/>
          </a:p>
          <a:p>
            <a:r>
              <a:rPr lang="ar-SA" dirty="0"/>
              <a:t> مجرد مجهود شخصي لمعونة شخص على التعلم.</a:t>
            </a:r>
            <a:endParaRPr lang="en-US" dirty="0"/>
          </a:p>
          <a:p>
            <a:r>
              <a:rPr lang="ar-SA" dirty="0"/>
              <a:t>5</a:t>
            </a:r>
            <a:endParaRPr lang="en-US" dirty="0"/>
          </a:p>
          <a:p>
            <a:r>
              <a:rPr lang="ar-SA" dirty="0"/>
              <a:t>الدوافع للتعلم غالباً ذاتية بدون معلم فهو ذاتي يحدث في داخل الإنسان ويؤثر على سلوكه .</a:t>
            </a:r>
            <a:endParaRPr lang="en-US" dirty="0"/>
          </a:p>
          <a:p>
            <a:r>
              <a:rPr lang="ar-SA" dirty="0"/>
              <a:t>الدوافع للتعلم خارجية  عن طريق استثارة المعلم لدوافع الطلبة من أجل حدوث التعلم </a:t>
            </a:r>
            <a:endParaRPr lang="en-US" dirty="0"/>
          </a:p>
          <a:p>
            <a:r>
              <a:rPr lang="ar-SA" dirty="0"/>
              <a:t>6</a:t>
            </a:r>
            <a:endParaRPr lang="en-US" dirty="0"/>
          </a:p>
          <a:p>
            <a:r>
              <a:rPr lang="ar-SA" dirty="0"/>
              <a:t>من الممكن أن ينطوي حدوثه على خبرات الفرد السابقة واستراتيجيات تفكيره وربطها بالخبرات الجديدة .</a:t>
            </a:r>
            <a:endParaRPr lang="en-US" dirty="0"/>
          </a:p>
          <a:p>
            <a:r>
              <a:rPr lang="ar-SA" dirty="0"/>
              <a:t> </a:t>
            </a:r>
            <a:endParaRPr lang="en-US" dirty="0"/>
          </a:p>
          <a:p>
            <a:r>
              <a:rPr lang="ar-SA" dirty="0"/>
              <a:t>7</a:t>
            </a:r>
            <a:endParaRPr lang="en-US" dirty="0"/>
          </a:p>
          <a:p>
            <a:r>
              <a:rPr lang="ar-SA" dirty="0"/>
              <a:t>هو عملية مستمرة وتبدأ مع حياة الإنسان.</a:t>
            </a:r>
            <a:endParaRPr lang="en-US" dirty="0"/>
          </a:p>
          <a:p>
            <a:r>
              <a:rPr lang="ar-SA" dirty="0"/>
              <a:t> </a:t>
            </a:r>
            <a:endParaRPr lang="en-US" dirty="0"/>
          </a:p>
          <a:p>
            <a:r>
              <a:rPr lang="ar-SA" dirty="0"/>
              <a:t>8</a:t>
            </a:r>
            <a:endParaRPr lang="en-US" dirty="0"/>
          </a:p>
          <a:p>
            <a:r>
              <a:rPr lang="ar-SA" dirty="0"/>
              <a:t>    التعلم أعم وأشمل من التعليم .</a:t>
            </a:r>
            <a:endParaRPr lang="en-US" dirty="0"/>
          </a:p>
          <a:p>
            <a:r>
              <a:rPr lang="ar-SA" dirty="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مدارس علم النفس (التحليل النفسي)</a:t>
            </a:r>
            <a:endParaRPr lang="ar-IQ" dirty="0"/>
          </a:p>
        </p:txBody>
      </p:sp>
      <p:sp>
        <p:nvSpPr>
          <p:cNvPr id="3" name="عنصر نائب للمحتوى 2"/>
          <p:cNvSpPr>
            <a:spLocks noGrp="1"/>
          </p:cNvSpPr>
          <p:nvPr>
            <p:ph idx="1"/>
          </p:nvPr>
        </p:nvSpPr>
        <p:spPr/>
        <p:txBody>
          <a:bodyPr>
            <a:normAutofit fontScale="70000" lnSpcReduction="20000"/>
          </a:bodyPr>
          <a:lstStyle/>
          <a:p>
            <a:pPr lvl="0"/>
            <a:r>
              <a:rPr lang="ar-IQ" dirty="0"/>
              <a:t>مؤسس هذه المدرسة الطبيب النمساوي </a:t>
            </a:r>
            <a:r>
              <a:rPr lang="ar-IQ" dirty="0" err="1"/>
              <a:t>فرويد</a:t>
            </a:r>
            <a:r>
              <a:rPr lang="ar-IQ" dirty="0"/>
              <a:t>، بدأت هذه المدرسة طريقة لعلاج بعض الأمراض النفسية ثم أصبحت نظرية ونظاما سيكولوجيا كان له أبلغ الأثر ليس فقط في علم النفس بل وفي سائر العلوم والفنون الإنسانية من علوم الاجتماع والتربية والسياسة </a:t>
            </a:r>
            <a:r>
              <a:rPr lang="ar-IQ" dirty="0" err="1"/>
              <a:t>الى</a:t>
            </a:r>
            <a:r>
              <a:rPr lang="ar-IQ" dirty="0"/>
              <a:t> الأدب والفن وتاريخ الحضارة </a:t>
            </a:r>
            <a:r>
              <a:rPr lang="ar-IQ" dirty="0" err="1"/>
              <a:t>الانسانية</a:t>
            </a:r>
            <a:r>
              <a:rPr lang="ar-IQ" dirty="0"/>
              <a:t> وغيرها. ومما تنفرد </a:t>
            </a:r>
            <a:r>
              <a:rPr lang="ar-IQ" dirty="0" err="1"/>
              <a:t>به</a:t>
            </a:r>
            <a:r>
              <a:rPr lang="ar-IQ" dirty="0"/>
              <a:t> هذه المدرسة:</a:t>
            </a:r>
            <a:endParaRPr lang="en-US" dirty="0"/>
          </a:p>
          <a:p>
            <a:r>
              <a:rPr lang="ar-IQ" dirty="0"/>
              <a:t>- توكيدها اثر العوامل والدوافع اللاشعورية في سلوك الإنسان.</a:t>
            </a:r>
            <a:endParaRPr lang="en-US" dirty="0"/>
          </a:p>
          <a:p>
            <a:r>
              <a:rPr lang="ar-IQ" dirty="0"/>
              <a:t>- اهتمامها بدراسة الشخصية السوية والشاذة اهتماما بالغا، تشريحها، وتكوينها وعوامل انحرافها.</a:t>
            </a:r>
            <a:endParaRPr lang="en-US" dirty="0"/>
          </a:p>
          <a:p>
            <a:r>
              <a:rPr lang="ar-IQ" dirty="0"/>
              <a:t>- توكيدها الأثر الخطير لمرحلة الطفولة المبكرة، خاصة علاقة الطفل بوالديه، في تشكيل شخصية الراشد وفي تمهيد الطريق للإصابة بالأمراض النفسية والعقلية فيما بعد، وتأكيدها على </a:t>
            </a:r>
            <a:r>
              <a:rPr lang="ar-IQ" dirty="0" err="1"/>
              <a:t>الاهمية</a:t>
            </a:r>
            <a:r>
              <a:rPr lang="ar-IQ" dirty="0"/>
              <a:t> النفسية لمرحلة الرضاعة</a:t>
            </a:r>
            <a:r>
              <a:rPr lang="ar-IQ" dirty="0" smtClean="0"/>
              <a:t>.</a:t>
            </a:r>
          </a:p>
          <a:p>
            <a:r>
              <a:rPr lang="ar-IQ" dirty="0"/>
              <a:t>دراستها لمفهوم الغريزة الجنسية وتطورها من الناحية النفسية وصلة ذلك بشخصية الفرد.</a:t>
            </a:r>
            <a:endParaRPr lang="en-US" dirty="0"/>
          </a:p>
          <a:p>
            <a:r>
              <a:rPr lang="ar-IQ" dirty="0"/>
              <a:t>- وقد كان </a:t>
            </a:r>
            <a:r>
              <a:rPr lang="ar-IQ" dirty="0" err="1"/>
              <a:t>فرويد</a:t>
            </a:r>
            <a:r>
              <a:rPr lang="ar-IQ" dirty="0"/>
              <a:t> </a:t>
            </a:r>
            <a:r>
              <a:rPr lang="ar-IQ" dirty="0" err="1"/>
              <a:t>اول</a:t>
            </a:r>
            <a:r>
              <a:rPr lang="ar-IQ" dirty="0"/>
              <a:t> من حاول تطبيق المنهج العلمي في تأويل الأحلام وصاغ نظرية عنها.</a:t>
            </a:r>
            <a:endParaRPr lang="en-US" dirty="0"/>
          </a:p>
          <a:p>
            <a:r>
              <a:rPr lang="ar-IQ" dirty="0"/>
              <a:t>- وكانت من </a:t>
            </a:r>
            <a:r>
              <a:rPr lang="ar-IQ" dirty="0" err="1"/>
              <a:t>اول</a:t>
            </a:r>
            <a:r>
              <a:rPr lang="ar-IQ" dirty="0"/>
              <a:t> المدارس التي </a:t>
            </a:r>
            <a:r>
              <a:rPr lang="ar-IQ" dirty="0" err="1"/>
              <a:t>اكدت</a:t>
            </a:r>
            <a:r>
              <a:rPr lang="ar-IQ" dirty="0"/>
              <a:t> وحدة </a:t>
            </a:r>
            <a:r>
              <a:rPr lang="ar-IQ" dirty="0" err="1"/>
              <a:t>الانسان</a:t>
            </a:r>
            <a:r>
              <a:rPr lang="ar-IQ" dirty="0"/>
              <a:t> وقاومت الثنائية القديمة للجسم والنفس.</a:t>
            </a:r>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المدرسة السلوكية</a:t>
            </a:r>
            <a:endParaRPr lang="ar-IQ" dirty="0"/>
          </a:p>
        </p:txBody>
      </p:sp>
      <p:sp>
        <p:nvSpPr>
          <p:cNvPr id="3" name="عنصر نائب للمحتوى 2"/>
          <p:cNvSpPr>
            <a:spLocks noGrp="1"/>
          </p:cNvSpPr>
          <p:nvPr>
            <p:ph idx="1"/>
          </p:nvPr>
        </p:nvSpPr>
        <p:spPr/>
        <p:txBody>
          <a:bodyPr>
            <a:normAutofit fontScale="92500" lnSpcReduction="20000"/>
          </a:bodyPr>
          <a:lstStyle/>
          <a:p>
            <a:pPr lvl="0"/>
            <a:r>
              <a:rPr lang="ar-IQ" b="1" dirty="0"/>
              <a:t>المدرسة السلوكية</a:t>
            </a:r>
            <a:r>
              <a:rPr lang="ar-IQ" dirty="0"/>
              <a:t>: أسسها واطسون </a:t>
            </a:r>
            <a:r>
              <a:rPr lang="ar-IQ" dirty="0" err="1"/>
              <a:t>الامريكي</a:t>
            </a:r>
            <a:r>
              <a:rPr lang="ar-IQ" dirty="0"/>
              <a:t> في مطلع القرن العشرين، وهي مدرسة تنظر إلى الكائن الحي نظرتها إلى آلة ميكانيكية معقدة، لا تحركه دوافع موجهة نحو غاية، بل مثيرات فيزيقية تصدر عنها استجابات عضلية </a:t>
            </a:r>
            <a:r>
              <a:rPr lang="ar-IQ" dirty="0" err="1"/>
              <a:t>وغدية</a:t>
            </a:r>
            <a:r>
              <a:rPr lang="ar-IQ" dirty="0"/>
              <a:t> مختلفة. لذا يجب </a:t>
            </a:r>
            <a:r>
              <a:rPr lang="ar-IQ" dirty="0" err="1"/>
              <a:t>ان</a:t>
            </a:r>
            <a:r>
              <a:rPr lang="ar-IQ" dirty="0"/>
              <a:t> يقتصر موضوع علم النفس على دراسة هذه الاستجابات الموضوعية الظاهرة، عن طريق الملاحظة الموضوعية البحتة أي دون الإشارة </a:t>
            </a:r>
            <a:r>
              <a:rPr lang="ar-IQ" dirty="0" err="1"/>
              <a:t>الى</a:t>
            </a:r>
            <a:r>
              <a:rPr lang="ar-IQ" dirty="0"/>
              <a:t> ما يخبره الفرد من حالات شعورية </a:t>
            </a:r>
            <a:r>
              <a:rPr lang="ar-IQ" dirty="0" err="1"/>
              <a:t>اثناء</a:t>
            </a:r>
            <a:r>
              <a:rPr lang="ar-IQ" dirty="0"/>
              <a:t> ملاحظة </a:t>
            </a:r>
            <a:r>
              <a:rPr lang="ar-IQ" dirty="0" err="1"/>
              <a:t>او</a:t>
            </a:r>
            <a:r>
              <a:rPr lang="ar-IQ" dirty="0"/>
              <a:t> </a:t>
            </a:r>
            <a:r>
              <a:rPr lang="ar-IQ" dirty="0" err="1"/>
              <a:t>اجراء</a:t>
            </a:r>
            <a:r>
              <a:rPr lang="ar-IQ" dirty="0"/>
              <a:t> التجارب عليه، ثم </a:t>
            </a:r>
            <a:r>
              <a:rPr lang="ar-IQ" dirty="0" err="1"/>
              <a:t>ان</a:t>
            </a:r>
            <a:r>
              <a:rPr lang="ar-IQ" dirty="0"/>
              <a:t> هذه المدرسة تغلو في توكيد اثر التربية والبيئة في نمو الفرد، وتغض من أثر الوراثة </a:t>
            </a:r>
            <a:r>
              <a:rPr lang="ar-IQ" dirty="0" err="1"/>
              <a:t>الى</a:t>
            </a:r>
            <a:r>
              <a:rPr lang="ar-IQ" dirty="0"/>
              <a:t> حد كبير، فليست هناك استعدادات موروثة </a:t>
            </a:r>
            <a:r>
              <a:rPr lang="ar-IQ" dirty="0" err="1"/>
              <a:t>او</a:t>
            </a:r>
            <a:r>
              <a:rPr lang="ar-IQ" dirty="0"/>
              <a:t> ذكاء موروث، </a:t>
            </a:r>
            <a:r>
              <a:rPr lang="ar-IQ" dirty="0" err="1"/>
              <a:t>ان</a:t>
            </a:r>
            <a:r>
              <a:rPr lang="ar-IQ" dirty="0"/>
              <a:t> هي </a:t>
            </a:r>
            <a:r>
              <a:rPr lang="ar-IQ" dirty="0" err="1"/>
              <a:t>الا</a:t>
            </a:r>
            <a:r>
              <a:rPr lang="ar-IQ" dirty="0"/>
              <a:t> مجموعة معقدة من عادات يكتسبها الفرد في </a:t>
            </a:r>
            <a:r>
              <a:rPr lang="ar-IQ" dirty="0" err="1"/>
              <a:t>اثناء</a:t>
            </a:r>
            <a:r>
              <a:rPr lang="ar-IQ" dirty="0"/>
              <a:t> حياته.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مدرسة </a:t>
            </a:r>
            <a:r>
              <a:rPr lang="ar-IQ" dirty="0" err="1" smtClean="0"/>
              <a:t>الجشطلت</a:t>
            </a:r>
            <a:endParaRPr lang="ar-IQ" dirty="0"/>
          </a:p>
        </p:txBody>
      </p:sp>
      <p:sp>
        <p:nvSpPr>
          <p:cNvPr id="3" name="عنصر نائب للمحتوى 2"/>
          <p:cNvSpPr>
            <a:spLocks noGrp="1"/>
          </p:cNvSpPr>
          <p:nvPr>
            <p:ph idx="1"/>
          </p:nvPr>
        </p:nvSpPr>
        <p:spPr/>
        <p:txBody>
          <a:bodyPr>
            <a:normAutofit fontScale="92500" lnSpcReduction="20000"/>
          </a:bodyPr>
          <a:lstStyle/>
          <a:p>
            <a:pPr lvl="0">
              <a:buNone/>
            </a:pPr>
            <a:r>
              <a:rPr lang="ar-IQ" dirty="0" smtClean="0"/>
              <a:t> </a:t>
            </a:r>
            <a:r>
              <a:rPr lang="ar-IQ" dirty="0"/>
              <a:t>ظهرت هذه المدرسة في ألمانيا في </a:t>
            </a:r>
            <a:r>
              <a:rPr lang="ar-IQ" dirty="0" err="1"/>
              <a:t>اوائل</a:t>
            </a:r>
            <a:r>
              <a:rPr lang="ar-IQ" dirty="0"/>
              <a:t> القرن العشرين، وكلمة </a:t>
            </a:r>
            <a:r>
              <a:rPr lang="ar-IQ" dirty="0" err="1"/>
              <a:t>جشتالت</a:t>
            </a:r>
            <a:r>
              <a:rPr lang="ar-IQ" dirty="0"/>
              <a:t> معناها الكل المتكامل </a:t>
            </a:r>
            <a:r>
              <a:rPr lang="ar-IQ" dirty="0" err="1"/>
              <a:t>الاجزاء</a:t>
            </a:r>
            <a:r>
              <a:rPr lang="ar-IQ" dirty="0"/>
              <a:t>، </a:t>
            </a:r>
            <a:r>
              <a:rPr lang="ar-IQ" dirty="0" err="1"/>
              <a:t>او</a:t>
            </a:r>
            <a:r>
              <a:rPr lang="ar-IQ" dirty="0"/>
              <a:t> الصيغة </a:t>
            </a:r>
            <a:r>
              <a:rPr lang="ar-IQ" dirty="0" err="1"/>
              <a:t>الاجمالية</a:t>
            </a:r>
            <a:r>
              <a:rPr lang="ar-IQ" dirty="0"/>
              <a:t> </a:t>
            </a:r>
            <a:r>
              <a:rPr lang="ar-IQ" dirty="0" err="1"/>
              <a:t>او</a:t>
            </a:r>
            <a:r>
              <a:rPr lang="ar-IQ" dirty="0"/>
              <a:t> النمط وظهرت هذه المدرسة في وقت </a:t>
            </a:r>
            <a:r>
              <a:rPr lang="ar-IQ" dirty="0" err="1"/>
              <a:t>اسرف</a:t>
            </a:r>
            <a:r>
              <a:rPr lang="ar-IQ" dirty="0"/>
              <a:t> فيه كثير من علماء النفس في تحليل الظواهر النفسية </a:t>
            </a:r>
            <a:r>
              <a:rPr lang="ar-IQ" dirty="0" err="1"/>
              <a:t>الى</a:t>
            </a:r>
            <a:r>
              <a:rPr lang="ar-IQ" dirty="0"/>
              <a:t> عناصر جزئية. كانوا يحللون </a:t>
            </a:r>
            <a:r>
              <a:rPr lang="ar-IQ" dirty="0" err="1"/>
              <a:t>الادراك</a:t>
            </a:r>
            <a:r>
              <a:rPr lang="ar-IQ" dirty="0"/>
              <a:t> </a:t>
            </a:r>
            <a:r>
              <a:rPr lang="ar-IQ" dirty="0" err="1"/>
              <a:t>الى</a:t>
            </a:r>
            <a:r>
              <a:rPr lang="ar-IQ" dirty="0"/>
              <a:t> </a:t>
            </a:r>
            <a:r>
              <a:rPr lang="ar-IQ" dirty="0" err="1"/>
              <a:t>احساسات</a:t>
            </a:r>
            <a:r>
              <a:rPr lang="ar-IQ" dirty="0"/>
              <a:t> جزئية وعملية التعلم </a:t>
            </a:r>
            <a:r>
              <a:rPr lang="ar-IQ" dirty="0" err="1"/>
              <a:t>الى</a:t>
            </a:r>
            <a:r>
              <a:rPr lang="ar-IQ" dirty="0"/>
              <a:t> روابط عصبية، والشخصية </a:t>
            </a:r>
            <a:r>
              <a:rPr lang="ar-IQ" dirty="0" err="1"/>
              <a:t>الى</a:t>
            </a:r>
            <a:r>
              <a:rPr lang="ar-IQ" dirty="0"/>
              <a:t> سمات مختلفة. فكان من الطبيعي </a:t>
            </a:r>
            <a:r>
              <a:rPr lang="ar-IQ" dirty="0" err="1"/>
              <a:t>ان</a:t>
            </a:r>
            <a:r>
              <a:rPr lang="ar-IQ" dirty="0"/>
              <a:t> يؤدي ذلك </a:t>
            </a:r>
            <a:r>
              <a:rPr lang="ar-IQ" dirty="0" err="1"/>
              <a:t>الى</a:t>
            </a:r>
            <a:r>
              <a:rPr lang="ar-IQ" dirty="0"/>
              <a:t> رد فعل شديد وقد كان ذلك على يد هذه المدرسة التي ترى </a:t>
            </a:r>
            <a:r>
              <a:rPr lang="ar-IQ" dirty="0" err="1"/>
              <a:t>ان</a:t>
            </a:r>
            <a:r>
              <a:rPr lang="ar-IQ" dirty="0"/>
              <a:t> الظواهر النفسية وحدات كلية منظمة وليست مجموعات من عناصر </a:t>
            </a:r>
            <a:r>
              <a:rPr lang="ar-IQ" dirty="0" err="1"/>
              <a:t>واجزاء</a:t>
            </a:r>
            <a:r>
              <a:rPr lang="ar-IQ" dirty="0"/>
              <a:t> متراصة. </a:t>
            </a:r>
            <a:r>
              <a:rPr lang="ar-IQ" dirty="0" err="1"/>
              <a:t>فالادراك</a:t>
            </a:r>
            <a:r>
              <a:rPr lang="ar-IQ" dirty="0"/>
              <a:t> </a:t>
            </a:r>
            <a:r>
              <a:rPr lang="ar-IQ" dirty="0" err="1"/>
              <a:t>او</a:t>
            </a:r>
            <a:r>
              <a:rPr lang="ar-IQ" dirty="0"/>
              <a:t> التعلم </a:t>
            </a:r>
            <a:r>
              <a:rPr lang="ar-IQ" dirty="0" err="1"/>
              <a:t>او</a:t>
            </a:r>
            <a:r>
              <a:rPr lang="ar-IQ" dirty="0"/>
              <a:t> بناء الشخصية كالحائط المكون من قوالب ملتصقة بل كالمركب الكيميائي اندمجت عناصره بعضها في بعض. ومن مؤسسي هذه المدرسة </a:t>
            </a:r>
            <a:r>
              <a:rPr lang="ar-IQ" dirty="0" err="1"/>
              <a:t>فرتيمر</a:t>
            </a:r>
            <a:r>
              <a:rPr lang="ar-IQ" dirty="0"/>
              <a:t> </a:t>
            </a:r>
            <a:r>
              <a:rPr lang="ar-IQ" dirty="0" err="1"/>
              <a:t>وكوفكا</a:t>
            </a:r>
            <a:r>
              <a:rPr lang="ar-IQ" dirty="0"/>
              <a:t> </a:t>
            </a:r>
            <a:r>
              <a:rPr lang="ar-IQ" dirty="0" err="1"/>
              <a:t>وكوهلر</a:t>
            </a:r>
            <a:r>
              <a:rPr lang="ar-IQ" dirty="0"/>
              <a: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المدرسة </a:t>
            </a:r>
            <a:r>
              <a:rPr lang="ar-IQ" dirty="0" err="1" smtClean="0"/>
              <a:t>الانسانية</a:t>
            </a:r>
            <a:endParaRPr lang="ar-IQ" dirty="0"/>
          </a:p>
        </p:txBody>
      </p:sp>
      <p:sp>
        <p:nvSpPr>
          <p:cNvPr id="3" name="عنصر نائب للمحتوى 2"/>
          <p:cNvSpPr>
            <a:spLocks noGrp="1"/>
          </p:cNvSpPr>
          <p:nvPr>
            <p:ph idx="1"/>
          </p:nvPr>
        </p:nvSpPr>
        <p:spPr/>
        <p:txBody>
          <a:bodyPr/>
          <a:lstStyle/>
          <a:p>
            <a:pPr lvl="0"/>
            <a:r>
              <a:rPr lang="ar-IQ" dirty="0" smtClean="0"/>
              <a:t> </a:t>
            </a:r>
            <a:r>
              <a:rPr lang="ar-IQ" dirty="0"/>
              <a:t>ترجع المدرسة </a:t>
            </a:r>
            <a:r>
              <a:rPr lang="ar-IQ" dirty="0" err="1"/>
              <a:t>الانسانية</a:t>
            </a:r>
            <a:r>
              <a:rPr lang="ar-IQ" dirty="0"/>
              <a:t> في علم النفس </a:t>
            </a:r>
            <a:r>
              <a:rPr lang="ar-IQ" dirty="0" err="1"/>
              <a:t>الى</a:t>
            </a:r>
            <a:r>
              <a:rPr lang="ar-IQ" dirty="0"/>
              <a:t> الفلسفة الوجودية والظاهرية التي </a:t>
            </a:r>
            <a:r>
              <a:rPr lang="ar-IQ" dirty="0" err="1"/>
              <a:t>اسسها</a:t>
            </a:r>
            <a:r>
              <a:rPr lang="ar-IQ" dirty="0"/>
              <a:t> </a:t>
            </a:r>
            <a:r>
              <a:rPr lang="ar-IQ" dirty="0" err="1"/>
              <a:t>نيتشة</a:t>
            </a:r>
            <a:r>
              <a:rPr lang="ar-IQ" dirty="0"/>
              <a:t> </a:t>
            </a:r>
            <a:r>
              <a:rPr lang="ar-IQ" dirty="0" err="1"/>
              <a:t>وهيدجر</a:t>
            </a:r>
            <a:r>
              <a:rPr lang="ar-IQ" dirty="0"/>
              <a:t> </a:t>
            </a:r>
            <a:r>
              <a:rPr lang="ar-IQ" dirty="0" err="1"/>
              <a:t>وكيركجارد</a:t>
            </a:r>
            <a:r>
              <a:rPr lang="ar-IQ" dirty="0"/>
              <a:t> وسارتر وغيرهم، وتركز هذه المدرسة بصفة عامة على أهمية الخبرة الذاتية للفرد، ومشكلاته </a:t>
            </a:r>
            <a:r>
              <a:rPr lang="ar-IQ" dirty="0" err="1"/>
              <a:t>الاساسية</a:t>
            </a:r>
            <a:r>
              <a:rPr lang="ar-IQ" dirty="0"/>
              <a:t> وتركز هذه المدرسة بصفة عامة على أهمية الخبرة الذاتية للفرد، ومشكلاته </a:t>
            </a:r>
            <a:r>
              <a:rPr lang="ar-IQ" dirty="0" err="1"/>
              <a:t>الاساسية</a:t>
            </a:r>
            <a:r>
              <a:rPr lang="ar-IQ" dirty="0"/>
              <a:t> (كالقلق)، وفاعليته وحريته في اتخاذ قراراته لحل مشكلاته كما تركز بصفة عامة على كشف السبل التي تؤدي بالفرد </a:t>
            </a:r>
            <a:r>
              <a:rPr lang="ar-IQ" dirty="0" err="1"/>
              <a:t>الى</a:t>
            </a:r>
            <a:r>
              <a:rPr lang="ar-IQ" dirty="0"/>
              <a:t> التكيف وتحقيق </a:t>
            </a:r>
            <a:r>
              <a:rPr lang="ar-IQ" dirty="0" err="1"/>
              <a:t>اقصى</a:t>
            </a:r>
            <a:r>
              <a:rPr lang="ar-IQ" dirty="0"/>
              <a:t> فاعلية لذاته.</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مناهج البحث في علم النفس التربوي</a:t>
            </a:r>
            <a:endParaRPr lang="ar-IQ" dirty="0"/>
          </a:p>
        </p:txBody>
      </p:sp>
      <p:sp>
        <p:nvSpPr>
          <p:cNvPr id="3" name="عنصر نائب للمحتوى 2"/>
          <p:cNvSpPr>
            <a:spLocks noGrp="1"/>
          </p:cNvSpPr>
          <p:nvPr>
            <p:ph idx="1"/>
          </p:nvPr>
        </p:nvSpPr>
        <p:spPr/>
        <p:txBody>
          <a:bodyPr>
            <a:normAutofit fontScale="92500"/>
          </a:bodyPr>
          <a:lstStyle/>
          <a:p>
            <a:r>
              <a:rPr lang="ar-SA" b="1" dirty="0"/>
              <a:t>أ- المناهج الوصفية: </a:t>
            </a:r>
            <a:endParaRPr lang="en-US" dirty="0"/>
          </a:p>
          <a:p>
            <a:r>
              <a:rPr lang="ar-SA" dirty="0"/>
              <a:t>        من أقدم المناهج وتتناول دراسة التاريخ التطوري لبعض ظواهر النمو كدراسات داروين (</a:t>
            </a:r>
            <a:r>
              <a:rPr lang="fr-FR" dirty="0"/>
              <a:t>C. Darwin</a:t>
            </a:r>
            <a:r>
              <a:rPr lang="ar-SA" dirty="0"/>
              <a:t>) (1809-1882) </a:t>
            </a:r>
            <a:r>
              <a:rPr lang="ar-SA" dirty="0" err="1"/>
              <a:t>وتيرمان</a:t>
            </a:r>
            <a:r>
              <a:rPr lang="ar-SA" dirty="0"/>
              <a:t> (</a:t>
            </a:r>
            <a:r>
              <a:rPr lang="fr-FR" dirty="0"/>
              <a:t> Terman, Lewis Madison</a:t>
            </a:r>
            <a:r>
              <a:rPr lang="ar-SA" dirty="0"/>
              <a:t>1877-1956)</a:t>
            </a:r>
            <a:r>
              <a:rPr lang="ar-DZ" dirty="0"/>
              <a:t> و</a:t>
            </a:r>
            <a:r>
              <a:rPr lang="ar-SA" dirty="0"/>
              <a:t>ﭭيزل (</a:t>
            </a:r>
            <a:r>
              <a:rPr lang="fr-FR" dirty="0"/>
              <a:t>Gesell</a:t>
            </a:r>
            <a:r>
              <a:rPr lang="ar-SA" dirty="0"/>
              <a:t>)          (</a:t>
            </a:r>
            <a:r>
              <a:rPr lang="fr-FR" dirty="0"/>
              <a:t> Gesell, Arnold Lucius</a:t>
            </a:r>
            <a:r>
              <a:rPr lang="ar-SA" dirty="0"/>
              <a:t>)</a:t>
            </a:r>
            <a:r>
              <a:rPr lang="ar-DZ" dirty="0"/>
              <a:t>(1880-1961)</a:t>
            </a:r>
            <a:r>
              <a:rPr lang="ar-SA" dirty="0"/>
              <a:t>، وغيرهم. وتسعى هذه الدراسات الوصفية إلى تتبع الظاهرة الإنمائية والسلوكية كاللغة والنمو الفسيولوجي </a:t>
            </a:r>
            <a:r>
              <a:rPr lang="ar-SA" dirty="0" err="1"/>
              <a:t>والإجتماعي</a:t>
            </a:r>
            <a:r>
              <a:rPr lang="ar-SA" dirty="0"/>
              <a:t> والتغيرات التي تطرأ على المتعلم في مراحل نموه. والدراسات الوصفية التطورية تأخذ شكلين:</a:t>
            </a:r>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دراسة الحالة</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smtClean="0"/>
              <a:t>يعاني </a:t>
            </a:r>
            <a:r>
              <a:rPr lang="ar-IQ" dirty="0"/>
              <a:t>بعض </a:t>
            </a:r>
            <a:r>
              <a:rPr lang="ar-IQ" dirty="0" err="1"/>
              <a:t>الاطفال</a:t>
            </a:r>
            <a:r>
              <a:rPr lang="ar-IQ" dirty="0"/>
              <a:t> بصورة منفردة حالات سلوكية خاصة غير طبيعية </a:t>
            </a:r>
            <a:r>
              <a:rPr lang="ar-IQ" dirty="0" err="1"/>
              <a:t>او</a:t>
            </a:r>
            <a:r>
              <a:rPr lang="ar-IQ" dirty="0"/>
              <a:t> شاذة سواء كان هذا الشذوذ مقبولا مثل ظهور بعض القدرات الخاصة </a:t>
            </a:r>
            <a:r>
              <a:rPr lang="ar-IQ" dirty="0" err="1"/>
              <a:t>او</a:t>
            </a:r>
            <a:r>
              <a:rPr lang="ar-IQ" dirty="0"/>
              <a:t> مرفوضا مثل الحالات المرضية كالحالات الانفعالية الشديدة والمواقف العدوانية وحالات السرقة والتخلف الدراسي. مثل هؤلاء يحتاجون عادة من اجل معالجتهم </a:t>
            </a:r>
            <a:r>
              <a:rPr lang="ar-IQ" dirty="0" err="1"/>
              <a:t>الى</a:t>
            </a:r>
            <a:r>
              <a:rPr lang="ar-IQ" dirty="0"/>
              <a:t> </a:t>
            </a:r>
            <a:r>
              <a:rPr lang="ar-IQ" dirty="0" err="1"/>
              <a:t>ان</a:t>
            </a:r>
            <a:r>
              <a:rPr lang="ar-IQ" dirty="0"/>
              <a:t> تدرس حالاتهم دراسة تفصيلية ابتداء من تاريخ ظهور عوامل ما يعانون. وعليه فإن الدراسة قد تحتاج </a:t>
            </a:r>
            <a:r>
              <a:rPr lang="ar-IQ" dirty="0" err="1"/>
              <a:t>الى</a:t>
            </a:r>
            <a:r>
              <a:rPr lang="ar-IQ" dirty="0"/>
              <a:t> معلومات عن عائلة الطفل من حيث تركيبها </a:t>
            </a:r>
            <a:r>
              <a:rPr lang="ar-IQ" dirty="0" err="1"/>
              <a:t>وامراضها</a:t>
            </a:r>
            <a:r>
              <a:rPr lang="ar-IQ" dirty="0"/>
              <a:t> ومكانتها الاقتصادية والاجتماعية كما قد يحتاج الباحث </a:t>
            </a:r>
            <a:r>
              <a:rPr lang="ar-IQ" dirty="0" err="1"/>
              <a:t>الى</a:t>
            </a:r>
            <a:r>
              <a:rPr lang="ar-IQ" dirty="0"/>
              <a:t> تاريخ حالة </a:t>
            </a:r>
            <a:r>
              <a:rPr lang="ar-IQ" dirty="0" err="1"/>
              <a:t>الام</a:t>
            </a:r>
            <a:r>
              <a:rPr lang="ar-IQ" dirty="0"/>
              <a:t> </a:t>
            </a:r>
            <a:r>
              <a:rPr lang="ar-IQ" dirty="0" err="1"/>
              <a:t>واوضاعها</a:t>
            </a:r>
            <a:r>
              <a:rPr lang="ar-IQ" dirty="0"/>
              <a:t> النفسية من بداية الحمل وفي بداية الحمل مرورا بفترة الرضاعة وحتى وقت الدراسة. يحتاج البحث </a:t>
            </a:r>
            <a:r>
              <a:rPr lang="ar-IQ" dirty="0" err="1"/>
              <a:t>الى</a:t>
            </a:r>
            <a:r>
              <a:rPr lang="ar-IQ" dirty="0"/>
              <a:t> التاريخ الصحي للطفل لمعرفة </a:t>
            </a:r>
            <a:r>
              <a:rPr lang="ar-IQ" dirty="0" err="1"/>
              <a:t>الامراض</a:t>
            </a:r>
            <a:r>
              <a:rPr lang="ar-IQ" dirty="0"/>
              <a:t> التي انتابته وطرق العلاج التي عولج </a:t>
            </a:r>
            <a:r>
              <a:rPr lang="ar-IQ" dirty="0" err="1"/>
              <a:t>بها</a:t>
            </a:r>
            <a:r>
              <a:rPr lang="ar-IQ" dirty="0"/>
              <a:t>، كما قد يحتاج </a:t>
            </a:r>
            <a:r>
              <a:rPr lang="ar-IQ" dirty="0" err="1"/>
              <a:t>الى</a:t>
            </a:r>
            <a:r>
              <a:rPr lang="ar-IQ" dirty="0"/>
              <a:t> معرفة الشيء الكافي عن </a:t>
            </a:r>
            <a:r>
              <a:rPr lang="ar-IQ" dirty="0" err="1"/>
              <a:t>اصدقاء</a:t>
            </a:r>
            <a:r>
              <a:rPr lang="ar-IQ" dirty="0"/>
              <a:t> الطفل ورفاقه وطبيعة علاقته معهم. كذلك يكون من الضروري دراسة حياته المدرسية والوقوف على </a:t>
            </a:r>
            <a:r>
              <a:rPr lang="ar-IQ" dirty="0" err="1"/>
              <a:t>اساليب</a:t>
            </a:r>
            <a:r>
              <a:rPr lang="ar-IQ" dirty="0"/>
              <a:t> المدرسين في تعاملهم معه وعلى مستواه العملي وهواياته الشخصية. وباختصار تعني دراسة تاريخ الحالة دراسة تاريخ الفرد عائليا واجتماعيا وصحيا وثقافيا لذا فان هذه الطريقة تحتاج </a:t>
            </a:r>
            <a:r>
              <a:rPr lang="ar-IQ" dirty="0" err="1"/>
              <a:t>الى</a:t>
            </a:r>
            <a:r>
              <a:rPr lang="ar-IQ" dirty="0"/>
              <a:t> </a:t>
            </a:r>
            <a:r>
              <a:rPr lang="ar-IQ" dirty="0" err="1"/>
              <a:t>ان</a:t>
            </a:r>
            <a:r>
              <a:rPr lang="ar-IQ" dirty="0"/>
              <a:t> يكون القائمين </a:t>
            </a:r>
            <a:r>
              <a:rPr lang="ar-IQ" dirty="0" err="1"/>
              <a:t>بها</a:t>
            </a:r>
            <a:r>
              <a:rPr lang="ar-IQ" dirty="0"/>
              <a:t> من ذوي الخبرة وتأخذ دراسة تاريخ الحالة مكانة مهمة بين مناهج البحث لأنها تتناول جميع جوانب الفرد سعة وعمق لذا فهي </a:t>
            </a:r>
            <a:r>
              <a:rPr lang="ar-IQ" dirty="0" err="1"/>
              <a:t>احوج</a:t>
            </a:r>
            <a:r>
              <a:rPr lang="ar-IQ" dirty="0"/>
              <a:t> من غيرها </a:t>
            </a:r>
            <a:r>
              <a:rPr lang="ar-IQ" dirty="0" err="1"/>
              <a:t>الى</a:t>
            </a:r>
            <a:r>
              <a:rPr lang="ar-IQ" dirty="0"/>
              <a:t> الدقة في جمع المعلومات والى الخبرة في التفسير واستخراج النتائج.</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الملاحظة</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smtClean="0"/>
              <a:t> </a:t>
            </a:r>
            <a:r>
              <a:rPr lang="ar-IQ" dirty="0"/>
              <a:t>من طرق البحث التي يفضلها علماء النفس ما يسمى الملاحظة الطبيعية، </a:t>
            </a:r>
            <a:r>
              <a:rPr lang="ar-IQ" dirty="0" err="1"/>
              <a:t>اي</a:t>
            </a:r>
            <a:r>
              <a:rPr lang="ar-IQ" dirty="0"/>
              <a:t> ملاحظة </a:t>
            </a:r>
            <a:r>
              <a:rPr lang="ar-IQ" dirty="0" err="1"/>
              <a:t>الانسان</a:t>
            </a:r>
            <a:r>
              <a:rPr lang="ar-IQ" dirty="0"/>
              <a:t> في محيطه الطبيعي اليومي المعتاد. ويعني هذا بالنسبة للأطفال ملاحظتهم في المنزل </a:t>
            </a:r>
            <a:r>
              <a:rPr lang="ar-IQ" dirty="0" err="1"/>
              <a:t>او</a:t>
            </a:r>
            <a:r>
              <a:rPr lang="ar-IQ" dirty="0"/>
              <a:t> المدرسة </a:t>
            </a:r>
            <a:r>
              <a:rPr lang="ar-IQ" dirty="0" err="1"/>
              <a:t>او</a:t>
            </a:r>
            <a:r>
              <a:rPr lang="ar-IQ" dirty="0"/>
              <a:t> الحديقة العامة </a:t>
            </a:r>
            <a:r>
              <a:rPr lang="ar-IQ" dirty="0" err="1"/>
              <a:t>او</a:t>
            </a:r>
            <a:r>
              <a:rPr lang="ar-IQ" dirty="0"/>
              <a:t> فناء الملعب، ثم تسجيل ما يحدث.  ولا تكون الملاحظة على مستوى واحد من الدقة دائما لذا يذهب بعض الباحثين في تصنيفها </a:t>
            </a:r>
            <a:r>
              <a:rPr lang="ar-IQ" dirty="0" err="1"/>
              <a:t>الى</a:t>
            </a:r>
            <a:r>
              <a:rPr lang="ar-IQ" dirty="0"/>
              <a:t>:</a:t>
            </a:r>
            <a:endParaRPr lang="en-US" dirty="0"/>
          </a:p>
          <a:p>
            <a:r>
              <a:rPr lang="ar-IQ" dirty="0"/>
              <a:t>أ. </a:t>
            </a:r>
            <a:r>
              <a:rPr lang="ar-IQ" b="1" dirty="0"/>
              <a:t>الملاحظة العابرة (العارضة):</a:t>
            </a:r>
            <a:r>
              <a:rPr lang="ar-IQ" dirty="0"/>
              <a:t> وهي التي يمارسها الفرد دون قصد </a:t>
            </a:r>
            <a:r>
              <a:rPr lang="ar-IQ" dirty="0" err="1"/>
              <a:t>او</a:t>
            </a:r>
            <a:r>
              <a:rPr lang="ar-IQ" dirty="0"/>
              <a:t> تخطيط مسبق ورغم ما تتصف </a:t>
            </a:r>
            <a:r>
              <a:rPr lang="ar-IQ" dirty="0" err="1"/>
              <a:t>به</a:t>
            </a:r>
            <a:r>
              <a:rPr lang="ar-IQ" dirty="0"/>
              <a:t> من عدم الدقة </a:t>
            </a:r>
            <a:r>
              <a:rPr lang="ar-IQ" dirty="0" err="1"/>
              <a:t>الا</a:t>
            </a:r>
            <a:r>
              <a:rPr lang="ar-IQ" dirty="0"/>
              <a:t> </a:t>
            </a:r>
            <a:r>
              <a:rPr lang="ar-IQ" dirty="0" err="1"/>
              <a:t>انها</a:t>
            </a:r>
            <a:r>
              <a:rPr lang="ar-IQ" dirty="0"/>
              <a:t> ذات </a:t>
            </a:r>
            <a:r>
              <a:rPr lang="ar-IQ" dirty="0" err="1"/>
              <a:t>اهمية</a:t>
            </a:r>
            <a:r>
              <a:rPr lang="ar-IQ" dirty="0"/>
              <a:t> كبيرة فقد تكون نقطة الانطلاق </a:t>
            </a:r>
            <a:r>
              <a:rPr lang="ar-IQ" dirty="0" err="1"/>
              <a:t>الى</a:t>
            </a:r>
            <a:r>
              <a:rPr lang="ar-IQ" dirty="0"/>
              <a:t> بحوث دقيقة وتجارب متكاملة، كما </a:t>
            </a:r>
            <a:r>
              <a:rPr lang="ar-IQ" dirty="0" err="1"/>
              <a:t>انها</a:t>
            </a:r>
            <a:r>
              <a:rPr lang="ar-IQ" dirty="0"/>
              <a:t> تعد مصدرا كبيرا لتجميع المعلومات </a:t>
            </a:r>
            <a:r>
              <a:rPr lang="ar-IQ" dirty="0" err="1"/>
              <a:t>الاولية</a:t>
            </a:r>
            <a:r>
              <a:rPr lang="ar-IQ" dirty="0"/>
              <a:t> التي تدور حولها طرق </a:t>
            </a:r>
            <a:r>
              <a:rPr lang="ar-IQ" dirty="0" err="1"/>
              <a:t>ادق</a:t>
            </a:r>
            <a:r>
              <a:rPr lang="ar-IQ" dirty="0"/>
              <a:t> للحصول على المعلومات ومن عيوب الملاحظة العابرة:</a:t>
            </a:r>
            <a:endParaRPr lang="en-US" dirty="0"/>
          </a:p>
          <a:p>
            <a:r>
              <a:rPr lang="ar-IQ" dirty="0"/>
              <a:t>- عدم توفر الدقة في معلوماتها وذلك لعدم تهيؤ الفرد القائم </a:t>
            </a:r>
            <a:r>
              <a:rPr lang="ar-IQ" dirty="0" err="1"/>
              <a:t>بها</a:t>
            </a:r>
            <a:r>
              <a:rPr lang="ar-IQ" dirty="0"/>
              <a:t> لتسجيل ما يلاحظه بل يعتمد على </a:t>
            </a:r>
            <a:r>
              <a:rPr lang="ar-IQ" dirty="0" err="1"/>
              <a:t>الاغلب</a:t>
            </a:r>
            <a:r>
              <a:rPr lang="ar-IQ" dirty="0"/>
              <a:t> على الذاكرة وفي هذه الحالة تكون المعلومات عرضة للنسيان.</a:t>
            </a:r>
            <a:endParaRPr lang="en-US" dirty="0"/>
          </a:p>
          <a:p>
            <a:r>
              <a:rPr lang="ar-IQ" dirty="0"/>
              <a:t>- وقوع القائم بالملاحظة بالتحيز فقد يقوده </a:t>
            </a:r>
            <a:r>
              <a:rPr lang="ar-IQ" dirty="0" err="1"/>
              <a:t>ايمانه</a:t>
            </a:r>
            <a:r>
              <a:rPr lang="ar-IQ" dirty="0"/>
              <a:t> بفكرة معينة </a:t>
            </a:r>
            <a:r>
              <a:rPr lang="ar-IQ" dirty="0" err="1"/>
              <a:t>او</a:t>
            </a:r>
            <a:r>
              <a:rPr lang="ar-IQ" dirty="0"/>
              <a:t> نظرية خاصة لرؤية ظاهرة من جانب تلك الفكرة </a:t>
            </a:r>
            <a:r>
              <a:rPr lang="ar-IQ" dirty="0" err="1"/>
              <a:t>او</a:t>
            </a:r>
            <a:r>
              <a:rPr lang="ar-IQ" dirty="0"/>
              <a:t> النظرية.</a:t>
            </a:r>
            <a:endParaRPr lang="en-US" dirty="0"/>
          </a:p>
          <a:p>
            <a:r>
              <a:rPr lang="ar-IQ" dirty="0"/>
              <a:t>- </a:t>
            </a:r>
            <a:r>
              <a:rPr lang="ar-IQ" dirty="0" err="1"/>
              <a:t>ان</a:t>
            </a:r>
            <a:r>
              <a:rPr lang="ar-IQ" dirty="0"/>
              <a:t> العقل عادة ينتبه </a:t>
            </a:r>
            <a:r>
              <a:rPr lang="ar-IQ" dirty="0" err="1"/>
              <a:t>الى</a:t>
            </a:r>
            <a:r>
              <a:rPr lang="ar-IQ" dirty="0"/>
              <a:t> </a:t>
            </a:r>
            <a:r>
              <a:rPr lang="ar-IQ" dirty="0" err="1"/>
              <a:t>الامور</a:t>
            </a:r>
            <a:r>
              <a:rPr lang="ar-IQ" dirty="0"/>
              <a:t> غير المألوفة ولا ينتبه </a:t>
            </a:r>
            <a:r>
              <a:rPr lang="ar-IQ" dirty="0" err="1"/>
              <a:t>الى</a:t>
            </a:r>
            <a:r>
              <a:rPr lang="ar-IQ" dirty="0"/>
              <a:t> السلوك المألوف وقد يحصل </a:t>
            </a:r>
            <a:r>
              <a:rPr lang="ar-IQ" dirty="0" err="1"/>
              <a:t>ان</a:t>
            </a:r>
            <a:r>
              <a:rPr lang="ar-IQ" dirty="0"/>
              <a:t> تعمم هذه المواقف ويصدر الحكم بموجبها.</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b="1" dirty="0"/>
              <a:t>الملاحظة المقصودة (المنظمة):</a:t>
            </a:r>
            <a:r>
              <a:rPr lang="ar-IQ" dirty="0"/>
              <a:t> وهي تلك الملاحظة التي تهدف لتحقيق هدف محدد، وتجري وفق خطة مسبقة وقد اعتمد الباحثون فيها على استخدام </a:t>
            </a:r>
            <a:r>
              <a:rPr lang="ar-IQ" dirty="0" err="1"/>
              <a:t>الات</a:t>
            </a:r>
            <a:r>
              <a:rPr lang="ar-IQ" dirty="0"/>
              <a:t> التصوير السينمائية ومسجلات الصوت والى استعمال الغرف الزجاجية التي تكون مصممة بحيث يسمح للباحثين </a:t>
            </a:r>
            <a:r>
              <a:rPr lang="ar-IQ" dirty="0" err="1"/>
              <a:t>او</a:t>
            </a:r>
            <a:r>
              <a:rPr lang="ar-IQ" dirty="0"/>
              <a:t> الملاحظين رؤية </a:t>
            </a:r>
            <a:r>
              <a:rPr lang="ar-IQ" dirty="0" err="1"/>
              <a:t>الاطفال</a:t>
            </a:r>
            <a:r>
              <a:rPr lang="ar-IQ" dirty="0"/>
              <a:t> وتصويرهم دون </a:t>
            </a:r>
            <a:r>
              <a:rPr lang="ar-IQ" dirty="0" err="1"/>
              <a:t>ان</a:t>
            </a:r>
            <a:r>
              <a:rPr lang="ar-IQ" dirty="0"/>
              <a:t> ينتبه احد منهم </a:t>
            </a:r>
            <a:r>
              <a:rPr lang="ar-IQ" dirty="0" err="1"/>
              <a:t>الى</a:t>
            </a:r>
            <a:r>
              <a:rPr lang="ar-IQ" dirty="0"/>
              <a:t> ذلك.</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err="1" smtClean="0"/>
              <a:t>لطوليةالدراسة</a:t>
            </a:r>
            <a:r>
              <a:rPr lang="ar-IQ" dirty="0" smtClean="0"/>
              <a:t> ا</a:t>
            </a:r>
            <a:endParaRPr lang="ar-IQ" dirty="0"/>
          </a:p>
        </p:txBody>
      </p:sp>
      <p:sp>
        <p:nvSpPr>
          <p:cNvPr id="3" name="عنصر نائب للمحتوى 2"/>
          <p:cNvSpPr>
            <a:spLocks noGrp="1"/>
          </p:cNvSpPr>
          <p:nvPr>
            <p:ph idx="1"/>
          </p:nvPr>
        </p:nvSpPr>
        <p:spPr/>
        <p:txBody>
          <a:bodyPr>
            <a:normAutofit fontScale="62500" lnSpcReduction="20000"/>
          </a:bodyPr>
          <a:lstStyle/>
          <a:p>
            <a:r>
              <a:rPr lang="ar-SA" b="1" dirty="0"/>
              <a:t>الدراسات الطويلة (الطولية) </a:t>
            </a:r>
            <a:r>
              <a:rPr lang="fr-FR" b="1" dirty="0"/>
              <a:t>Longitudinal </a:t>
            </a:r>
            <a:r>
              <a:rPr lang="fr-FR" b="1" dirty="0" err="1"/>
              <a:t>Studies</a:t>
            </a:r>
            <a:r>
              <a:rPr lang="ar-SA" b="1" dirty="0"/>
              <a:t>:</a:t>
            </a:r>
            <a:r>
              <a:rPr lang="ar-SA" dirty="0"/>
              <a:t> يتتبع فيه الباحث الظاهرة لمدة طالت (بضع سنوات) أم قصرت (بضعة أشهر). إذ </a:t>
            </a:r>
            <a:r>
              <a:rPr lang="ar-IQ" dirty="0"/>
              <a:t>يتعامل الباحث مع مجموعة واحدة من عمر معين، مثلا مجموعة رضع </a:t>
            </a:r>
            <a:r>
              <a:rPr lang="ar-IQ" dirty="0" err="1"/>
              <a:t>اعمارهم</a:t>
            </a:r>
            <a:r>
              <a:rPr lang="ar-IQ" dirty="0"/>
              <a:t> من الميلاد </a:t>
            </a:r>
            <a:r>
              <a:rPr lang="ar-IQ" dirty="0" err="1"/>
              <a:t>الى</a:t>
            </a:r>
            <a:r>
              <a:rPr lang="ar-IQ" dirty="0"/>
              <a:t> سن عامين نتتبع هذه المجموعة شهرا فشهرا </a:t>
            </a:r>
            <a:r>
              <a:rPr lang="ar-IQ" dirty="0" err="1"/>
              <a:t>الى</a:t>
            </a:r>
            <a:r>
              <a:rPr lang="ar-IQ" dirty="0"/>
              <a:t> نهاية العمر المطلوب دراسة الظاهرة </a:t>
            </a:r>
            <a:r>
              <a:rPr lang="ar-IQ" dirty="0" err="1"/>
              <a:t>النمائية</a:t>
            </a:r>
            <a:r>
              <a:rPr lang="ar-IQ" dirty="0"/>
              <a:t> فيه. ويمكن الاستعاضة عن المجموعة بفرد واحد فقط. وهي عبارة عن القيام بدراسة طفل واحد </a:t>
            </a:r>
            <a:r>
              <a:rPr lang="ar-IQ" dirty="0" err="1"/>
              <a:t>او</a:t>
            </a:r>
            <a:r>
              <a:rPr lang="ar-IQ" dirty="0"/>
              <a:t> عدة </a:t>
            </a:r>
            <a:r>
              <a:rPr lang="ar-IQ" dirty="0" err="1"/>
              <a:t>اطفال</a:t>
            </a:r>
            <a:r>
              <a:rPr lang="ar-IQ" dirty="0"/>
              <a:t> ابتداءً من بداية الحياة </a:t>
            </a:r>
            <a:r>
              <a:rPr lang="ar-IQ" dirty="0" err="1"/>
              <a:t>او</a:t>
            </a:r>
            <a:r>
              <a:rPr lang="ar-IQ" dirty="0"/>
              <a:t> من عمر معين وانتهاءً بفترة قد تطول </a:t>
            </a:r>
            <a:r>
              <a:rPr lang="ar-IQ" dirty="0" err="1"/>
              <a:t>الى</a:t>
            </a:r>
            <a:r>
              <a:rPr lang="ar-IQ" dirty="0"/>
              <a:t> </a:t>
            </a:r>
            <a:r>
              <a:rPr lang="ar-IQ" dirty="0" err="1"/>
              <a:t>اكثر</a:t>
            </a:r>
            <a:r>
              <a:rPr lang="ar-IQ" dirty="0"/>
              <a:t> من عشر سنوات، هذه الطريقة من </a:t>
            </a:r>
            <a:r>
              <a:rPr lang="ar-IQ" dirty="0" err="1"/>
              <a:t>اقدم</a:t>
            </a:r>
            <a:r>
              <a:rPr lang="ar-IQ" dirty="0"/>
              <a:t> طرق دراسة </a:t>
            </a:r>
            <a:r>
              <a:rPr lang="ar-IQ" dirty="0" err="1"/>
              <a:t>الاطفال</a:t>
            </a:r>
            <a:r>
              <a:rPr lang="ar-IQ" dirty="0"/>
              <a:t> ومن اقلها تعقيدا ومن </a:t>
            </a:r>
            <a:r>
              <a:rPr lang="ar-IQ" dirty="0" err="1"/>
              <a:t>اسلمها</a:t>
            </a:r>
            <a:r>
              <a:rPr lang="ar-IQ" dirty="0"/>
              <a:t> </a:t>
            </a:r>
            <a:r>
              <a:rPr lang="ar-IQ" dirty="0" err="1"/>
              <a:t>وادقها</a:t>
            </a:r>
            <a:r>
              <a:rPr lang="ar-IQ" dirty="0"/>
              <a:t> </a:t>
            </a:r>
            <a:r>
              <a:rPr lang="ar-IQ" dirty="0" err="1"/>
              <a:t>نتائجا</a:t>
            </a:r>
            <a:r>
              <a:rPr lang="ar-IQ" dirty="0"/>
              <a:t> لأنها تعتمد على ملاحظة ما تحصل من تغييرات في جانب واحد </a:t>
            </a:r>
            <a:r>
              <a:rPr lang="ar-IQ" dirty="0" err="1"/>
              <a:t>او</a:t>
            </a:r>
            <a:r>
              <a:rPr lang="ar-IQ" dirty="0"/>
              <a:t> عدة جوانب في شخصية الطفل كالجانب الجسمي والانفعالي والخلقي والعقلي يوميا </a:t>
            </a:r>
            <a:r>
              <a:rPr lang="ar-IQ" dirty="0" err="1"/>
              <a:t>او</a:t>
            </a:r>
            <a:r>
              <a:rPr lang="ar-IQ" dirty="0"/>
              <a:t> شهريا </a:t>
            </a:r>
            <a:r>
              <a:rPr lang="ar-IQ" dirty="0" err="1"/>
              <a:t>او</a:t>
            </a:r>
            <a:r>
              <a:rPr lang="ar-IQ" dirty="0"/>
              <a:t> سنويا. من مميزات الطريقة الطولية </a:t>
            </a:r>
            <a:r>
              <a:rPr lang="ar-IQ" dirty="0" err="1"/>
              <a:t>ان</a:t>
            </a:r>
            <a:r>
              <a:rPr lang="ar-IQ" dirty="0"/>
              <a:t> لها فائدة كبيرة في معرفة فيما </a:t>
            </a:r>
            <a:r>
              <a:rPr lang="ar-IQ" dirty="0" err="1"/>
              <a:t>اذا</a:t>
            </a:r>
            <a:r>
              <a:rPr lang="ar-IQ" dirty="0"/>
              <a:t> كانت بعض الخصائص ثابتة خلال فترات طويلة </a:t>
            </a:r>
            <a:r>
              <a:rPr lang="ar-IQ" dirty="0" err="1"/>
              <a:t>ام</a:t>
            </a:r>
            <a:r>
              <a:rPr lang="ar-IQ" dirty="0"/>
              <a:t> </a:t>
            </a:r>
            <a:r>
              <a:rPr lang="ar-IQ" dirty="0" err="1"/>
              <a:t>انها</a:t>
            </a:r>
            <a:r>
              <a:rPr lang="ar-IQ" dirty="0"/>
              <a:t> عرضة للتغيير مثل </a:t>
            </a:r>
            <a:r>
              <a:rPr lang="ar-IQ" dirty="0" err="1"/>
              <a:t>الاتكالية</a:t>
            </a:r>
            <a:r>
              <a:rPr lang="ar-IQ" dirty="0"/>
              <a:t> ومن  مميزاتها </a:t>
            </a:r>
            <a:r>
              <a:rPr lang="ar-IQ" dirty="0" err="1"/>
              <a:t>ايضا</a:t>
            </a:r>
            <a:r>
              <a:rPr lang="ar-IQ" dirty="0"/>
              <a:t> </a:t>
            </a:r>
            <a:r>
              <a:rPr lang="ar-IQ" dirty="0" err="1"/>
              <a:t>انها</a:t>
            </a:r>
            <a:r>
              <a:rPr lang="ar-IQ" dirty="0"/>
              <a:t> تراقب الطفل في حياته الطبيعية دون </a:t>
            </a:r>
            <a:r>
              <a:rPr lang="ar-IQ" dirty="0" err="1"/>
              <a:t>اي</a:t>
            </a:r>
            <a:r>
              <a:rPr lang="ar-IQ" dirty="0"/>
              <a:t> تغيير في نمط معيشته بالإضافة </a:t>
            </a:r>
            <a:r>
              <a:rPr lang="ar-IQ" dirty="0" err="1"/>
              <a:t>الى</a:t>
            </a:r>
            <a:r>
              <a:rPr lang="ar-IQ" dirty="0"/>
              <a:t> </a:t>
            </a:r>
            <a:r>
              <a:rPr lang="ar-IQ" dirty="0" err="1"/>
              <a:t>اهميتها</a:t>
            </a:r>
            <a:r>
              <a:rPr lang="ar-IQ" dirty="0"/>
              <a:t> في تعيين </a:t>
            </a:r>
            <a:r>
              <a:rPr lang="ar-IQ" dirty="0" err="1"/>
              <a:t>الاوقات</a:t>
            </a:r>
            <a:r>
              <a:rPr lang="ar-IQ" dirty="0"/>
              <a:t> التي تحصل فيها بعض التغييرات بصورة </a:t>
            </a:r>
            <a:r>
              <a:rPr lang="ar-IQ" dirty="0" err="1"/>
              <a:t>ادق</a:t>
            </a:r>
            <a:r>
              <a:rPr lang="ar-IQ" dirty="0"/>
              <a:t> من </a:t>
            </a:r>
            <a:r>
              <a:rPr lang="ar-IQ" dirty="0" err="1"/>
              <a:t>اي</a:t>
            </a:r>
            <a:r>
              <a:rPr lang="ar-IQ" dirty="0"/>
              <a:t> نتائج تأتي </a:t>
            </a:r>
            <a:r>
              <a:rPr lang="ar-IQ" dirty="0" err="1"/>
              <a:t>بها</a:t>
            </a:r>
            <a:r>
              <a:rPr lang="ar-IQ" dirty="0"/>
              <a:t> الطرق </a:t>
            </a:r>
            <a:r>
              <a:rPr lang="ar-IQ" dirty="0" err="1"/>
              <a:t>الاخرى</a:t>
            </a:r>
            <a:r>
              <a:rPr lang="ar-IQ" dirty="0"/>
              <a:t>. ومن عيوب هذه الطريقة </a:t>
            </a:r>
            <a:r>
              <a:rPr lang="ar-IQ" dirty="0" err="1"/>
              <a:t>انها</a:t>
            </a:r>
            <a:r>
              <a:rPr lang="ar-IQ" dirty="0"/>
              <a:t> تحتاج </a:t>
            </a:r>
            <a:r>
              <a:rPr lang="ar-IQ" dirty="0" err="1"/>
              <a:t>الى</a:t>
            </a:r>
            <a:r>
              <a:rPr lang="ar-IQ" dirty="0"/>
              <a:t> وقت طويل يمتد </a:t>
            </a:r>
            <a:r>
              <a:rPr lang="ar-IQ" dirty="0" err="1"/>
              <a:t>الى</a:t>
            </a:r>
            <a:r>
              <a:rPr lang="ar-IQ" dirty="0"/>
              <a:t> </a:t>
            </a:r>
            <a:r>
              <a:rPr lang="ar-IQ" dirty="0" err="1"/>
              <a:t>اكثر</a:t>
            </a:r>
            <a:r>
              <a:rPr lang="ar-IQ" dirty="0"/>
              <a:t> من عشر سنوات بل تمتد </a:t>
            </a:r>
            <a:r>
              <a:rPr lang="ar-IQ" dirty="0" err="1"/>
              <a:t>الى</a:t>
            </a:r>
            <a:r>
              <a:rPr lang="ar-IQ" dirty="0"/>
              <a:t> ما يقرب من العشرين عاما كما </a:t>
            </a:r>
            <a:r>
              <a:rPr lang="ar-IQ" dirty="0" err="1"/>
              <a:t>انها</a:t>
            </a:r>
            <a:r>
              <a:rPr lang="ar-IQ" dirty="0"/>
              <a:t> تحتاج </a:t>
            </a:r>
            <a:r>
              <a:rPr lang="ar-IQ" dirty="0" err="1"/>
              <a:t>الى</a:t>
            </a:r>
            <a:r>
              <a:rPr lang="ar-IQ" dirty="0"/>
              <a:t> جهود مضنية وصبر طويل من قبل الباحث حتى تحصل نتائجها ومن صعوباتها </a:t>
            </a:r>
            <a:r>
              <a:rPr lang="ar-IQ" dirty="0" err="1"/>
              <a:t>انها</a:t>
            </a:r>
            <a:r>
              <a:rPr lang="ar-IQ" dirty="0"/>
              <a:t> عرضة للآثار السيئة التي تعترض الباحث </a:t>
            </a:r>
            <a:r>
              <a:rPr lang="ar-IQ" dirty="0" err="1"/>
              <a:t>او</a:t>
            </a:r>
            <a:r>
              <a:rPr lang="ar-IQ" dirty="0"/>
              <a:t> </a:t>
            </a:r>
            <a:r>
              <a:rPr lang="ar-IQ" dirty="0" err="1"/>
              <a:t>افراد</a:t>
            </a:r>
            <a:r>
              <a:rPr lang="ar-IQ" dirty="0"/>
              <a:t> العينة مثل الموت والمرض </a:t>
            </a:r>
            <a:r>
              <a:rPr lang="ar-IQ" dirty="0" err="1"/>
              <a:t>او</a:t>
            </a:r>
            <a:r>
              <a:rPr lang="ar-IQ" dirty="0"/>
              <a:t> الابتعاد.</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err="1" smtClean="0"/>
              <a:t>اسهامات</a:t>
            </a:r>
            <a:r>
              <a:rPr lang="ar-IQ" dirty="0" smtClean="0"/>
              <a:t> فلاسفة العصر </a:t>
            </a:r>
            <a:r>
              <a:rPr lang="ar-IQ" dirty="0" err="1" smtClean="0"/>
              <a:t>الاسلامي</a:t>
            </a:r>
            <a:endParaRPr lang="ar-IQ" dirty="0"/>
          </a:p>
        </p:txBody>
      </p:sp>
      <p:sp>
        <p:nvSpPr>
          <p:cNvPr id="3" name="عنصر نائب للمحتوى 2"/>
          <p:cNvSpPr>
            <a:spLocks noGrp="1"/>
          </p:cNvSpPr>
          <p:nvPr>
            <p:ph idx="1"/>
          </p:nvPr>
        </p:nvSpPr>
        <p:spPr/>
        <p:txBody>
          <a:bodyPr>
            <a:normAutofit/>
          </a:bodyPr>
          <a:lstStyle/>
          <a:p>
            <a:r>
              <a:rPr lang="ar-IQ" dirty="0"/>
              <a:t>اشتهر الغزالي في مجال طرائق التعلم وطرق تغيير السلوك، وتكوين الخبرة للتخلص من العادات الضارة واستبدالها بالعادات الحسنة، وعلاقة التعلم بالثواب والعقاب وشروطها في التعلم</a:t>
            </a:r>
            <a:r>
              <a:rPr lang="ar-IQ" dirty="0" smtClean="0"/>
              <a:t>.</a:t>
            </a:r>
          </a:p>
          <a:p>
            <a:r>
              <a:rPr lang="ar-IQ" dirty="0"/>
              <a:t>اهتم </a:t>
            </a:r>
            <a:r>
              <a:rPr lang="ar-IQ" dirty="0" err="1"/>
              <a:t>ابو</a:t>
            </a:r>
            <a:r>
              <a:rPr lang="ar-IQ" dirty="0"/>
              <a:t> جعفر الجزار بفقدان الذاكرة </a:t>
            </a:r>
            <a:r>
              <a:rPr lang="ar-IQ" dirty="0" err="1" smtClean="0"/>
              <a:t>واسبابها</a:t>
            </a:r>
            <a:r>
              <a:rPr lang="ar-IQ" dirty="0" smtClean="0"/>
              <a:t>.</a:t>
            </a:r>
          </a:p>
          <a:p>
            <a:r>
              <a:rPr lang="ar-IQ" dirty="0" err="1"/>
              <a:t>ابو</a:t>
            </a:r>
            <a:r>
              <a:rPr lang="ar-IQ" dirty="0"/>
              <a:t> بكر الرازي فقد استخدم مبدأ </a:t>
            </a:r>
            <a:r>
              <a:rPr lang="ar-IQ" dirty="0" err="1"/>
              <a:t>الايحاء</a:t>
            </a:r>
            <a:r>
              <a:rPr lang="ar-IQ" dirty="0"/>
              <a:t> في الحصول على المعلومات وتنشيط الذاكرة واشتهر بأساليبه المعروفة في العلاج </a:t>
            </a:r>
            <a:r>
              <a:rPr lang="ar-IQ" dirty="0" smtClean="0"/>
              <a:t>النفسي.</a:t>
            </a:r>
          </a:p>
          <a:p>
            <a:r>
              <a:rPr lang="ar-IQ" dirty="0" smtClean="0"/>
              <a:t>ابن </a:t>
            </a:r>
            <a:r>
              <a:rPr lang="ar-IQ" dirty="0"/>
              <a:t>سينا الذي اشتهر باهتمامه بالحالات الانفعالية والشعورية </a:t>
            </a:r>
            <a:r>
              <a:rPr lang="ar-IQ" dirty="0" err="1" smtClean="0"/>
              <a:t>للانسان</a:t>
            </a:r>
            <a:r>
              <a:rPr lang="ar-IQ" dirty="0" smtClean="0"/>
              <a:t>.</a:t>
            </a:r>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الدراسة المستعرضة</a:t>
            </a:r>
            <a:endParaRPr lang="ar-IQ" dirty="0"/>
          </a:p>
        </p:txBody>
      </p:sp>
      <p:sp>
        <p:nvSpPr>
          <p:cNvPr id="3" name="عنصر نائب للمحتوى 2"/>
          <p:cNvSpPr>
            <a:spLocks noGrp="1"/>
          </p:cNvSpPr>
          <p:nvPr>
            <p:ph idx="1"/>
          </p:nvPr>
        </p:nvSpPr>
        <p:spPr/>
        <p:txBody>
          <a:bodyPr>
            <a:normAutofit fontScale="85000" lnSpcReduction="20000"/>
          </a:bodyPr>
          <a:lstStyle/>
          <a:p>
            <a:r>
              <a:rPr lang="ar-SA" dirty="0" smtClean="0"/>
              <a:t>على </a:t>
            </a:r>
            <a:r>
              <a:rPr lang="ar-SA" dirty="0"/>
              <a:t>خلاف الأولى هذه الطريقة توفر الجهد والوقت فمثلا عند دراسة نمو اللغة عند الطفل فعوضا عن تتبع الظاهرة لفترة عمرية معينة فتقسم الفترة الزمنية المراد تتبع الظاهرة عبرها إلى فترات عمرية ثم تأخذ عينات كبيرة منها تغطي هذه الفترة العمرية الفرعية.  </a:t>
            </a:r>
            <a:r>
              <a:rPr lang="ar-IQ" dirty="0"/>
              <a:t>وتعتمد الطريقة المستعرضة على الاختبارات الجماعية وعلى الاستفتاءات وطرق القياسات النفسية والفسيولوجية </a:t>
            </a:r>
            <a:r>
              <a:rPr lang="ar-IQ" dirty="0" err="1"/>
              <a:t>والادوات</a:t>
            </a:r>
            <a:r>
              <a:rPr lang="ar-IQ" dirty="0"/>
              <a:t> </a:t>
            </a:r>
            <a:r>
              <a:rPr lang="ar-IQ" dirty="0" err="1"/>
              <a:t>المختبرية</a:t>
            </a:r>
            <a:r>
              <a:rPr lang="ar-IQ" dirty="0"/>
              <a:t> </a:t>
            </a:r>
            <a:r>
              <a:rPr lang="ar-IQ" dirty="0" err="1"/>
              <a:t>الاخرى</a:t>
            </a:r>
            <a:r>
              <a:rPr lang="ar-IQ" dirty="0"/>
              <a:t> في </a:t>
            </a:r>
            <a:r>
              <a:rPr lang="ar-IQ" dirty="0" err="1"/>
              <a:t>الابرز</a:t>
            </a:r>
            <a:r>
              <a:rPr lang="ar-IQ" dirty="0"/>
              <a:t> كشف عن المظاهر الرئيسة لكل مرحلة من مراحل الحياة ولعل من ابرز خصائص هذه الطريقة هي سرعة نتائجها التي تتعلق بإظهار خصائص النمو بالقياس، وكذلك من خصائصها سهولة القيام </a:t>
            </a:r>
            <a:r>
              <a:rPr lang="ar-IQ" dirty="0" err="1"/>
              <a:t>بها</a:t>
            </a:r>
            <a:r>
              <a:rPr lang="ar-IQ" dirty="0"/>
              <a:t> كما </a:t>
            </a:r>
            <a:r>
              <a:rPr lang="ar-IQ" dirty="0" err="1"/>
              <a:t>انها</a:t>
            </a:r>
            <a:r>
              <a:rPr lang="ar-IQ" dirty="0"/>
              <a:t> لا تساعد على دراسة الفرد كوحدة قائمة بذاتها كما لا يمكن بواسطتها دراسة عملية استمرار النمو وسرعته لان ذلك يختلف من فرد </a:t>
            </a:r>
            <a:r>
              <a:rPr lang="ar-IQ" dirty="0" err="1"/>
              <a:t>الى</a:t>
            </a:r>
            <a:r>
              <a:rPr lang="ar-IQ" dirty="0"/>
              <a:t> </a:t>
            </a:r>
            <a:r>
              <a:rPr lang="ar-IQ" dirty="0" err="1"/>
              <a:t>اخر</a:t>
            </a:r>
            <a:r>
              <a:rPr lang="ar-IQ" dirty="0"/>
              <a:t> في كثير من </a:t>
            </a:r>
            <a:r>
              <a:rPr lang="ar-IQ" dirty="0" err="1" smtClean="0"/>
              <a:t>الاحيان</a:t>
            </a:r>
            <a:r>
              <a:rPr lang="ar-IQ" dirty="0" smtClean="0"/>
              <a:t>.</a:t>
            </a:r>
            <a:endParaRPr lang="ar-IQ"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المناهج التجريبية</a:t>
            </a:r>
            <a:endParaRPr lang="ar-IQ" dirty="0"/>
          </a:p>
        </p:txBody>
      </p:sp>
      <p:sp>
        <p:nvSpPr>
          <p:cNvPr id="3" name="عنصر نائب للمحتوى 2"/>
          <p:cNvSpPr>
            <a:spLocks noGrp="1"/>
          </p:cNvSpPr>
          <p:nvPr>
            <p:ph idx="1"/>
          </p:nvPr>
        </p:nvSpPr>
        <p:spPr/>
        <p:txBody>
          <a:bodyPr>
            <a:normAutofit fontScale="70000" lnSpcReduction="20000"/>
          </a:bodyPr>
          <a:lstStyle/>
          <a:p>
            <a:r>
              <a:rPr lang="ar-SA" dirty="0"/>
              <a:t>من المناهج الأكثر دقة وموضوعية لأنه يعتمد على ضبط والتحكم في المتغيرات المراد دراستها. والتجريب هنا ليس مثل التجريب في العلوم الأخرى، إذ يدرس الباحث المتغيرات التي اختارها من الظاهرة ويُحدث في بعضها تغييرا مقصودا ليتوصل إلى العلاقات السببية بين المتغيرات. والتجربة تتكون من:</a:t>
            </a:r>
            <a:endParaRPr lang="en-US" dirty="0"/>
          </a:p>
          <a:p>
            <a:r>
              <a:rPr lang="ar-SA" dirty="0"/>
              <a:t>     1-</a:t>
            </a:r>
            <a:r>
              <a:rPr lang="ar-SA" b="1" dirty="0"/>
              <a:t> المتغيرات </a:t>
            </a:r>
            <a:r>
              <a:rPr lang="ar-SA" dirty="0"/>
              <a:t>وهي على أنواع:</a:t>
            </a:r>
            <a:endParaRPr lang="en-US" dirty="0"/>
          </a:p>
          <a:p>
            <a:pPr lvl="0"/>
            <a:r>
              <a:rPr lang="ar-SA" b="1" dirty="0"/>
              <a:t>المتغيرات المستقلة</a:t>
            </a:r>
            <a:r>
              <a:rPr lang="ar-SA" dirty="0"/>
              <a:t> (الحرة) وهي المتغيرات أو العوامل التي يتحكم فيها الباحث ليرى أثرها على المتغيرات الأخرى.</a:t>
            </a:r>
            <a:endParaRPr lang="en-US" dirty="0"/>
          </a:p>
          <a:p>
            <a:pPr lvl="0"/>
            <a:r>
              <a:rPr lang="ar-DZ" b="1" dirty="0"/>
              <a:t>المتغيرات التابعة</a:t>
            </a:r>
            <a:r>
              <a:rPr lang="ar-DZ" dirty="0"/>
              <a:t> (المقيدة) </a:t>
            </a:r>
            <a:r>
              <a:rPr lang="ar-SA" dirty="0"/>
              <a:t>وهو السلوك أو المتغيرات التي لا يتحكم فيها الباحث والتي يتوقع أن تتأثر بالتغيرات الحاصلة على العوامل المستقلة فيلاحظها ويقيسها.</a:t>
            </a:r>
            <a:endParaRPr lang="en-US" dirty="0"/>
          </a:p>
          <a:p>
            <a:pPr lvl="0"/>
            <a:r>
              <a:rPr lang="ar-SA" b="1" dirty="0"/>
              <a:t>المتغيرات الدخيلة </a:t>
            </a:r>
            <a:r>
              <a:rPr lang="ar-SA" dirty="0"/>
              <a:t>وهي المتغيرات المتعلقة بأفراد العينة أو بالشروط العامة والمحتمل تأثيرها على الظاهرة المدروسة (نتائج الدراسة). فعلى سبيل المثال إذا أراد الأستاذ معرفة تأثير طريقة تدريس ما على تحصيل التلاميذ فطريقة التدريس تعتبر المتغير المستقل، والتحصيل الدراسي المتغير التابع، والظروف العامة (حرارة الجو، ظروف العمل وذكاء المتعلمين...) المتغيرات الدخيلة.</a:t>
            </a:r>
            <a:r>
              <a:rPr lang="ar-SA" b="1" dirty="0"/>
              <a:t> </a:t>
            </a:r>
            <a:endParaRPr lang="ar-IQ"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r>
              <a:rPr lang="ar-SA" b="1" dirty="0"/>
              <a:t>المجموعات، </a:t>
            </a:r>
            <a:r>
              <a:rPr lang="ar-SA" dirty="0"/>
              <a:t>هي العينة، وهي مجموعتين على الأقل لإجراء أي دراسة، تسمى إحداهما </a:t>
            </a:r>
            <a:r>
              <a:rPr lang="ar-SA" b="1" dirty="0"/>
              <a:t>المجموعة الضابطة</a:t>
            </a:r>
            <a:r>
              <a:rPr lang="ar-SA" dirty="0"/>
              <a:t> والأخرى </a:t>
            </a:r>
            <a:r>
              <a:rPr lang="ar-SA" b="1" dirty="0"/>
              <a:t>التجريبية</a:t>
            </a:r>
            <a:r>
              <a:rPr lang="ar-SA" dirty="0"/>
              <a:t>، يشترط في هذه المجموعات التكافؤ في العديد من المتغيرات: المستوى الدراسي مثلا الجنس الذكاء... إلا أن المجموعة التجريبية تخضع للعامل المستقل. وحتى تصبح الظاهرة التربوية قابلة للدراسة يجب أن تتوفر فيها شروط منها:</a:t>
            </a:r>
            <a:endParaRPr lang="en-US" sz="2400" dirty="0"/>
          </a:p>
          <a:p>
            <a:pPr lvl="1"/>
            <a:r>
              <a:rPr lang="ar-SA" dirty="0"/>
              <a:t>القدرة على التحكم في العوامل المستقلة.</a:t>
            </a:r>
            <a:endParaRPr lang="en-US" dirty="0" smtClean="0"/>
          </a:p>
          <a:p>
            <a:pPr lvl="1"/>
            <a:r>
              <a:rPr lang="ar-SA" dirty="0"/>
              <a:t>القدرة على قياس العامل أو العوامل التابعة.</a:t>
            </a:r>
            <a:endParaRPr lang="en-US" dirty="0" smtClean="0"/>
          </a:p>
          <a:p>
            <a:pPr lvl="1"/>
            <a:r>
              <a:rPr lang="ar-SA" dirty="0"/>
              <a:t>القدرة على ضبط العوامل الدخيلة.</a:t>
            </a:r>
            <a:endParaRPr lang="en-US" dirty="0" smtClean="0"/>
          </a:p>
          <a:p>
            <a:r>
              <a:rPr lang="ar-SA" dirty="0"/>
              <a:t>تمثيل العينة لمجتمع الدراسة.</a:t>
            </a:r>
            <a:endParaRPr lang="ar-IQ"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المناهج </a:t>
            </a:r>
            <a:r>
              <a:rPr lang="ar-IQ" dirty="0" err="1" smtClean="0"/>
              <a:t>السريرية</a:t>
            </a:r>
            <a:endParaRPr lang="ar-IQ" dirty="0"/>
          </a:p>
        </p:txBody>
      </p:sp>
      <p:sp>
        <p:nvSpPr>
          <p:cNvPr id="3" name="عنصر نائب للمحتوى 2"/>
          <p:cNvSpPr>
            <a:spLocks noGrp="1"/>
          </p:cNvSpPr>
          <p:nvPr>
            <p:ph idx="1"/>
          </p:nvPr>
        </p:nvSpPr>
        <p:spPr/>
        <p:txBody>
          <a:bodyPr>
            <a:normAutofit fontScale="55000" lnSpcReduction="20000"/>
          </a:bodyPr>
          <a:lstStyle/>
          <a:p>
            <a:r>
              <a:rPr lang="ar-SA" dirty="0"/>
              <a:t>في الأصل هذا المنهج مرتبط بدراسة الظواهر غير العادية (المرضية) كما تدل عليه كلمة كلينيك (</a:t>
            </a:r>
            <a:r>
              <a:rPr lang="fr-FR" dirty="0" err="1"/>
              <a:t>clinical</a:t>
            </a:r>
            <a:r>
              <a:rPr lang="ar-SA" dirty="0"/>
              <a:t>) علما أن طرق دراسة الحالات قد تختلف من حالة </a:t>
            </a:r>
            <a:r>
              <a:rPr lang="ar-IQ" dirty="0" err="1"/>
              <a:t>اكلينيكية</a:t>
            </a:r>
            <a:r>
              <a:rPr lang="ar-IQ" dirty="0"/>
              <a:t> </a:t>
            </a:r>
            <a:r>
              <a:rPr lang="ar-SA" dirty="0"/>
              <a:t>لأخرى، </a:t>
            </a:r>
            <a:r>
              <a:rPr lang="ar-IQ" dirty="0"/>
              <a:t>غير </a:t>
            </a:r>
            <a:r>
              <a:rPr lang="ar-IQ" dirty="0" err="1"/>
              <a:t>ان</a:t>
            </a:r>
            <a:r>
              <a:rPr lang="ar-IQ" dirty="0"/>
              <a:t> هذه الطرق يمكن </a:t>
            </a:r>
            <a:r>
              <a:rPr lang="ar-IQ" dirty="0" err="1"/>
              <a:t>ان</a:t>
            </a:r>
            <a:r>
              <a:rPr lang="ar-IQ" dirty="0"/>
              <a:t> تشترك في النقاط التالية بعضها </a:t>
            </a:r>
            <a:r>
              <a:rPr lang="ar-IQ" dirty="0" err="1"/>
              <a:t>او</a:t>
            </a:r>
            <a:r>
              <a:rPr lang="ar-IQ" dirty="0"/>
              <a:t> كلها:</a:t>
            </a:r>
            <a:endParaRPr lang="en-US" dirty="0"/>
          </a:p>
          <a:p>
            <a:pPr lvl="0"/>
            <a:r>
              <a:rPr lang="ar-IQ" b="1" dirty="0"/>
              <a:t>جمع المعلومات عن الحالة</a:t>
            </a:r>
            <a:r>
              <a:rPr lang="ar-IQ" dirty="0"/>
              <a:t>: ويمكن الحصول عليها عن طريق الفحص الطبي، </a:t>
            </a:r>
            <a:r>
              <a:rPr lang="ar-IQ" dirty="0" err="1"/>
              <a:t>او</a:t>
            </a:r>
            <a:r>
              <a:rPr lang="ar-IQ" dirty="0"/>
              <a:t> دراسة تاريخ الحالة، </a:t>
            </a:r>
            <a:r>
              <a:rPr lang="ar-IQ" dirty="0" err="1"/>
              <a:t>او</a:t>
            </a:r>
            <a:r>
              <a:rPr lang="ar-IQ" dirty="0"/>
              <a:t> باستخدام الاختبارات السيكولوجية، ويتوافر </a:t>
            </a:r>
            <a:r>
              <a:rPr lang="ar-IQ" dirty="0" err="1"/>
              <a:t>الان</a:t>
            </a:r>
            <a:r>
              <a:rPr lang="ar-IQ" dirty="0"/>
              <a:t> عدد كبير جدا من اختبار السمات الشخصية واختبارات الذكاء والتحصيل الدراسي والتوجه المهني وغير ذلك.</a:t>
            </a:r>
            <a:endParaRPr lang="en-US" dirty="0"/>
          </a:p>
          <a:p>
            <a:pPr lvl="0"/>
            <a:r>
              <a:rPr lang="ar-IQ" dirty="0"/>
              <a:t>تشخيص الحالة: في ضوء المعلومات المتوافرة لدى الباحث </a:t>
            </a:r>
            <a:r>
              <a:rPr lang="ar-IQ" dirty="0" err="1"/>
              <a:t>الاكلينيكي</a:t>
            </a:r>
            <a:r>
              <a:rPr lang="ar-IQ" dirty="0"/>
              <a:t>، يمكنه </a:t>
            </a:r>
            <a:r>
              <a:rPr lang="ar-IQ" dirty="0" err="1"/>
              <a:t>ان</a:t>
            </a:r>
            <a:r>
              <a:rPr lang="ar-IQ" dirty="0"/>
              <a:t> يشخص بدقة الحالة المدروسة والتشخيص يعني تحديد مواطن القوة والضعف.</a:t>
            </a:r>
            <a:endParaRPr lang="en-US" dirty="0"/>
          </a:p>
          <a:p>
            <a:pPr lvl="0"/>
            <a:r>
              <a:rPr lang="ar-IQ" b="1" dirty="0"/>
              <a:t>تفسير الحالة</a:t>
            </a:r>
            <a:r>
              <a:rPr lang="ar-IQ" dirty="0"/>
              <a:t>: فالمعلومات المتوافرة تفيد في مساعدة الباحث في الاستكشاف من خلال خبراته معارفه السابقة.</a:t>
            </a:r>
            <a:endParaRPr lang="en-US" dirty="0"/>
          </a:p>
          <a:p>
            <a:pPr lvl="0"/>
            <a:r>
              <a:rPr lang="ar-IQ" b="1" dirty="0"/>
              <a:t>وضع التصميم العلاجي</a:t>
            </a:r>
            <a:r>
              <a:rPr lang="ar-IQ" dirty="0"/>
              <a:t>: يبدأ الباحث عادة بوضع الفروض التي يعتقد </a:t>
            </a:r>
            <a:r>
              <a:rPr lang="ar-IQ" dirty="0" err="1"/>
              <a:t>انها</a:t>
            </a:r>
            <a:r>
              <a:rPr lang="ar-IQ" dirty="0"/>
              <a:t> ستحل مشكلة الحالة. يلي ذلك وضع التصميم العلاجي المنبثق من الفروض التي وضعها الباحث، </a:t>
            </a:r>
            <a:endParaRPr lang="en-US" dirty="0"/>
          </a:p>
          <a:p>
            <a:pPr lvl="0"/>
            <a:r>
              <a:rPr lang="ar-IQ" b="1" dirty="0"/>
              <a:t>اختبار الفروض</a:t>
            </a:r>
            <a:r>
              <a:rPr lang="ar-IQ" dirty="0"/>
              <a:t>: يقوم الباحث بتطبيق تصميمه العلاجي على الحالة وفي نهاية الفترة المحددة لهذا التطبيق، يقوم بقياس اثر ما </a:t>
            </a:r>
            <a:r>
              <a:rPr lang="ar-IQ" dirty="0" err="1"/>
              <a:t>احدثه</a:t>
            </a:r>
            <a:r>
              <a:rPr lang="ar-IQ" dirty="0"/>
              <a:t> هذا التصميم من تغير في الحالة المدروسة ليصل في نهاية </a:t>
            </a:r>
            <a:r>
              <a:rPr lang="ar-IQ" dirty="0" err="1"/>
              <a:t>الامر</a:t>
            </a:r>
            <a:r>
              <a:rPr lang="ar-IQ" dirty="0"/>
              <a:t> </a:t>
            </a:r>
            <a:r>
              <a:rPr lang="ar-IQ" dirty="0" err="1"/>
              <a:t>الى</a:t>
            </a:r>
            <a:r>
              <a:rPr lang="ar-IQ" dirty="0"/>
              <a:t> قبول الفرضية </a:t>
            </a:r>
            <a:r>
              <a:rPr lang="ar-IQ" dirty="0" err="1"/>
              <a:t>او</a:t>
            </a:r>
            <a:r>
              <a:rPr lang="ar-IQ" dirty="0"/>
              <a:t> رفضها.</a:t>
            </a:r>
            <a:endParaRPr lang="en-US" dirty="0"/>
          </a:p>
          <a:p>
            <a:r>
              <a:rPr lang="ar-IQ" b="1" dirty="0"/>
              <a:t>النتائج</a:t>
            </a:r>
            <a:r>
              <a:rPr lang="ar-IQ" dirty="0"/>
              <a:t>: يتوقع من الباحث الذي يستخدم المنهج </a:t>
            </a:r>
            <a:r>
              <a:rPr lang="ar-IQ" dirty="0" err="1"/>
              <a:t>الاكلينيكي</a:t>
            </a:r>
            <a:r>
              <a:rPr lang="ar-IQ" dirty="0"/>
              <a:t> </a:t>
            </a:r>
            <a:r>
              <a:rPr lang="ar-IQ" dirty="0" err="1"/>
              <a:t>ان</a:t>
            </a:r>
            <a:r>
              <a:rPr lang="ar-IQ" dirty="0"/>
              <a:t> يصل </a:t>
            </a:r>
            <a:r>
              <a:rPr lang="ar-IQ" dirty="0" err="1"/>
              <a:t>الى</a:t>
            </a:r>
            <a:r>
              <a:rPr lang="ar-IQ" dirty="0"/>
              <a:t> نوع من التحسن وعندئذ يستطيع </a:t>
            </a:r>
            <a:r>
              <a:rPr lang="ar-IQ" dirty="0" err="1"/>
              <a:t>ان</a:t>
            </a:r>
            <a:r>
              <a:rPr lang="ar-IQ"/>
              <a:t> ينشر نتائج درسته على شكل طريقة في العلاج.</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بدايات علم النفس </a:t>
            </a:r>
            <a:endParaRPr lang="ar-IQ" dirty="0"/>
          </a:p>
        </p:txBody>
      </p:sp>
      <p:sp>
        <p:nvSpPr>
          <p:cNvPr id="3" name="عنصر نائب للمحتوى 2"/>
          <p:cNvSpPr>
            <a:spLocks noGrp="1"/>
          </p:cNvSpPr>
          <p:nvPr>
            <p:ph idx="1"/>
          </p:nvPr>
        </p:nvSpPr>
        <p:spPr/>
        <p:txBody>
          <a:bodyPr/>
          <a:lstStyle/>
          <a:p>
            <a:r>
              <a:rPr lang="ar-SA" dirty="0" smtClean="0"/>
              <a:t>يعتبر </a:t>
            </a:r>
            <a:r>
              <a:rPr lang="ar-SA" dirty="0"/>
              <a:t>علم النفس من العلوم الحديثة التي تم إنشاؤها وإدخالها لأول مرة في المختبرات في سنة 1879م على يد عالم النفس الألماني وليم فونت، وقد استخدم فونت</a:t>
            </a:r>
            <a:r>
              <a:rPr lang="en-US" dirty="0"/>
              <a:t> (</a:t>
            </a:r>
            <a:r>
              <a:rPr lang="en-US" dirty="0" err="1"/>
              <a:t>Vont</a:t>
            </a:r>
            <a:r>
              <a:rPr lang="en-US" dirty="0"/>
              <a:t>)  </a:t>
            </a:r>
            <a:r>
              <a:rPr lang="ar-SA" dirty="0"/>
              <a:t>طريقة الاستبطان أو التأمل الذاتي لحل المشكلات وكشف الخبرات الشعورية، وأطلق فونت على هذا العلم اسم علم دراسة الخبرة الشعورية وبذلك يعتبر فونت هو المؤسس الحقيقي لعلم النفس، وهو الذي ساهم باستقلالية هذا العلم عن الفلسفة</a:t>
            </a:r>
            <a:r>
              <a:rPr 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err="1" smtClean="0"/>
              <a:t>اهم</a:t>
            </a:r>
            <a:r>
              <a:rPr lang="ar-IQ" dirty="0" smtClean="0"/>
              <a:t> الانتقادات للطريقة الاستبطانية</a:t>
            </a:r>
            <a:endParaRPr lang="ar-IQ" dirty="0"/>
          </a:p>
        </p:txBody>
      </p:sp>
      <p:sp>
        <p:nvSpPr>
          <p:cNvPr id="3" name="عنصر نائب للمحتوى 2"/>
          <p:cNvSpPr>
            <a:spLocks noGrp="1"/>
          </p:cNvSpPr>
          <p:nvPr>
            <p:ph idx="1"/>
          </p:nvPr>
        </p:nvSpPr>
        <p:spPr/>
        <p:txBody>
          <a:bodyPr/>
          <a:lstStyle/>
          <a:p>
            <a:r>
              <a:rPr lang="ar-SA" dirty="0"/>
              <a:t>طريقة ذاتيه تعتمد على رأي الشخص </a:t>
            </a:r>
            <a:r>
              <a:rPr lang="ar-SA" dirty="0" smtClean="0"/>
              <a:t>نفسه</a:t>
            </a:r>
            <a:r>
              <a:rPr lang="ar-IQ" dirty="0" smtClean="0"/>
              <a:t>.</a:t>
            </a:r>
          </a:p>
          <a:p>
            <a:r>
              <a:rPr lang="ar-SA" dirty="0" smtClean="0"/>
              <a:t>لا </a:t>
            </a:r>
            <a:r>
              <a:rPr lang="ar-SA" dirty="0"/>
              <a:t>يمكن </a:t>
            </a:r>
            <a:r>
              <a:rPr lang="ar-SA" dirty="0" smtClean="0"/>
              <a:t>تعميمها</a:t>
            </a:r>
            <a:r>
              <a:rPr lang="ar-IQ" dirty="0" smtClean="0"/>
              <a:t>.</a:t>
            </a:r>
          </a:p>
          <a:p>
            <a:r>
              <a:rPr lang="ar-SA" dirty="0" smtClean="0"/>
              <a:t>تعتمد </a:t>
            </a:r>
            <a:r>
              <a:rPr lang="ar-SA" dirty="0"/>
              <a:t>على رأي الباحث نفسه ورؤيته وحالته </a:t>
            </a:r>
            <a:r>
              <a:rPr lang="ar-SA" dirty="0" smtClean="0"/>
              <a:t>النفسية</a:t>
            </a:r>
            <a:r>
              <a:rPr lang="ar-IQ" dirty="0" smtClean="0"/>
              <a:t>.</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المدرسة الوظيفية</a:t>
            </a:r>
            <a:endParaRPr lang="ar-IQ" dirty="0"/>
          </a:p>
        </p:txBody>
      </p:sp>
      <p:sp>
        <p:nvSpPr>
          <p:cNvPr id="3" name="عنصر نائب للمحتوى 2"/>
          <p:cNvSpPr>
            <a:spLocks noGrp="1"/>
          </p:cNvSpPr>
          <p:nvPr>
            <p:ph idx="1"/>
          </p:nvPr>
        </p:nvSpPr>
        <p:spPr/>
        <p:txBody>
          <a:bodyPr>
            <a:normAutofit/>
          </a:bodyPr>
          <a:lstStyle/>
          <a:p>
            <a:r>
              <a:rPr lang="ar-SA" dirty="0" smtClean="0"/>
              <a:t>ركز</a:t>
            </a:r>
            <a:r>
              <a:rPr lang="ar-IQ" dirty="0" smtClean="0"/>
              <a:t>ت</a:t>
            </a:r>
            <a:r>
              <a:rPr lang="ar-SA" dirty="0" smtClean="0"/>
              <a:t> </a:t>
            </a:r>
            <a:r>
              <a:rPr lang="ar-SA" dirty="0"/>
              <a:t>على وظائف الدماغ </a:t>
            </a:r>
            <a:r>
              <a:rPr lang="ar-SA" dirty="0" smtClean="0"/>
              <a:t>وتقسيماته</a:t>
            </a:r>
            <a:r>
              <a:rPr lang="ar-IQ" dirty="0" smtClean="0"/>
              <a:t>.</a:t>
            </a:r>
          </a:p>
          <a:p>
            <a:r>
              <a:rPr lang="ar-SA" dirty="0" err="1" smtClean="0"/>
              <a:t>ماهي</a:t>
            </a:r>
            <a:r>
              <a:rPr lang="ar-SA" dirty="0" smtClean="0"/>
              <a:t> </a:t>
            </a:r>
            <a:r>
              <a:rPr lang="ar-SA" dirty="0"/>
              <a:t>وظيفة أجزاء </a:t>
            </a:r>
            <a:r>
              <a:rPr lang="ar-SA" dirty="0" smtClean="0"/>
              <a:t>الدماغ</a:t>
            </a:r>
            <a:r>
              <a:rPr lang="ar-IQ" dirty="0" smtClean="0"/>
              <a:t>.</a:t>
            </a:r>
          </a:p>
          <a:p>
            <a:r>
              <a:rPr lang="ar-IQ" dirty="0" smtClean="0"/>
              <a:t>(</a:t>
            </a:r>
            <a:r>
              <a:rPr lang="ar-SA" dirty="0" smtClean="0"/>
              <a:t>التفكير </a:t>
            </a:r>
            <a:r>
              <a:rPr lang="ar-SA" dirty="0"/>
              <a:t>والإحساسات والانفعالات، حيث إن المنطقة </a:t>
            </a:r>
            <a:r>
              <a:rPr lang="ar-SA" dirty="0" err="1"/>
              <a:t>الجبهية</a:t>
            </a:r>
            <a:r>
              <a:rPr lang="ar-SA" dirty="0"/>
              <a:t> تتم فيها عمليات التفكير والتخيل والكلام والكتابة والحركة، وفي وسط الدماغ منطقة السمع وتفسير الإحساسات وإعطائها معنى، وفي المنطقة الخلفية للدماغ يقع الجهاز البصري، ووظيفته تفسير الإحساسات البصرية، وهناك منطقة تقع فوق </a:t>
            </a:r>
            <a:r>
              <a:rPr lang="ar-SA" dirty="0" err="1"/>
              <a:t>الرقبه</a:t>
            </a:r>
            <a:r>
              <a:rPr lang="ar-SA" dirty="0"/>
              <a:t> من الخلف مباشره تحتوي على المخيخ والنخاع المستطيل والوصلة، وهم </a:t>
            </a:r>
            <a:r>
              <a:rPr lang="ar-SA" dirty="0" err="1"/>
              <a:t>مسؤولون</a:t>
            </a:r>
            <a:r>
              <a:rPr lang="ar-SA" dirty="0"/>
              <a:t> عن توازن الجسم والتنفس وعمليات الهضم وضربات القلب والدورة الدموية.</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انتقادات المدرسة الوظيفية</a:t>
            </a:r>
            <a:endParaRPr lang="ar-IQ" dirty="0"/>
          </a:p>
        </p:txBody>
      </p:sp>
      <p:sp>
        <p:nvSpPr>
          <p:cNvPr id="3" name="عنصر نائب للمحتوى 2"/>
          <p:cNvSpPr>
            <a:spLocks noGrp="1"/>
          </p:cNvSpPr>
          <p:nvPr>
            <p:ph idx="1"/>
          </p:nvPr>
        </p:nvSpPr>
        <p:spPr/>
        <p:txBody>
          <a:bodyPr>
            <a:normAutofit/>
          </a:bodyPr>
          <a:lstStyle/>
          <a:p>
            <a:r>
              <a:rPr lang="ar-SA" dirty="0"/>
              <a:t>إن كان على علم النفس أن يكون علما صحيحا ومستقلا </a:t>
            </a:r>
            <a:r>
              <a:rPr lang="ar-SA" dirty="0" err="1"/>
              <a:t>لايجب</a:t>
            </a:r>
            <a:r>
              <a:rPr lang="ar-SA" dirty="0"/>
              <a:t> أن تتم دراسة ما لا يمكن رؤيته وغير ملموس وما كان افتراضيا، كالعقل والذكاء والتفكير، وذلك لأنها مجرد افتراضات </a:t>
            </a:r>
            <a:r>
              <a:rPr lang="ar-SA" dirty="0" err="1"/>
              <a:t>لايمكن</a:t>
            </a:r>
            <a:r>
              <a:rPr lang="ar-SA" dirty="0"/>
              <a:t> إثباتها علميا"، ومن العلماء المنتقدين للوظيفية الأمريكي جون واطسون الذي قال: "يجب دراسة السلوك (الظاهر) للإنسان أي </a:t>
            </a:r>
            <a:r>
              <a:rPr lang="ar-SA" dirty="0" err="1"/>
              <a:t>ماهو</a:t>
            </a:r>
            <a:r>
              <a:rPr lang="ar-SA" dirty="0"/>
              <a:t> ملموس ويمكن رؤيته</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المدرسة السلوكية</a:t>
            </a:r>
            <a:endParaRPr lang="ar-IQ" dirty="0"/>
          </a:p>
        </p:txBody>
      </p:sp>
      <p:sp>
        <p:nvSpPr>
          <p:cNvPr id="3" name="عنصر نائب للمحتوى 2"/>
          <p:cNvSpPr>
            <a:spLocks noGrp="1"/>
          </p:cNvSpPr>
          <p:nvPr>
            <p:ph idx="1"/>
          </p:nvPr>
        </p:nvSpPr>
        <p:spPr/>
        <p:txBody>
          <a:bodyPr/>
          <a:lstStyle/>
          <a:p>
            <a:r>
              <a:rPr lang="ar-SA" dirty="0"/>
              <a:t>من رواد هذه المدرسة عالم النفس الشهير الروسي </a:t>
            </a:r>
            <a:r>
              <a:rPr lang="ar-SA" dirty="0" err="1"/>
              <a:t>بافلوف</a:t>
            </a:r>
            <a:r>
              <a:rPr lang="ar-SA" dirty="0"/>
              <a:t>، مؤسس نظرية التعلم الذي أجرى اختبارات </a:t>
            </a:r>
            <a:r>
              <a:rPr lang="ar-SA" dirty="0" err="1"/>
              <a:t>مخبرية</a:t>
            </a:r>
            <a:r>
              <a:rPr lang="ar-SA" dirty="0"/>
              <a:t>، فقد لاحظ </a:t>
            </a:r>
            <a:r>
              <a:rPr lang="ar-SA" dirty="0" err="1"/>
              <a:t>بافلوف</a:t>
            </a:r>
            <a:r>
              <a:rPr lang="ar-SA" dirty="0"/>
              <a:t> أن سيلان لعاب الكلب يرتبط بتقديم الطعام له، فقام </a:t>
            </a:r>
            <a:r>
              <a:rPr lang="ar-SA" dirty="0" err="1"/>
              <a:t>بتجربه</a:t>
            </a:r>
            <a:r>
              <a:rPr lang="ar-SA" dirty="0"/>
              <a:t> والمتمثلة في: قرع جرس قبل تقديم الطعام، ثم يلحقها بالإطعام فيسيل اللعاب، وبعد تكرار هذه التجربة بدأ يسيل لعاب الكلب لمجرد سماع الجرس دون تقديم الطعام وهذا ما أطلق عليه التعلم الشرطي</a:t>
            </a:r>
            <a:r>
              <a:rPr lang="en-US" dirty="0"/>
              <a:t>.</a:t>
            </a:r>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SA" dirty="0" smtClean="0"/>
              <a:t>مع </a:t>
            </a:r>
            <a:r>
              <a:rPr lang="ar-SA" dirty="0"/>
              <a:t>تقدم العلم وتحول كثيرا من الأفكار الفلسفية </a:t>
            </a:r>
            <a:r>
              <a:rPr lang="ar-SA" dirty="0" err="1"/>
              <a:t>الى</a:t>
            </a:r>
            <a:r>
              <a:rPr lang="ar-SA" dirty="0"/>
              <a:t> قوانين إجرائية يمكن تطبيقها على ارض الواقع، ودخول كثير من الآراء النظرية </a:t>
            </a:r>
            <a:r>
              <a:rPr lang="ar-SA" dirty="0" err="1"/>
              <a:t>الى</a:t>
            </a:r>
            <a:r>
              <a:rPr lang="ar-SA" dirty="0"/>
              <a:t> المختبرات لتصبح تجريبية وواقعية ،نشأ حينها علم النفس العام بشتى فروعه كمنحى علمي قابل للتجريب والتطبيق، باذلا قصارى جهده في الابتعاد عن المصطلحات العامة والمفاهيم غير القابلة للقياس العلمي، ومعتمدا على الأساليب العلمية في الوصول </a:t>
            </a:r>
            <a:r>
              <a:rPr lang="ar-SA" dirty="0" err="1"/>
              <a:t>الى</a:t>
            </a:r>
            <a:r>
              <a:rPr lang="ar-SA" dirty="0"/>
              <a:t> النتائج والمعلومات.</a:t>
            </a:r>
            <a:endParaRPr lang="ar-IQ"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68</TotalTime>
  <Words>3339</Words>
  <Application>Microsoft Office PowerPoint</Application>
  <PresentationFormat>On-screen Show (4:3)</PresentationFormat>
  <Paragraphs>139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Angles</vt:lpstr>
      <vt:lpstr>مقدمة في علم النفس التربوي</vt:lpstr>
      <vt:lpstr>علم النفس (Psychology)</vt:lpstr>
      <vt:lpstr>اسهامات فلاسفة العصر الاسلامي</vt:lpstr>
      <vt:lpstr>بدايات علم النفس </vt:lpstr>
      <vt:lpstr>اهم الانتقادات للطريقة الاستبطانية</vt:lpstr>
      <vt:lpstr>المدرسة الوظيفية</vt:lpstr>
      <vt:lpstr>انتقادات المدرسة الوظيفية</vt:lpstr>
      <vt:lpstr>المدرسة السلوكية</vt:lpstr>
      <vt:lpstr>PowerPoint Presentation</vt:lpstr>
      <vt:lpstr>PowerPoint Presentation</vt:lpstr>
      <vt:lpstr>فروع علم النفس</vt:lpstr>
      <vt:lpstr>PowerPoint Presentation</vt:lpstr>
      <vt:lpstr>فروع علم النفس</vt:lpstr>
      <vt:lpstr>مصطلحات هلم النفس التربوي</vt:lpstr>
      <vt:lpstr>مصطلحات علم النفس التربوي</vt:lpstr>
      <vt:lpstr>خصائص السلوك الانساني</vt:lpstr>
      <vt:lpstr>العوامل المؤثرة بالسلوك</vt:lpstr>
      <vt:lpstr>مفاهيم علم النفس التربوي</vt:lpstr>
      <vt:lpstr>محكات تفسير التعلم</vt:lpstr>
      <vt:lpstr>المقارنة بين التعلم والتعليم</vt:lpstr>
      <vt:lpstr>مدارس علم النفس (التحليل النفسي)</vt:lpstr>
      <vt:lpstr>المدرسة السلوكية</vt:lpstr>
      <vt:lpstr>مدرسة الجشطلت</vt:lpstr>
      <vt:lpstr>المدرسة الانسانية</vt:lpstr>
      <vt:lpstr>مناهج البحث في علم النفس التربوي</vt:lpstr>
      <vt:lpstr>دراسة الحالة</vt:lpstr>
      <vt:lpstr>الملاحظة</vt:lpstr>
      <vt:lpstr>PowerPoint Presentation</vt:lpstr>
      <vt:lpstr>لطوليةالدراسة ا</vt:lpstr>
      <vt:lpstr>الدراسة المستعرضة</vt:lpstr>
      <vt:lpstr>المناهج التجريبية</vt:lpstr>
      <vt:lpstr>PowerPoint Presentation</vt:lpstr>
      <vt:lpstr>المناهج السريرية</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مقدمة في علم النفس التربوي</dc:title>
  <dc:creator>DR.Ahmed Saker 2O14</dc:creator>
  <cp:lastModifiedBy>Maher</cp:lastModifiedBy>
  <cp:revision>8</cp:revision>
  <dcterms:created xsi:type="dcterms:W3CDTF">2018-11-23T18:41:03Z</dcterms:created>
  <dcterms:modified xsi:type="dcterms:W3CDTF">2018-12-01T16:41:29Z</dcterms:modified>
</cp:coreProperties>
</file>