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p:scale>
          <a:sx n="76" d="100"/>
          <a:sy n="76" d="100"/>
        </p:scale>
        <p:origin x="-1194" y="33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3" name="Group 42"/>
          <p:cNvGrpSpPr/>
          <p:nvPr/>
        </p:nvGrpSpPr>
        <p:grpSpPr>
          <a:xfrm>
            <a:off x="-382404" y="0"/>
            <a:ext cx="9932332"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4649096" y="-21511"/>
            <a:ext cx="3505200"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en-US" smtClean="0"/>
              <a:t>Click to edit Master title style</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4738744" y="1516828"/>
            <a:ext cx="2133600" cy="750981"/>
          </a:xfrm>
        </p:spPr>
        <p:txBody>
          <a:bodyPr anchor="b"/>
          <a:lstStyle>
            <a:lvl1pPr algn="l">
              <a:defRPr sz="2400"/>
            </a:lvl1pPr>
          </a:lstStyle>
          <a:p>
            <a:fld id="{65EACE12-21D8-435B-83B5-9B0C68E0B2EB}" type="datetimeFigureOut">
              <a:rPr lang="ar-IQ" smtClean="0"/>
              <a:t>21/04/1440</a:t>
            </a:fld>
            <a:endParaRPr lang="ar-IQ"/>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a:xfrm>
            <a:off x="5303520" y="5719966"/>
            <a:ext cx="2831592" cy="365125"/>
          </a:xfrm>
        </p:spPr>
        <p:txBody>
          <a:bodyPr>
            <a:normAutofit/>
          </a:bodyPr>
          <a:lstStyle>
            <a:lvl1pPr>
              <a:defRPr>
                <a:solidFill>
                  <a:schemeClr val="accent1"/>
                </a:solidFill>
              </a:defRPr>
            </a:lvl1pPr>
          </a:lstStyle>
          <a:p>
            <a:endParaRPr lang="ar-IQ"/>
          </a:p>
        </p:txBody>
      </p:sp>
      <p:sp>
        <p:nvSpPr>
          <p:cNvPr id="6" name="Slide Number Placeholder 5"/>
          <p:cNvSpPr>
            <a:spLocks noGrp="1"/>
          </p:cNvSpPr>
          <p:nvPr>
            <p:ph type="sldNum" sz="quarter" idx="12"/>
          </p:nvPr>
        </p:nvSpPr>
        <p:spPr>
          <a:xfrm>
            <a:off x="4649096" y="5719966"/>
            <a:ext cx="643666" cy="365125"/>
          </a:xfrm>
        </p:spPr>
        <p:txBody>
          <a:bodyPr/>
          <a:lstStyle>
            <a:lvl1pPr>
              <a:defRPr>
                <a:solidFill>
                  <a:schemeClr val="accent1"/>
                </a:solidFill>
              </a:defRPr>
            </a:lvl1pPr>
          </a:lstStyle>
          <a:p>
            <a:fld id="{419B97FA-BDC3-4F44-B749-62BDA7FD7DE5}" type="slidenum">
              <a:rPr lang="ar-IQ" smtClean="0"/>
              <a:t>‹#›</a:t>
            </a:fld>
            <a:endParaRPr lang="ar-IQ"/>
          </a:p>
        </p:txBody>
      </p:sp>
      <p:sp>
        <p:nvSpPr>
          <p:cNvPr id="89" name="Rectangle 88"/>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5EACE12-21D8-435B-83B5-9B0C68E0B2EB}" type="datetimeFigureOut">
              <a:rPr lang="ar-IQ" smtClean="0"/>
              <a:t>21/04/1440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419B97FA-BDC3-4F44-B749-62BDA7FD7DE5}" type="slidenum">
              <a:rPr lang="ar-IQ" smtClean="0"/>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en-US" smtClean="0"/>
              <a:t>Click to edit Master title style</a:t>
            </a:r>
            <a:endParaRPr lang="en-US"/>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5EACE12-21D8-435B-83B5-9B0C68E0B2EB}" type="datetimeFigureOut">
              <a:rPr lang="ar-IQ" smtClean="0"/>
              <a:t>21/04/1440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419B97FA-BDC3-4F44-B749-62BDA7FD7DE5}" type="slidenum">
              <a:rPr lang="ar-IQ" smtClean="0"/>
              <a:t>‹#›</a:t>
            </a:fld>
            <a:endParaRPr lang="ar-IQ"/>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5EACE12-21D8-435B-83B5-9B0C68E0B2EB}" type="datetimeFigureOut">
              <a:rPr lang="ar-IQ" smtClean="0"/>
              <a:t>21/04/1440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419B97FA-BDC3-4F44-B749-62BDA7FD7DE5}" type="slidenum">
              <a:rPr lang="ar-IQ" smtClean="0"/>
              <a:t>‹#›</a:t>
            </a:fld>
            <a:endParaRPr lang="ar-IQ"/>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5EACE12-21D8-435B-83B5-9B0C68E0B2EB}" type="datetimeFigureOut">
              <a:rPr lang="ar-IQ" smtClean="0"/>
              <a:t>21/04/1440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419B97FA-BDC3-4F44-B749-62BDA7FD7DE5}" type="slidenum">
              <a:rPr lang="ar-IQ" smtClean="0"/>
              <a:t>‹#›</a:t>
            </a:fld>
            <a:endParaRPr lang="ar-IQ"/>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p:txBody>
          <a:bodyPr/>
          <a:lstStyle/>
          <a:p>
            <a:fld id="{65EACE12-21D8-435B-83B5-9B0C68E0B2EB}" type="datetimeFigureOut">
              <a:rPr lang="ar-IQ" smtClean="0"/>
              <a:t>21/04/1440</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419B97FA-BDC3-4F44-B749-62BDA7FD7DE5}" type="slidenum">
              <a:rPr lang="ar-IQ" smtClean="0"/>
              <a:t>‹#›</a:t>
            </a:fld>
            <a:endParaRPr lang="ar-IQ"/>
          </a:p>
        </p:txBody>
      </p:sp>
      <p:sp>
        <p:nvSpPr>
          <p:cNvPr id="9" name="Content Placeholder 8"/>
          <p:cNvSpPr>
            <a:spLocks noGrp="1"/>
          </p:cNvSpPr>
          <p:nvPr>
            <p:ph sz="quarter" idx="13"/>
          </p:nvPr>
        </p:nvSpPr>
        <p:spPr>
          <a:xfrm>
            <a:off x="1042416" y="2313432"/>
            <a:ext cx="3419856"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65EACE12-21D8-435B-83B5-9B0C68E0B2EB}" type="datetimeFigureOut">
              <a:rPr lang="ar-IQ" smtClean="0"/>
              <a:t>21/04/1440</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419B97FA-BDC3-4F44-B749-62BDA7FD7DE5}" type="slidenum">
              <a:rPr lang="ar-IQ" smtClean="0"/>
              <a:t>‹#›</a:t>
            </a:fld>
            <a:endParaRPr lang="ar-IQ"/>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5EACE12-21D8-435B-83B5-9B0C68E0B2EB}" type="datetimeFigureOut">
              <a:rPr lang="ar-IQ" smtClean="0"/>
              <a:t>21/04/1440</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419B97FA-BDC3-4F44-B749-62BDA7FD7DE5}" type="slidenum">
              <a:rPr lang="ar-IQ" smtClean="0"/>
              <a:t>‹#›</a:t>
            </a:fld>
            <a:endParaRPr lang="ar-IQ"/>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5EACE12-21D8-435B-83B5-9B0C68E0B2EB}" type="datetimeFigureOut">
              <a:rPr lang="ar-IQ" smtClean="0"/>
              <a:t>21/04/1440</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419B97FA-BDC3-4F44-B749-62BDA7FD7DE5}" type="slidenum">
              <a:rPr lang="ar-IQ" smtClean="0"/>
              <a:t>‹#›</a:t>
            </a:fld>
            <a:endParaRPr lang="ar-IQ"/>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65EACE12-21D8-435B-83B5-9B0C68E0B2EB}" type="datetimeFigureOut">
              <a:rPr lang="ar-IQ" smtClean="0"/>
              <a:t>21/04/1440</a:t>
            </a:fld>
            <a:endParaRPr lang="ar-IQ"/>
          </a:p>
        </p:txBody>
      </p:sp>
      <p:sp>
        <p:nvSpPr>
          <p:cNvPr id="7" name="Slide Number Placeholder 6"/>
          <p:cNvSpPr>
            <a:spLocks noGrp="1"/>
          </p:cNvSpPr>
          <p:nvPr>
            <p:ph type="sldNum" sz="quarter" idx="12"/>
          </p:nvPr>
        </p:nvSpPr>
        <p:spPr/>
        <p:txBody>
          <a:bodyPr/>
          <a:lstStyle/>
          <a:p>
            <a:fld id="{419B97FA-BDC3-4F44-B749-62BDA7FD7DE5}" type="slidenum">
              <a:rPr lang="ar-IQ" smtClean="0"/>
              <a:t>‹#›</a:t>
            </a:fld>
            <a:endParaRPr lang="ar-IQ"/>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ar-IQ"/>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en-US" smtClean="0"/>
              <a:t>Click to edit Master title style</a:t>
            </a:r>
            <a:endParaRPr lang="en-US"/>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en-US" smtClean="0"/>
              <a:t>Click to edit Master title style</a:t>
            </a:r>
            <a:endParaRPr lang="en-US"/>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5EACE12-21D8-435B-83B5-9B0C68E0B2EB}" type="datetimeFigureOut">
              <a:rPr lang="ar-IQ" smtClean="0"/>
              <a:t>21/04/1440</a:t>
            </a:fld>
            <a:endParaRPr lang="ar-IQ"/>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ar-IQ"/>
          </a:p>
        </p:txBody>
      </p:sp>
      <p:sp>
        <p:nvSpPr>
          <p:cNvPr id="7" name="Slide Number Placeholder 6"/>
          <p:cNvSpPr>
            <a:spLocks noGrp="1"/>
          </p:cNvSpPr>
          <p:nvPr>
            <p:ph type="sldNum" sz="quarter" idx="12"/>
          </p:nvPr>
        </p:nvSpPr>
        <p:spPr/>
        <p:txBody>
          <a:bodyPr/>
          <a:lstStyle/>
          <a:p>
            <a:fld id="{419B97FA-BDC3-4F44-B749-62BDA7FD7DE5}" type="slidenum">
              <a:rPr lang="ar-IQ" smtClean="0"/>
              <a:t>‹#›</a:t>
            </a:fld>
            <a:endParaRPr lang="ar-IQ"/>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42" name="Group 41"/>
          <p:cNvGrpSpPr/>
          <p:nvPr/>
        </p:nvGrpSpPr>
        <p:grpSpPr>
          <a:xfrm>
            <a:off x="-304800"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6" name="Rectangle 65"/>
          <p:cNvSpPr/>
          <p:nvPr/>
        </p:nvSpPr>
        <p:spPr>
          <a:xfrm>
            <a:off x="457200" y="333487"/>
            <a:ext cx="822960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p:cNvSpPr/>
          <p:nvPr/>
        </p:nvSpPr>
        <p:spPr>
          <a:xfrm>
            <a:off x="4561242" y="-21511"/>
            <a:ext cx="3679116"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043490" y="1027664"/>
            <a:ext cx="7024744" cy="1143000"/>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43492" y="2323652"/>
            <a:ext cx="6777317" cy="350897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5997388" y="224492"/>
            <a:ext cx="2133600" cy="365125"/>
          </a:xfrm>
          <a:prstGeom prst="rect">
            <a:avLst/>
          </a:prstGeom>
        </p:spPr>
        <p:txBody>
          <a:bodyPr vert="horz" lIns="91440" tIns="45720" rIns="91440" bIns="45720" rtlCol="0" anchor="ctr"/>
          <a:lstStyle>
            <a:lvl1pPr algn="r">
              <a:defRPr sz="1200">
                <a:solidFill>
                  <a:srgbClr val="FEFEFE"/>
                </a:solidFill>
              </a:defRPr>
            </a:lvl1pPr>
          </a:lstStyle>
          <a:p>
            <a:fld id="{65EACE12-21D8-435B-83B5-9B0C68E0B2EB}" type="datetimeFigureOut">
              <a:rPr lang="ar-IQ" smtClean="0"/>
              <a:t>21/04/1440</a:t>
            </a:fld>
            <a:endParaRPr lang="ar-IQ"/>
          </a:p>
        </p:txBody>
      </p:sp>
      <p:sp>
        <p:nvSpPr>
          <p:cNvPr id="5" name="Footer Placeholder 4"/>
          <p:cNvSpPr>
            <a:spLocks noGrp="1"/>
          </p:cNvSpPr>
          <p:nvPr>
            <p:ph type="ftr" sz="quarter" idx="3"/>
          </p:nvPr>
        </p:nvSpPr>
        <p:spPr>
          <a:xfrm>
            <a:off x="4641448" y="5852160"/>
            <a:ext cx="3502152" cy="365125"/>
          </a:xfrm>
          <a:prstGeom prst="rect">
            <a:avLst/>
          </a:prstGeom>
        </p:spPr>
        <p:txBody>
          <a:bodyPr vert="horz" lIns="91440" tIns="45720" rIns="91440" bIns="45720" rtlCol="0" anchor="ctr"/>
          <a:lstStyle>
            <a:lvl1pPr algn="r">
              <a:defRPr sz="1200">
                <a:solidFill>
                  <a:schemeClr val="accent1"/>
                </a:solidFill>
              </a:defRPr>
            </a:lvl1pPr>
          </a:lstStyle>
          <a:p>
            <a:endParaRPr lang="ar-IQ"/>
          </a:p>
        </p:txBody>
      </p:sp>
      <p:sp>
        <p:nvSpPr>
          <p:cNvPr id="6" name="Slide Number Placeholder 5"/>
          <p:cNvSpPr>
            <a:spLocks noGrp="1"/>
          </p:cNvSpPr>
          <p:nvPr>
            <p:ph type="sldNum" sz="quarter" idx="4"/>
          </p:nvPr>
        </p:nvSpPr>
        <p:spPr>
          <a:xfrm>
            <a:off x="4649096" y="224491"/>
            <a:ext cx="1332156" cy="365125"/>
          </a:xfrm>
          <a:prstGeom prst="rect">
            <a:avLst/>
          </a:prstGeom>
        </p:spPr>
        <p:txBody>
          <a:bodyPr vert="horz" lIns="91440" tIns="45720" rIns="91440" bIns="45720" rtlCol="0" anchor="ctr"/>
          <a:lstStyle>
            <a:lvl1pPr algn="l">
              <a:defRPr sz="1200">
                <a:solidFill>
                  <a:srgbClr val="FEFEFE"/>
                </a:solidFill>
              </a:defRPr>
            </a:lvl1pPr>
          </a:lstStyle>
          <a:p>
            <a:fld id="{419B97FA-BDC3-4F44-B749-62BDA7FD7DE5}" type="slidenum">
              <a:rPr lang="ar-IQ" smtClean="0"/>
              <a:t>‹#›</a:t>
            </a:fld>
            <a:endParaRPr lang="ar-IQ"/>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1" eaLnBrk="1" latinLnBrk="0" hangingPunct="1">
        <a:spcBef>
          <a:spcPct val="0"/>
        </a:spcBef>
        <a:buNone/>
        <a:defRPr sz="4000" kern="1200">
          <a:solidFill>
            <a:schemeClr val="accent1"/>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342900" indent="-274320" algn="r" defTabSz="914400" rtl="1"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r" defTabSz="914400" rtl="1"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r" defTabSz="914400" rtl="1"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r" defTabSz="914400" rtl="1"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r" defTabSz="914400" rtl="1"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r" defTabSz="914400" rtl="1"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r" defTabSz="914400" rtl="1"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r" defTabSz="914400" rtl="1"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r" defTabSz="914400" rtl="1"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pPr algn="just">
              <a:lnSpc>
                <a:spcPct val="115000"/>
              </a:lnSpc>
              <a:spcAft>
                <a:spcPts val="1000"/>
              </a:spcAft>
            </a:pPr>
            <a:r>
              <a:rPr lang="ar-IQ" b="1" dirty="0">
                <a:ea typeface="Times New Roman"/>
                <a:cs typeface="Simplified Arabic"/>
              </a:rPr>
              <a:t>نظرية </a:t>
            </a:r>
            <a:r>
              <a:rPr lang="ar-IQ" b="1" dirty="0" err="1">
                <a:ea typeface="Times New Roman"/>
                <a:cs typeface="Simplified Arabic"/>
              </a:rPr>
              <a:t>الجشتالت</a:t>
            </a:r>
            <a:r>
              <a:rPr lang="ar-IQ" b="1" dirty="0">
                <a:ea typeface="Times New Roman"/>
                <a:cs typeface="Simplified Arabic"/>
              </a:rPr>
              <a:t> (التعلم بالاستبصار):</a:t>
            </a:r>
            <a:r>
              <a:rPr lang="en-US" sz="3200" dirty="0">
                <a:ea typeface="Calibri"/>
                <a:cs typeface="Arial"/>
              </a:rPr>
              <a:t/>
            </a:r>
            <a:br>
              <a:rPr lang="en-US" sz="3200" dirty="0">
                <a:ea typeface="Calibri"/>
                <a:cs typeface="Arial"/>
              </a:rPr>
            </a:br>
            <a:endParaRPr lang="ar-IQ" dirty="0"/>
          </a:p>
        </p:txBody>
      </p:sp>
      <p:sp>
        <p:nvSpPr>
          <p:cNvPr id="3" name="Subtitle 2"/>
          <p:cNvSpPr>
            <a:spLocks noGrp="1"/>
          </p:cNvSpPr>
          <p:nvPr>
            <p:ph type="subTitle" idx="1"/>
          </p:nvPr>
        </p:nvSpPr>
        <p:spPr/>
        <p:txBody>
          <a:bodyPr/>
          <a:lstStyle/>
          <a:p>
            <a:r>
              <a:rPr lang="ar-SA" dirty="0" err="1" smtClean="0"/>
              <a:t>أ.م.د</a:t>
            </a:r>
            <a:r>
              <a:rPr lang="ar-SA" dirty="0" smtClean="0"/>
              <a:t> نجلاء نزار</a:t>
            </a:r>
            <a:endParaRPr lang="ar-IQ" dirty="0"/>
          </a:p>
        </p:txBody>
      </p:sp>
    </p:spTree>
    <p:extLst>
      <p:ext uri="{BB962C8B-B14F-4D97-AF65-F5344CB8AC3E}">
        <p14:creationId xmlns:p14="http://schemas.microsoft.com/office/powerpoint/2010/main" val="285769841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lnSpc>
                <a:spcPct val="115000"/>
              </a:lnSpc>
            </a:pPr>
            <a:r>
              <a:rPr lang="ar-SA" b="1" dirty="0" smtClean="0">
                <a:effectLst/>
                <a:latin typeface="Times New Roman"/>
                <a:ea typeface="Times New Roman"/>
                <a:cs typeface="Simplified Arabic"/>
              </a:rPr>
              <a:t>نظرية التعلم الاجتماعي </a:t>
            </a:r>
            <a:r>
              <a:rPr lang="ar-SA" b="1" dirty="0" err="1" smtClean="0">
                <a:effectLst/>
                <a:latin typeface="Times New Roman"/>
                <a:ea typeface="Times New Roman"/>
                <a:cs typeface="Simplified Arabic"/>
              </a:rPr>
              <a:t>لبانَدورا</a:t>
            </a:r>
            <a:endParaRPr lang="en-US" sz="3200" dirty="0">
              <a:ea typeface="Calibri"/>
              <a:cs typeface="Arial"/>
            </a:endParaRPr>
          </a:p>
        </p:txBody>
      </p:sp>
      <p:sp>
        <p:nvSpPr>
          <p:cNvPr id="3" name="Content Placeholder 2"/>
          <p:cNvSpPr>
            <a:spLocks noGrp="1"/>
          </p:cNvSpPr>
          <p:nvPr>
            <p:ph idx="1"/>
          </p:nvPr>
        </p:nvSpPr>
        <p:spPr/>
        <p:txBody>
          <a:bodyPr/>
          <a:lstStyle/>
          <a:p>
            <a:r>
              <a:rPr lang="ar-SA" dirty="0" smtClean="0">
                <a:effectLst/>
                <a:latin typeface="Times New Roman"/>
                <a:ea typeface="Times New Roman"/>
                <a:cs typeface="Simplified Arabic"/>
              </a:rPr>
              <a:t>يعتبر "</a:t>
            </a:r>
            <a:r>
              <a:rPr lang="ar-SA" dirty="0" err="1" smtClean="0">
                <a:effectLst/>
                <a:latin typeface="Times New Roman"/>
                <a:ea typeface="Times New Roman"/>
                <a:cs typeface="Simplified Arabic"/>
              </a:rPr>
              <a:t>باندورا</a:t>
            </a:r>
            <a:r>
              <a:rPr lang="ar-SA" dirty="0" smtClean="0">
                <a:effectLst/>
                <a:latin typeface="Times New Roman"/>
                <a:ea typeface="Times New Roman"/>
                <a:cs typeface="Simplified Arabic"/>
              </a:rPr>
              <a:t>" صاحب الفضل في وضع الأسس النظرية والعملية لهذه النظرية من خلال أبحاثه ودراساته وتجاربه. ويقوم هذا النوع من التعلم على افتراض إن الإنسان اجتماعي بطبعه يتأثر بأفعال وسلوكيات واتجاهات الآخرين فالتعليم أساسا عمليه اجتماعيه من الدرجة الأولى.</a:t>
            </a:r>
            <a:endParaRPr lang="ar-IQ" dirty="0"/>
          </a:p>
        </p:txBody>
      </p:sp>
    </p:spTree>
    <p:extLst>
      <p:ext uri="{BB962C8B-B14F-4D97-AF65-F5344CB8AC3E}">
        <p14:creationId xmlns:p14="http://schemas.microsoft.com/office/powerpoint/2010/main" val="31619506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dirty="0" smtClean="0"/>
              <a:t>التعزيز غير المباشر</a:t>
            </a:r>
            <a:endParaRPr lang="ar-IQ" dirty="0"/>
          </a:p>
        </p:txBody>
      </p:sp>
      <p:sp>
        <p:nvSpPr>
          <p:cNvPr id="3" name="Content Placeholder 2"/>
          <p:cNvSpPr>
            <a:spLocks noGrp="1"/>
          </p:cNvSpPr>
          <p:nvPr>
            <p:ph idx="1"/>
          </p:nvPr>
        </p:nvSpPr>
        <p:spPr/>
        <p:txBody>
          <a:bodyPr/>
          <a:lstStyle/>
          <a:p>
            <a:r>
              <a:rPr lang="ar-IQ" dirty="0" smtClean="0"/>
              <a:t>حيث يرى أصحاب هذه النظرية بأن سلوك المتعلم من الممكن أن يتعزز بما يسمى  بالتعزيز غير المباشر, حيث من الممكن أن يشعر المتعلم بالرضا والسرور والسعادة, لان هناك شخص آخر يعتبره قدوة أو نموذج له قد حصل على تعزيز لأنه قام بسلوك معين. وهنا كأن المتعلم نفسه هو من حصل على هذا التعزيز. </a:t>
            </a:r>
            <a:endParaRPr lang="ar-IQ" dirty="0"/>
          </a:p>
        </p:txBody>
      </p:sp>
    </p:spTree>
    <p:extLst>
      <p:ext uri="{BB962C8B-B14F-4D97-AF65-F5344CB8AC3E}">
        <p14:creationId xmlns:p14="http://schemas.microsoft.com/office/powerpoint/2010/main" val="203649587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26035" algn="justLow">
              <a:lnSpc>
                <a:spcPct val="115000"/>
              </a:lnSpc>
            </a:pPr>
            <a:r>
              <a:rPr lang="ar-SA" b="1" dirty="0" smtClean="0">
                <a:effectLst/>
                <a:latin typeface="Times New Roman"/>
                <a:ea typeface="Times New Roman"/>
                <a:cs typeface="Simplified Arabic"/>
              </a:rPr>
              <a:t>التعزيز البديل أو التعزيز بالإنابة:</a:t>
            </a:r>
            <a:endParaRPr lang="en-US" sz="3200" dirty="0">
              <a:ea typeface="Calibri"/>
              <a:cs typeface="Arial"/>
            </a:endParaRPr>
          </a:p>
        </p:txBody>
      </p:sp>
      <p:sp>
        <p:nvSpPr>
          <p:cNvPr id="3" name="Content Placeholder 2"/>
          <p:cNvSpPr>
            <a:spLocks noGrp="1"/>
          </p:cNvSpPr>
          <p:nvPr>
            <p:ph idx="1"/>
          </p:nvPr>
        </p:nvSpPr>
        <p:spPr/>
        <p:txBody>
          <a:bodyPr>
            <a:normAutofit fontScale="92500" lnSpcReduction="10000"/>
          </a:bodyPr>
          <a:lstStyle/>
          <a:p>
            <a:r>
              <a:rPr lang="ar-IQ" dirty="0" smtClean="0"/>
              <a:t>حيث من الممكن أن ينتقل اثر التعزيز إلى المتعلم لمجرد رؤيته أن زميل له قد حصل على تعزيز معين أمامه, مما يولد عنده رغبة في الحصول على هذا التعزيز مثل زميله.</a:t>
            </a:r>
            <a:endParaRPr lang="ar-SA" dirty="0" smtClean="0"/>
          </a:p>
          <a:p>
            <a:pPr marL="26035" indent="431165" algn="justLow">
              <a:lnSpc>
                <a:spcPct val="115000"/>
              </a:lnSpc>
            </a:pPr>
            <a:r>
              <a:rPr lang="ar-SA" dirty="0" smtClean="0">
                <a:effectLst/>
                <a:latin typeface="Times New Roman"/>
                <a:ea typeface="Times New Roman"/>
                <a:cs typeface="Simplified Arabic"/>
              </a:rPr>
              <a:t>فمثلا أجاب الطالب في الفصل اجابه مثاليه فقام المعلم بتعزيزه فمدحه ومنحه عدة درجات فتأثر زميله عندما شاهد هذا المشهد وبدأ يشارك في الفصل على أمل أن يحصل على نفس التعزيز. </a:t>
            </a:r>
            <a:endParaRPr lang="en-US" sz="2000" dirty="0">
              <a:ea typeface="Calibri"/>
              <a:cs typeface="Arial"/>
            </a:endParaRPr>
          </a:p>
          <a:p>
            <a:pPr marL="26035" algn="justLow">
              <a:lnSpc>
                <a:spcPct val="115000"/>
              </a:lnSpc>
            </a:pPr>
            <a:r>
              <a:rPr lang="ar-SA" dirty="0" smtClean="0">
                <a:effectLst/>
                <a:latin typeface="Times New Roman"/>
                <a:ea typeface="Times New Roman"/>
                <a:cs typeface="Simplified Arabic"/>
              </a:rPr>
              <a:t>قام </a:t>
            </a:r>
            <a:r>
              <a:rPr lang="ar-SA" dirty="0" err="1" smtClean="0">
                <a:effectLst/>
                <a:latin typeface="Times New Roman"/>
                <a:ea typeface="Times New Roman"/>
                <a:cs typeface="Simplified Arabic"/>
              </a:rPr>
              <a:t>باندورا</a:t>
            </a:r>
            <a:r>
              <a:rPr lang="ar-SA" dirty="0" smtClean="0">
                <a:effectLst/>
                <a:latin typeface="Times New Roman"/>
                <a:ea typeface="Times New Roman"/>
                <a:cs typeface="Simplified Arabic"/>
              </a:rPr>
              <a:t> بدراسة مهمة لملاحظه تأثر الأطفال بالمشاهد العدوانية ولذلك احضر مجموعه من الطلاب وقام بتقسيمهم إلى خمسه مجموعات هو كالتالي :</a:t>
            </a:r>
            <a:endParaRPr lang="en-US" sz="2000" dirty="0">
              <a:ea typeface="Calibri"/>
              <a:cs typeface="Arial"/>
            </a:endParaRPr>
          </a:p>
          <a:p>
            <a:endParaRPr lang="ar-IQ" dirty="0"/>
          </a:p>
        </p:txBody>
      </p:sp>
    </p:spTree>
    <p:extLst>
      <p:ext uri="{BB962C8B-B14F-4D97-AF65-F5344CB8AC3E}">
        <p14:creationId xmlns:p14="http://schemas.microsoft.com/office/powerpoint/2010/main" val="266499293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dirty="0" smtClean="0"/>
              <a:t>المجاميع</a:t>
            </a:r>
            <a:endParaRPr lang="ar-IQ" dirty="0"/>
          </a:p>
        </p:txBody>
      </p:sp>
      <p:sp>
        <p:nvSpPr>
          <p:cNvPr id="3" name="Content Placeholder 2"/>
          <p:cNvSpPr>
            <a:spLocks noGrp="1"/>
          </p:cNvSpPr>
          <p:nvPr>
            <p:ph idx="1"/>
          </p:nvPr>
        </p:nvSpPr>
        <p:spPr/>
        <p:txBody>
          <a:bodyPr>
            <a:normAutofit fontScale="92500" lnSpcReduction="20000"/>
          </a:bodyPr>
          <a:lstStyle/>
          <a:p>
            <a:r>
              <a:rPr lang="ar-IQ" dirty="0" smtClean="0"/>
              <a:t>المجموعة الأولى : تعرضت لمشاهد إنسانيه حَيَّه ومباشره يتم فيها الاعتداء على دمية تشبه الإنسان. </a:t>
            </a:r>
          </a:p>
          <a:p>
            <a:r>
              <a:rPr lang="ar-IQ" dirty="0" smtClean="0"/>
              <a:t>المجموعة الثانية: تعرضت لمشاهده فيلم تلفزيوني يتم فيه الاعتداء على الدمية التي تشبه الإنسان. </a:t>
            </a:r>
          </a:p>
          <a:p>
            <a:r>
              <a:rPr lang="ar-IQ" dirty="0" smtClean="0"/>
              <a:t>المجموعة الثالثة: تعرضت لمشاهده فيلم كرتوني يتم فيه الاعتداء على هذه الدمية.</a:t>
            </a:r>
          </a:p>
          <a:p>
            <a:r>
              <a:rPr lang="ar-IQ" dirty="0" smtClean="0"/>
              <a:t>المجموعة الرابعة : كانت مجموعه ضابطه لم تتعرض لمشاهده السلوك العدواني كالمجموعات السابقة </a:t>
            </a:r>
          </a:p>
          <a:p>
            <a:r>
              <a:rPr lang="ar-IQ" dirty="0" smtClean="0"/>
              <a:t>المجموعة الخامسة :تعرضت لمشاهده مشاهد ايجابيه إنسانيه حميمة فيها نوع من التعاون والإخاء والمحبة. </a:t>
            </a:r>
          </a:p>
          <a:p>
            <a:endParaRPr lang="ar-IQ" dirty="0"/>
          </a:p>
        </p:txBody>
      </p:sp>
    </p:spTree>
    <p:extLst>
      <p:ext uri="{BB962C8B-B14F-4D97-AF65-F5344CB8AC3E}">
        <p14:creationId xmlns:p14="http://schemas.microsoft.com/office/powerpoint/2010/main" val="320887361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idx="1"/>
          </p:nvPr>
        </p:nvSpPr>
        <p:spPr/>
        <p:txBody>
          <a:bodyPr/>
          <a:lstStyle/>
          <a:p>
            <a:r>
              <a:rPr lang="ar-IQ" dirty="0" smtClean="0"/>
              <a:t>وبعد ذلك تم ملاحظه الاستجابات العدوانية لكل مجموعه من المجموعات السابقة فكان متوسط الاستجابات العدوانية كالتالي : </a:t>
            </a:r>
          </a:p>
          <a:p>
            <a:r>
              <a:rPr lang="ar-IQ" dirty="0" smtClean="0"/>
              <a:t>1)	المجموعة الأولى بواقع 183 استجابة عدوانيه </a:t>
            </a:r>
          </a:p>
          <a:p>
            <a:r>
              <a:rPr lang="ar-IQ" dirty="0" smtClean="0"/>
              <a:t>2)	المجموعة الثانية بواقع 92 استجابة عدوانيه </a:t>
            </a:r>
          </a:p>
          <a:p>
            <a:r>
              <a:rPr lang="ar-IQ" dirty="0" smtClean="0"/>
              <a:t>3)	المجموعة الثالثة بواقع 198 استجابة عدوانيه </a:t>
            </a:r>
          </a:p>
          <a:p>
            <a:r>
              <a:rPr lang="ar-IQ" dirty="0" smtClean="0"/>
              <a:t>4)	المجموعة الرابعة بواقع 52 استجابة عدوانيه </a:t>
            </a:r>
          </a:p>
          <a:p>
            <a:r>
              <a:rPr lang="ar-IQ" dirty="0" smtClean="0"/>
              <a:t>5)	المجموعة الخامسة بواقع 42 استجابة عدوانيه </a:t>
            </a:r>
            <a:endParaRPr lang="ar-IQ" dirty="0"/>
          </a:p>
        </p:txBody>
      </p:sp>
    </p:spTree>
    <p:extLst>
      <p:ext uri="{BB962C8B-B14F-4D97-AF65-F5344CB8AC3E}">
        <p14:creationId xmlns:p14="http://schemas.microsoft.com/office/powerpoint/2010/main" val="14691829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ar-IQ" dirty="0" smtClean="0"/>
              <a:t>من خلال ملاحظه الأرقام السابقة نستخلص الآتي : </a:t>
            </a:r>
            <a:endParaRPr lang="ar-IQ" dirty="0"/>
          </a:p>
        </p:txBody>
      </p:sp>
      <p:sp>
        <p:nvSpPr>
          <p:cNvPr id="3" name="Content Placeholder 2"/>
          <p:cNvSpPr>
            <a:spLocks noGrp="1"/>
          </p:cNvSpPr>
          <p:nvPr>
            <p:ph idx="1"/>
          </p:nvPr>
        </p:nvSpPr>
        <p:spPr/>
        <p:txBody>
          <a:bodyPr/>
          <a:lstStyle/>
          <a:p>
            <a:r>
              <a:rPr lang="ar-IQ" dirty="0" smtClean="0"/>
              <a:t>•	إن الأطفال يتأثرون بما يشاهدونه من مشاهد فلنعمل على أبعادهم عن المشاهد المشينة والسيئة. </a:t>
            </a:r>
          </a:p>
          <a:p>
            <a:r>
              <a:rPr lang="ar-IQ" dirty="0" smtClean="0"/>
              <a:t>•	إن الأطفال الأصغر سنا يتأثرون بأفلام الكرتون بشكل كبير جدا, وهنا نلفت الانتباه إلى خطورة هذا النوع من الأفلام وضرورة تقنينها. </a:t>
            </a:r>
          </a:p>
          <a:p>
            <a:r>
              <a:rPr lang="ar-IQ" dirty="0" smtClean="0"/>
              <a:t>•	الكثير من الحوادث التي حدثت ولازالت في مجتمعنا نتيجة لما نشاهده من التلفاز والفضائيات .</a:t>
            </a:r>
          </a:p>
          <a:p>
            <a:r>
              <a:rPr lang="ar-IQ" dirty="0" smtClean="0"/>
              <a:t> </a:t>
            </a:r>
            <a:endParaRPr lang="ar-IQ" dirty="0"/>
          </a:p>
        </p:txBody>
      </p:sp>
    </p:spTree>
    <p:extLst>
      <p:ext uri="{BB962C8B-B14F-4D97-AF65-F5344CB8AC3E}">
        <p14:creationId xmlns:p14="http://schemas.microsoft.com/office/powerpoint/2010/main" val="376165566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idx="1"/>
          </p:nvPr>
        </p:nvSpPr>
        <p:spPr/>
        <p:txBody>
          <a:bodyPr>
            <a:normAutofit lnSpcReduction="10000"/>
          </a:bodyPr>
          <a:lstStyle/>
          <a:p>
            <a:r>
              <a:rPr lang="ar-IQ" dirty="0" smtClean="0"/>
              <a:t>اختلفت هذه النظرية مع المدرسة السلوكية التي حاولت تفسير السلوك بالطريقة الاليه البسيطة (المثير والاستجابة) فهي ترى بان سلوك الإنسان اعقد واكبر من هذا التفسير الآلي البحت, ولذلك فإن الكثير من سلوكيات الأطفال لا يوجد لها ولا يحركها أي من المثيرات فمثلا عندما يصلي الأب نجد بان الطفل يقف بجوار والده ويحاول أن يصلي مثله فما السبب في ذلك ؟؟ وما نوع المثير الذي اوجد هذه الاستجابة من الأب؟ لا يوجد مثير محدد ولكن هي الرغبة في التقليد والمحاكاة . </a:t>
            </a:r>
            <a:endParaRPr lang="ar-IQ" dirty="0"/>
          </a:p>
        </p:txBody>
      </p:sp>
    </p:spTree>
    <p:extLst>
      <p:ext uri="{BB962C8B-B14F-4D97-AF65-F5344CB8AC3E}">
        <p14:creationId xmlns:p14="http://schemas.microsoft.com/office/powerpoint/2010/main" val="402180665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dirty="0" smtClean="0"/>
              <a:t>فرضيات نظرية التعلم بالملاحظة</a:t>
            </a:r>
            <a:endParaRPr lang="ar-IQ" dirty="0"/>
          </a:p>
        </p:txBody>
      </p:sp>
      <p:sp>
        <p:nvSpPr>
          <p:cNvPr id="3" name="Content Placeholder 2"/>
          <p:cNvSpPr>
            <a:spLocks noGrp="1"/>
          </p:cNvSpPr>
          <p:nvPr>
            <p:ph idx="1"/>
          </p:nvPr>
        </p:nvSpPr>
        <p:spPr/>
        <p:txBody>
          <a:bodyPr>
            <a:normAutofit fontScale="85000" lnSpcReduction="20000"/>
          </a:bodyPr>
          <a:lstStyle/>
          <a:p>
            <a:r>
              <a:rPr lang="ar-IQ" dirty="0" smtClean="0"/>
              <a:t>1)	الكثير من التعلم الإنساني معرفي: </a:t>
            </a:r>
          </a:p>
          <a:p>
            <a:r>
              <a:rPr lang="ar-IQ" dirty="0" smtClean="0"/>
              <a:t>فالإنسان بالانتباه والإدراك والاستقراء والاستنباط والتحليل والتركيب يستطيع أن يتعلم الكثير من الأمور ويكتسب الكثير من المعلومات والمعارف ولذلك فالكثير من مصادر التعلم عند الإنسان تعود للبعد المعرفي وللفهم وللاستبصار. ولا يمكن أن نتصور أن هناك تعلما دقيقا معقدا من الممكن أن يحدث بمعزل عن البعد المعرفي.</a:t>
            </a:r>
          </a:p>
          <a:p>
            <a:r>
              <a:rPr lang="ar-IQ" dirty="0" smtClean="0"/>
              <a:t>2)	الكثير من التعلم الإنساني ناتج عن نتاجات الاستجابات:  </a:t>
            </a:r>
          </a:p>
          <a:p>
            <a:r>
              <a:rPr lang="ar-IQ" dirty="0" smtClean="0"/>
              <a:t>الأثر والانطباع الذي تتركه نتائج الاستجابات هل هو سلبي أم ايجابي ... بمعنى قد يقوم الإنسان بتعلم مهارة معينه أو يستجيب استجابة معينه وتترك عنده أثرا طيبا مريحا ويشعر بعده بالرضا فإنه يميل إلى تكرار عمليه التعلم وزيادتها والتمعن فيها والعكس إذا كان الأثر سلبيا . </a:t>
            </a:r>
            <a:endParaRPr lang="ar-IQ" dirty="0"/>
          </a:p>
        </p:txBody>
      </p:sp>
    </p:spTree>
    <p:extLst>
      <p:ext uri="{BB962C8B-B14F-4D97-AF65-F5344CB8AC3E}">
        <p14:creationId xmlns:p14="http://schemas.microsoft.com/office/powerpoint/2010/main" val="348912166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idx="1"/>
          </p:nvPr>
        </p:nvSpPr>
        <p:spPr/>
        <p:txBody>
          <a:bodyPr>
            <a:normAutofit fontScale="77500" lnSpcReduction="20000"/>
          </a:bodyPr>
          <a:lstStyle/>
          <a:p>
            <a:r>
              <a:rPr lang="ar-IQ" dirty="0" smtClean="0"/>
              <a:t>3)	الكثير من التعلم الإنساني ناتج عن الملاحظة : </a:t>
            </a:r>
          </a:p>
          <a:p>
            <a:r>
              <a:rPr lang="ar-IQ" dirty="0" smtClean="0"/>
              <a:t>يكتسب الإنسان الكثير من السلوكيات من خلال ملاحظته لسلوك الآخرين وأفعالهم كالصلاة والسباحة واللعب والصناعات والصيانة والاتجاهات وقد حدد </a:t>
            </a:r>
            <a:r>
              <a:rPr lang="ar-IQ" dirty="0" err="1" smtClean="0"/>
              <a:t>باندورا</a:t>
            </a:r>
            <a:r>
              <a:rPr lang="ar-IQ" dirty="0" smtClean="0"/>
              <a:t> أربع عمليات لتعلم الملاحظة </a:t>
            </a:r>
          </a:p>
          <a:p>
            <a:r>
              <a:rPr lang="ar-IQ" dirty="0" smtClean="0"/>
              <a:t>أ‌-	الانتباه: من المستحيل أن أتعلم شيئا من دون أن ألاحظه فالانتباه شرط أساسي لحدوث التعلم الاجتماعي. </a:t>
            </a:r>
          </a:p>
          <a:p>
            <a:r>
              <a:rPr lang="ar-IQ" dirty="0" smtClean="0"/>
              <a:t>ب‌-	الاحتفاظ: لابد من تخزين ما تم تعلمه, والاحتفاظ به طوال الوقت. </a:t>
            </a:r>
          </a:p>
          <a:p>
            <a:r>
              <a:rPr lang="ar-IQ" dirty="0" smtClean="0"/>
              <a:t>ت‌-	الاستخراج الحركي: بمعنى أن نقوم باستدعاء ما تم تخزينه من حركات ومهارات </a:t>
            </a:r>
          </a:p>
          <a:p>
            <a:r>
              <a:rPr lang="ar-IQ" dirty="0" smtClean="0"/>
              <a:t>ث‌-	الدافعية :لابد من توفر الدافعية  حتى يكون عند الإنسان رغبه وإصرار في التعلم </a:t>
            </a:r>
          </a:p>
          <a:p>
            <a:r>
              <a:rPr lang="ar-IQ" dirty="0" smtClean="0"/>
              <a:t> </a:t>
            </a:r>
            <a:endParaRPr lang="ar-IQ" dirty="0"/>
          </a:p>
        </p:txBody>
      </p:sp>
    </p:spTree>
    <p:extLst>
      <p:ext uri="{BB962C8B-B14F-4D97-AF65-F5344CB8AC3E}">
        <p14:creationId xmlns:p14="http://schemas.microsoft.com/office/powerpoint/2010/main" val="323561183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idx="1"/>
          </p:nvPr>
        </p:nvSpPr>
        <p:spPr/>
        <p:txBody>
          <a:bodyPr>
            <a:normAutofit fontScale="92500" lnSpcReduction="20000"/>
          </a:bodyPr>
          <a:lstStyle/>
          <a:p>
            <a:r>
              <a:rPr lang="ar-IQ" dirty="0" smtClean="0"/>
              <a:t>4)	التأثر بخصائص وصفات الشخص الملاحظ : </a:t>
            </a:r>
          </a:p>
          <a:p>
            <a:r>
              <a:rPr lang="ar-IQ" dirty="0" smtClean="0"/>
              <a:t>     عادة لا يتم الانتباه أو محاوله محاكاة وتقليد شخص إلا إذا كان هذا الشخص له مكانه خاصة عندي إنسان مهم جذاب محبب مقرب إلى قلبي , اشعر أن هناك خصائص مشتركه بيني وبينه مثلا , يمتلك قدرات ممتازة في هذه الحالة من الممكن أن أقلده ومن غير الممكن أن يقلد المتعلم شخص يكرهه.</a:t>
            </a:r>
          </a:p>
          <a:p>
            <a:r>
              <a:rPr lang="ar-IQ" dirty="0" smtClean="0"/>
              <a:t>5)	التعرض لنموذج معين قد يؤدي إلى آثار مختلفة : </a:t>
            </a:r>
          </a:p>
          <a:p>
            <a:r>
              <a:rPr lang="ar-IQ" dirty="0" smtClean="0"/>
              <a:t>أ‌-	تعلم استجابات جديدة: عند ملاحظتي لشخص معين فقد أتعلم سلوكيات لا اعرفها من قبل مثل تعلم الكلمات والحركات من الآباء والأمهات والمعلم.</a:t>
            </a:r>
            <a:endParaRPr lang="ar-IQ" dirty="0"/>
          </a:p>
        </p:txBody>
      </p:sp>
    </p:spTree>
    <p:extLst>
      <p:ext uri="{BB962C8B-B14F-4D97-AF65-F5344CB8AC3E}">
        <p14:creationId xmlns:p14="http://schemas.microsoft.com/office/powerpoint/2010/main" val="14590016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dirty="0" smtClean="0"/>
              <a:t>النظرية</a:t>
            </a:r>
            <a:endParaRPr lang="ar-IQ" dirty="0"/>
          </a:p>
        </p:txBody>
      </p:sp>
      <p:sp>
        <p:nvSpPr>
          <p:cNvPr id="3" name="Content Placeholder 2"/>
          <p:cNvSpPr>
            <a:spLocks noGrp="1"/>
          </p:cNvSpPr>
          <p:nvPr>
            <p:ph idx="1"/>
          </p:nvPr>
        </p:nvSpPr>
        <p:spPr/>
        <p:txBody>
          <a:bodyPr/>
          <a:lstStyle/>
          <a:p>
            <a:r>
              <a:rPr lang="ar-IQ" dirty="0" smtClean="0"/>
              <a:t>بدأت حركة </a:t>
            </a:r>
            <a:r>
              <a:rPr lang="ar-IQ" dirty="0" err="1" smtClean="0"/>
              <a:t>الجشتالت</a:t>
            </a:r>
            <a:r>
              <a:rPr lang="ar-IQ" dirty="0" smtClean="0"/>
              <a:t> بعد مقالة </a:t>
            </a:r>
            <a:r>
              <a:rPr lang="ar-IQ" dirty="0" err="1" smtClean="0"/>
              <a:t>فرتيمر</a:t>
            </a:r>
            <a:r>
              <a:rPr lang="ar-IQ" dirty="0" smtClean="0"/>
              <a:t> 1912 عن الحركة الظاهرية في المانيا، ويرجع انتشار النظرية في الولايات المتحدة الامريكية الى اثنين من تلامذة </a:t>
            </a:r>
            <a:r>
              <a:rPr lang="ar-IQ" dirty="0" err="1" smtClean="0"/>
              <a:t>فرتيمر</a:t>
            </a:r>
            <a:r>
              <a:rPr lang="ar-IQ" dirty="0" smtClean="0"/>
              <a:t> هما </a:t>
            </a:r>
            <a:r>
              <a:rPr lang="ar-IQ" dirty="0" err="1" smtClean="0"/>
              <a:t>كوهلر</a:t>
            </a:r>
            <a:r>
              <a:rPr lang="ar-IQ" dirty="0" smtClean="0"/>
              <a:t> </a:t>
            </a:r>
            <a:r>
              <a:rPr lang="ar-IQ" dirty="0" err="1" smtClean="0"/>
              <a:t>وكوفكا</a:t>
            </a:r>
            <a:r>
              <a:rPr lang="ar-IQ" dirty="0" smtClean="0"/>
              <a:t>، ويرجع الفضل الى </a:t>
            </a:r>
            <a:r>
              <a:rPr lang="ar-IQ" dirty="0" err="1" smtClean="0"/>
              <a:t>كوهلر</a:t>
            </a:r>
            <a:r>
              <a:rPr lang="ar-IQ" dirty="0" smtClean="0"/>
              <a:t> في توجيه اهتمام مدرسة </a:t>
            </a:r>
            <a:r>
              <a:rPr lang="ar-IQ" dirty="0" err="1" smtClean="0"/>
              <a:t>الجشتالت</a:t>
            </a:r>
            <a:r>
              <a:rPr lang="ar-IQ" dirty="0" smtClean="0"/>
              <a:t> الى التعلم، وكلمة </a:t>
            </a:r>
            <a:r>
              <a:rPr lang="ar-IQ" dirty="0" err="1" smtClean="0"/>
              <a:t>جشتالت</a:t>
            </a:r>
            <a:r>
              <a:rPr lang="ar-IQ" dirty="0" smtClean="0"/>
              <a:t> تعني الصيغة او الشكل</a:t>
            </a:r>
            <a:endParaRPr lang="ar-IQ" dirty="0"/>
          </a:p>
        </p:txBody>
      </p:sp>
    </p:spTree>
    <p:extLst>
      <p:ext uri="{BB962C8B-B14F-4D97-AF65-F5344CB8AC3E}">
        <p14:creationId xmlns:p14="http://schemas.microsoft.com/office/powerpoint/2010/main" val="154182003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idx="1"/>
          </p:nvPr>
        </p:nvSpPr>
        <p:spPr/>
        <p:txBody>
          <a:bodyPr>
            <a:normAutofit fontScale="70000" lnSpcReduction="20000"/>
          </a:bodyPr>
          <a:lstStyle/>
          <a:p>
            <a:r>
              <a:rPr lang="ar-IQ" dirty="0" smtClean="0"/>
              <a:t>ب‌-	الكف والتحرير :ونعني بالكف تجنب بعض السلوكيات والكف عنها إذا واجه النموذج أو الشخص الذي ألاحظه عواقب سلبيه نتيجة لهذا السلوك. فمثلا عندما يرى الطالب المشاغب معلمه وهو يعاقب طالب آخر مشاغب فإنه (الملاحِظ) يرتدع ويكف عن سلوك المشاغبة. </a:t>
            </a:r>
          </a:p>
          <a:p>
            <a:r>
              <a:rPr lang="ar-IQ" dirty="0" smtClean="0"/>
              <a:t>-	ونعني بالتحرير: تحرير وانطلاق بعض الاستجابات المكفوفة أو المقيدة في حالة عدم عقاب النموذج الذي يمارس السلوك السيئ. مثلا عندما يقوم مجموعه من الطلبة بسلوك غير مناسب ولم يعاقبهم المعلم فإن آخرين يميلون إلى القيام بنفس سلوكهم السلبي لان غيرهم قام بهذا السلوك ولم يعاقب .</a:t>
            </a:r>
          </a:p>
          <a:p>
            <a:r>
              <a:rPr lang="ar-IQ" dirty="0" smtClean="0"/>
              <a:t>ت‌-	التسهيل: وهنا يقوم الطالب بإصدار استجابة كان قد تعلمها مسبقا ولكنه لم يستعملها من فتره لأنه نسيها فإن السلوك الملاحَظ يشجع هذا الطالب على تذكر الاستجابات المشابهة. </a:t>
            </a:r>
          </a:p>
          <a:p>
            <a:r>
              <a:rPr lang="ar-IQ" dirty="0" smtClean="0"/>
              <a:t>مثلا طالب تعلم مهارة رياضيه معينه ولم يمارسها من فتره فمن الممكن أن يتذكرها ويؤديها عندما يلاحظ آخرين يقومون بهذا الأمر .</a:t>
            </a:r>
          </a:p>
          <a:p>
            <a:endParaRPr lang="ar-IQ" dirty="0" smtClean="0"/>
          </a:p>
          <a:p>
            <a:endParaRPr lang="ar-IQ" dirty="0"/>
          </a:p>
        </p:txBody>
      </p:sp>
    </p:spTree>
    <p:extLst>
      <p:ext uri="{BB962C8B-B14F-4D97-AF65-F5344CB8AC3E}">
        <p14:creationId xmlns:p14="http://schemas.microsoft.com/office/powerpoint/2010/main" val="404058838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idx="1"/>
          </p:nvPr>
        </p:nvSpPr>
        <p:spPr/>
        <p:txBody>
          <a:bodyPr/>
          <a:lstStyle/>
          <a:p>
            <a:r>
              <a:rPr lang="ar-IQ" dirty="0" smtClean="0"/>
              <a:t>ملاحظة : </a:t>
            </a:r>
          </a:p>
          <a:p>
            <a:r>
              <a:rPr lang="ar-IQ" dirty="0" smtClean="0"/>
              <a:t>      يوجد اختلاف بين سلوك التحرير والتسهيل فالتسهيل يتضمن الاستجابات المتعلمة والمحتفظ بها ولكنها غير مكفوفة وغير مقيده ولكن يندر حدوثها بسبب النسيان بينما التحرير فيتضمن الاستجابات المقيدة الممنوعة المرفوضة. </a:t>
            </a:r>
            <a:endParaRPr lang="ar-IQ" dirty="0"/>
          </a:p>
        </p:txBody>
      </p:sp>
    </p:spTree>
    <p:extLst>
      <p:ext uri="{BB962C8B-B14F-4D97-AF65-F5344CB8AC3E}">
        <p14:creationId xmlns:p14="http://schemas.microsoft.com/office/powerpoint/2010/main" val="269869161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dirty="0" smtClean="0"/>
              <a:t>التطبيقات التربوية لنظرية التعلم</a:t>
            </a:r>
            <a:endParaRPr lang="ar-IQ" dirty="0"/>
          </a:p>
        </p:txBody>
      </p:sp>
      <p:sp>
        <p:nvSpPr>
          <p:cNvPr id="3" name="Content Placeholder 2"/>
          <p:cNvSpPr>
            <a:spLocks noGrp="1"/>
          </p:cNvSpPr>
          <p:nvPr>
            <p:ph idx="1"/>
          </p:nvPr>
        </p:nvSpPr>
        <p:spPr/>
        <p:txBody>
          <a:bodyPr>
            <a:normAutofit fontScale="85000" lnSpcReduction="10000"/>
          </a:bodyPr>
          <a:lstStyle/>
          <a:p>
            <a:r>
              <a:rPr lang="ar-IQ" dirty="0" smtClean="0"/>
              <a:t>1.	عرض نماذج لسلوكيات ايجابيه من اجل أن يتعلمها الطلبة سواء جسميه أو عقليه تتبنى الاتجاه المراد تعلمه. </a:t>
            </a:r>
          </a:p>
          <a:p>
            <a:r>
              <a:rPr lang="ar-IQ" dirty="0" smtClean="0"/>
              <a:t>2.	تقنين وتحديد جماعه الرفاق واستخدامهم كنماذج لعرض الاتجاهات الايجابية المراد تعلمها من خلال الاختلاط والتفاعل معهم.</a:t>
            </a:r>
          </a:p>
          <a:p>
            <a:r>
              <a:rPr lang="ar-IQ" dirty="0" smtClean="0"/>
              <a:t>3.	تحديد وتقنين المشاهد التي يشاهدها الأطفال عبر شاشات التلفاز, حتى وان كانت رسوم متحركة, لأننا شاهدنا في التجربة السابقة اثر أفلام الكرتون على الطفل. </a:t>
            </a:r>
          </a:p>
          <a:p>
            <a:r>
              <a:rPr lang="ar-IQ" dirty="0" smtClean="0"/>
              <a:t>4.	الأب والأم والمعلم من اخطر المؤثرين على الطفل واعين الأطفال معقودة عليهم يستحسنون ما يستحسنه آبائهم, ويميلون إلى تقليده, فحافظ على سلوكك أمامهم.</a:t>
            </a:r>
            <a:endParaRPr lang="ar-IQ" dirty="0"/>
          </a:p>
        </p:txBody>
      </p:sp>
    </p:spTree>
    <p:extLst>
      <p:ext uri="{BB962C8B-B14F-4D97-AF65-F5344CB8AC3E}">
        <p14:creationId xmlns:p14="http://schemas.microsoft.com/office/powerpoint/2010/main" val="61443519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idx="1"/>
          </p:nvPr>
        </p:nvSpPr>
        <p:spPr/>
        <p:txBody>
          <a:bodyPr>
            <a:normAutofit fontScale="92500" lnSpcReduction="20000"/>
          </a:bodyPr>
          <a:lstStyle/>
          <a:p>
            <a:r>
              <a:rPr lang="ar-IQ" dirty="0" smtClean="0"/>
              <a:t>5.	عدم التذرع بصغر سن الطفل واستخدامه كمبرر للسلوكيات الخاطئة أمامه فان الطفل </a:t>
            </a:r>
            <a:r>
              <a:rPr lang="ar-IQ" dirty="0" err="1" smtClean="0"/>
              <a:t>يتشربها</a:t>
            </a:r>
            <a:r>
              <a:rPr lang="ar-IQ" dirty="0" smtClean="0"/>
              <a:t> ومن شب على شيء شاب عليه.</a:t>
            </a:r>
          </a:p>
          <a:p>
            <a:r>
              <a:rPr lang="ar-SA" dirty="0" smtClean="0"/>
              <a:t>6- </a:t>
            </a:r>
            <a:r>
              <a:rPr lang="ar-IQ" dirty="0" smtClean="0"/>
              <a:t>يستخدم المربي دوره في التأكيد على السلوك الايجابي من خلال :</a:t>
            </a:r>
          </a:p>
          <a:p>
            <a:r>
              <a:rPr lang="ar-IQ" dirty="0" smtClean="0"/>
              <a:t>•	أن يظهر للطلبة العلاقة بين الاتجاه الايجابي والنتائج المترتبة عليه. </a:t>
            </a:r>
          </a:p>
          <a:p>
            <a:r>
              <a:rPr lang="ar-IQ" dirty="0" smtClean="0"/>
              <a:t>•	وضع قائمة بأسماء الطلبة ذوي الاتجاهات الايجابية والطلب منهم عرض هذه السلوكيات أمام زملائهم .</a:t>
            </a:r>
          </a:p>
          <a:p>
            <a:r>
              <a:rPr lang="ar-IQ" dirty="0" smtClean="0"/>
              <a:t>•	الطلب من الطلبة الفاعلين الاندماج مع الطلبة المعزولين حتى يؤثروا فيهم .</a:t>
            </a:r>
          </a:p>
          <a:p>
            <a:endParaRPr lang="ar-IQ" dirty="0"/>
          </a:p>
        </p:txBody>
      </p:sp>
    </p:spTree>
    <p:extLst>
      <p:ext uri="{BB962C8B-B14F-4D97-AF65-F5344CB8AC3E}">
        <p14:creationId xmlns:p14="http://schemas.microsoft.com/office/powerpoint/2010/main" val="33103878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ar-SA" dirty="0" err="1" smtClean="0"/>
              <a:t>سكنر</a:t>
            </a:r>
            <a:endParaRPr lang="ar-IQ" dirty="0"/>
          </a:p>
        </p:txBody>
      </p:sp>
      <p:sp>
        <p:nvSpPr>
          <p:cNvPr id="3" name="Content Placeholder 2"/>
          <p:cNvSpPr>
            <a:spLocks noGrp="1"/>
          </p:cNvSpPr>
          <p:nvPr>
            <p:ph idx="1"/>
          </p:nvPr>
        </p:nvSpPr>
        <p:spPr/>
        <p:txBody>
          <a:bodyPr>
            <a:normAutofit fontScale="92500" lnSpcReduction="10000"/>
          </a:bodyPr>
          <a:lstStyle/>
          <a:p>
            <a:r>
              <a:rPr lang="ar-IQ" dirty="0"/>
              <a:t>وضع صندوقا بداخله رافعة يمكن الضغط عليها، وفيه وعاء للطعام. ووضع </a:t>
            </a:r>
            <a:r>
              <a:rPr lang="ar-IQ" dirty="0" err="1"/>
              <a:t>سكنر</a:t>
            </a:r>
            <a:r>
              <a:rPr lang="ar-IQ" dirty="0"/>
              <a:t> الفأر الجائع في الصندوق ولاحظ انه يقوم بسلوك استكشافي وكان الضغط على الرافعة احدى هذه الاستجابات القليلة التي يمكن للفأر ان يقوم بها، وبعد لحظة كان </a:t>
            </a:r>
            <a:r>
              <a:rPr lang="ar-IQ" dirty="0" err="1"/>
              <a:t>سكنر</a:t>
            </a:r>
            <a:r>
              <a:rPr lang="ar-IQ" dirty="0"/>
              <a:t> يعزز الضغط على الرافعة بأن يجعل كرية الطعام تسقط في الوعاء كلما ضغط الفأر على الرافعة</a:t>
            </a:r>
            <a:r>
              <a:rPr lang="ar-IQ" dirty="0" smtClean="0"/>
              <a:t>.</a:t>
            </a:r>
            <a:endParaRPr lang="ar-SA" dirty="0" smtClean="0"/>
          </a:p>
          <a:p>
            <a:r>
              <a:rPr lang="ar-SA" dirty="0"/>
              <a:t>أن تزويد الفأر بكرية الطعام هذه تسمى بالتعزيز العرضي، لان استجابة الضغط على الرافعة صدرت عن الحيوان مصادفة، وليس كوسيلة للحصول على الطعام، وهي الاستجابة التي تميز التعلم الاجرائي. </a:t>
            </a:r>
            <a:endParaRPr lang="ar-SA" dirty="0" smtClean="0"/>
          </a:p>
          <a:p>
            <a:endParaRPr lang="ar-IQ" dirty="0"/>
          </a:p>
        </p:txBody>
      </p:sp>
    </p:spTree>
    <p:extLst>
      <p:ext uri="{BB962C8B-B14F-4D97-AF65-F5344CB8AC3E}">
        <p14:creationId xmlns:p14="http://schemas.microsoft.com/office/powerpoint/2010/main" val="397205730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idx="1"/>
          </p:nvPr>
        </p:nvSpPr>
        <p:spPr/>
        <p:txBody>
          <a:bodyPr/>
          <a:lstStyle/>
          <a:p>
            <a:r>
              <a:rPr lang="ar-IQ" dirty="0"/>
              <a:t>ان الحصول على الطعام متوقف على ضغط الرافعة والذي يحدث دائما في مثل هذه الحالة هو ازدياد معدل استجابة ضغط الرافعة التي يقوم بها الفار وقد أمكن احداث الاشراط الاجرائي في سلوك كثير من الحيوانات الاخرى، مثل التقاط الحمام لمفتاح او رفع كلب لقدمه. ويمكن من حيث المبدأ زيادة احتمال حدوث سلوك اجرائي عن طريق تعزيزه عقب حدوثه على اساس ان الحيوان يميل في المستقبل الى تكرار السلوك الذي نتج عنه التعزيز.</a:t>
            </a:r>
          </a:p>
        </p:txBody>
      </p:sp>
    </p:spTree>
    <p:extLst>
      <p:ext uri="{BB962C8B-B14F-4D97-AF65-F5344CB8AC3E}">
        <p14:creationId xmlns:p14="http://schemas.microsoft.com/office/powerpoint/2010/main" val="256070179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ar-SA" dirty="0" smtClean="0"/>
              <a:t>المفاهيم الاساسية</a:t>
            </a:r>
            <a:endParaRPr lang="ar-IQ" dirty="0"/>
          </a:p>
        </p:txBody>
      </p:sp>
      <p:sp>
        <p:nvSpPr>
          <p:cNvPr id="3" name="Content Placeholder 2"/>
          <p:cNvSpPr>
            <a:spLocks noGrp="1"/>
          </p:cNvSpPr>
          <p:nvPr>
            <p:ph idx="1"/>
          </p:nvPr>
        </p:nvSpPr>
        <p:spPr/>
        <p:txBody>
          <a:bodyPr>
            <a:normAutofit fontScale="77500" lnSpcReduction="20000"/>
          </a:bodyPr>
          <a:lstStyle/>
          <a:p>
            <a:r>
              <a:rPr lang="ar-IQ" dirty="0"/>
              <a:t>1.	السلوك </a:t>
            </a:r>
            <a:r>
              <a:rPr lang="ar-IQ" dirty="0" err="1"/>
              <a:t>الاستجابي</a:t>
            </a:r>
            <a:r>
              <a:rPr lang="ar-IQ" dirty="0"/>
              <a:t>: وهي التي ترتبط بمثيرات معروفة مثل ضيق حدقة العين نتيجة تأثير الضوء، او سيلان الدموع عند تقطيع شرائح البصل، او سيلان اللعاب لرائحة الطعام، او ارتباط الارتجاف بالبرودة. وتحدث الاستجابات لمجرد ظهور المثير ويتكون السلوك </a:t>
            </a:r>
            <a:r>
              <a:rPr lang="ar-IQ" dirty="0" err="1"/>
              <a:t>الاستجابي</a:t>
            </a:r>
            <a:r>
              <a:rPr lang="ar-IQ" dirty="0"/>
              <a:t> من الارتباطات غير الارادية بين المثيرات والاستجابات التي يطلق عليها الانعكاس.</a:t>
            </a:r>
          </a:p>
          <a:p>
            <a:r>
              <a:rPr lang="ar-IQ" dirty="0"/>
              <a:t>2.	السلوك الاجرائي: وهو السلوك الذي لا نستطيع تمييز او اكتشاف المثير الذي ادى اليه، وإنما هو سلوك ينبثق من الكائن. وهذا السلوك يتكون من عمليات او اجراءات يقوم بها الكائن، وتعرف هذه الاستجابات من اثارها على البيئة وليس عن طريق المثيرات التي تستدعيها. ويميز </a:t>
            </a:r>
            <a:r>
              <a:rPr lang="ar-IQ" dirty="0" err="1"/>
              <a:t>سكنر</a:t>
            </a:r>
            <a:r>
              <a:rPr lang="ar-IQ" dirty="0"/>
              <a:t> بين السلوك </a:t>
            </a:r>
            <a:r>
              <a:rPr lang="ar-IQ" dirty="0" err="1"/>
              <a:t>الاستجابي</a:t>
            </a:r>
            <a:r>
              <a:rPr lang="ar-IQ" dirty="0"/>
              <a:t> والسلوك الاجرائي من زاوية، ان الاول هو تجاوب او رد فعل من الكائن للبيئة، بينما الثاني يقوم فيه الكائن بالتأثير في البيئة والعمل فيها. </a:t>
            </a:r>
          </a:p>
          <a:p>
            <a:endParaRPr lang="ar-IQ" dirty="0"/>
          </a:p>
        </p:txBody>
      </p:sp>
    </p:spTree>
    <p:extLst>
      <p:ext uri="{BB962C8B-B14F-4D97-AF65-F5344CB8AC3E}">
        <p14:creationId xmlns:p14="http://schemas.microsoft.com/office/powerpoint/2010/main" val="155877563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idx="1"/>
          </p:nvPr>
        </p:nvSpPr>
        <p:spPr/>
        <p:txBody>
          <a:bodyPr/>
          <a:lstStyle/>
          <a:p>
            <a:r>
              <a:rPr lang="ar-IQ" dirty="0"/>
              <a:t>ويرى </a:t>
            </a:r>
            <a:r>
              <a:rPr lang="ar-IQ" dirty="0" err="1"/>
              <a:t>سكنر</a:t>
            </a:r>
            <a:r>
              <a:rPr lang="ar-IQ" dirty="0"/>
              <a:t> ان المنبه او المثير </a:t>
            </a:r>
            <a:r>
              <a:rPr lang="ar-IQ" dirty="0" err="1"/>
              <a:t>لايكون</a:t>
            </a:r>
            <a:r>
              <a:rPr lang="ar-IQ" dirty="0"/>
              <a:t> معروفا عادة في السلوك الاجرائي وانه لا قيمة له في التعلم، فالصلة تقوم بين الاستجابة والتعزيز لا بين المنبه والاستجابة. وما يحدث في هذا التعلم انه عندما ينتج سلوك تم تعزيزه فان احتمال تكراره يزيد. ويرى </a:t>
            </a:r>
            <a:r>
              <a:rPr lang="ar-IQ" dirty="0" err="1"/>
              <a:t>سكنر</a:t>
            </a:r>
            <a:r>
              <a:rPr lang="ar-IQ" dirty="0"/>
              <a:t> ان معظم السلوك البشري اجرائي مثل ركوب السيارة والعزف على البيانو ورمي الكرة وهذه جميعها امثلة على الاستجابات الاجرائية التي تحدث دون وجود مثيرات.</a:t>
            </a:r>
          </a:p>
        </p:txBody>
      </p:sp>
    </p:spTree>
    <p:extLst>
      <p:ext uri="{BB962C8B-B14F-4D97-AF65-F5344CB8AC3E}">
        <p14:creationId xmlns:p14="http://schemas.microsoft.com/office/powerpoint/2010/main" val="374911199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idx="1"/>
          </p:nvPr>
        </p:nvSpPr>
        <p:spPr/>
        <p:txBody>
          <a:bodyPr>
            <a:normAutofit fontScale="85000" lnSpcReduction="10000"/>
          </a:bodyPr>
          <a:lstStyle/>
          <a:p>
            <a:r>
              <a:rPr lang="ar-IQ" dirty="0"/>
              <a:t>3.	المثير: </a:t>
            </a:r>
            <a:r>
              <a:rPr lang="ar-IQ" dirty="0" smtClean="0"/>
              <a:t>هو </a:t>
            </a:r>
            <a:r>
              <a:rPr lang="ar-IQ" dirty="0"/>
              <a:t>نوع من الاحداث البيئية التي لا يمكن تحديدها منفصلة عن ملاحظات اسلوب معين من اساليب النشاط للكائن الحي.</a:t>
            </a:r>
          </a:p>
          <a:p>
            <a:r>
              <a:rPr lang="ar-IQ" dirty="0"/>
              <a:t>4.	المعززات والمعاقبات: عندما ينجم عن الاستجابات نتائج معينة، فإن هذه النتائج قد تؤدي الى زيادة الاستجابات التالية او نقصها، وعلى سبيل المثال فإن الفأر الجائع سيزيد من عدد مرات ضغطه على الرافعة اذا كان ينجم عنها زيادة في كرات الطعام، ولكن عدد مرات الضغط سوف تقل اذا كان ما ينجم عنها هي صدمات كهربائية. ويطلق على هذه النتائج اسم التعزيز في الحالة الاولى، واسم العقاب في الحالة الثانية. والعلاقة الخاصة بين الاستجابات والتعزيز يطلق عليها اسم ترتيب التعزيز.</a:t>
            </a:r>
          </a:p>
          <a:p>
            <a:endParaRPr lang="ar-IQ" dirty="0"/>
          </a:p>
        </p:txBody>
      </p:sp>
    </p:spTree>
    <p:extLst>
      <p:ext uri="{BB962C8B-B14F-4D97-AF65-F5344CB8AC3E}">
        <p14:creationId xmlns:p14="http://schemas.microsoft.com/office/powerpoint/2010/main" val="97109683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ar-SA" dirty="0" smtClean="0"/>
              <a:t>التطبيقات التربوية</a:t>
            </a:r>
            <a:endParaRPr lang="ar-IQ" dirty="0"/>
          </a:p>
        </p:txBody>
      </p:sp>
      <p:sp>
        <p:nvSpPr>
          <p:cNvPr id="3" name="Content Placeholder 2"/>
          <p:cNvSpPr>
            <a:spLocks noGrp="1"/>
          </p:cNvSpPr>
          <p:nvPr>
            <p:ph idx="1"/>
          </p:nvPr>
        </p:nvSpPr>
        <p:spPr/>
        <p:txBody>
          <a:bodyPr>
            <a:normAutofit fontScale="92500"/>
          </a:bodyPr>
          <a:lstStyle/>
          <a:p>
            <a:r>
              <a:rPr lang="ar-IQ" dirty="0"/>
              <a:t>1.	استفادة التعليم المبرمج من مبادئ التعليم الاجرائي: يقوم التعليم المبرمج على الاستفادة من مبادئ التعليم الاجرائي والتي يمكن ايضاحها كما يأتي:</a:t>
            </a:r>
          </a:p>
          <a:p>
            <a:r>
              <a:rPr lang="ar-IQ" dirty="0"/>
              <a:t>أ‌.	ان تسلسل المادة التعليمية في خطوات متتالية يحافظ على فعالية الطالب ونشاطه اذ عليه  ان </a:t>
            </a:r>
          </a:p>
          <a:p>
            <a:r>
              <a:rPr lang="ar-IQ" dirty="0"/>
              <a:t>ب‌.	بشكل عملية شبيهة بالتعزيز يجيب على كل خطوة من الخطوات التي تنطوي عليها هذه المادة.</a:t>
            </a:r>
          </a:p>
          <a:p>
            <a:r>
              <a:rPr lang="ar-IQ" dirty="0"/>
              <a:t>ت‌.	ان تزويد المتعلم بالتغذية الراجعة في كل خطوة على حدة تصحح استجاباته في ضوء هذه التغذية.</a:t>
            </a:r>
          </a:p>
        </p:txBody>
      </p:sp>
    </p:spTree>
    <p:extLst>
      <p:ext uri="{BB962C8B-B14F-4D97-AF65-F5344CB8AC3E}">
        <p14:creationId xmlns:p14="http://schemas.microsoft.com/office/powerpoint/2010/main" val="5220881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dirty="0" smtClean="0"/>
              <a:t>مبدأ نظرية </a:t>
            </a:r>
            <a:r>
              <a:rPr lang="ar-SA" dirty="0" err="1" smtClean="0"/>
              <a:t>الجشطلت</a:t>
            </a:r>
            <a:endParaRPr lang="ar-IQ" dirty="0"/>
          </a:p>
        </p:txBody>
      </p:sp>
      <p:sp>
        <p:nvSpPr>
          <p:cNvPr id="3" name="Content Placeholder 2"/>
          <p:cNvSpPr>
            <a:spLocks noGrp="1"/>
          </p:cNvSpPr>
          <p:nvPr>
            <p:ph idx="1"/>
          </p:nvPr>
        </p:nvSpPr>
        <p:spPr/>
        <p:txBody>
          <a:bodyPr>
            <a:normAutofit fontScale="92500" lnSpcReduction="20000"/>
          </a:bodyPr>
          <a:lstStyle/>
          <a:p>
            <a:r>
              <a:rPr lang="ar-SA" dirty="0" smtClean="0"/>
              <a:t>1- </a:t>
            </a:r>
            <a:r>
              <a:rPr lang="ar-IQ" dirty="0" smtClean="0"/>
              <a:t>أن الخبرة </a:t>
            </a:r>
            <a:r>
              <a:rPr lang="ar-IQ" dirty="0" err="1" smtClean="0"/>
              <a:t>لايمكن</a:t>
            </a:r>
            <a:r>
              <a:rPr lang="ar-IQ" dirty="0" smtClean="0"/>
              <a:t> تحليلها</a:t>
            </a:r>
            <a:r>
              <a:rPr lang="ar-SA" dirty="0" smtClean="0"/>
              <a:t>.</a:t>
            </a:r>
          </a:p>
          <a:p>
            <a:r>
              <a:rPr lang="ar-IQ" dirty="0" smtClean="0"/>
              <a:t>تأتي للمتعلم بصورة مركبة</a:t>
            </a:r>
            <a:r>
              <a:rPr lang="ar-SA" dirty="0" smtClean="0"/>
              <a:t>، </a:t>
            </a:r>
            <a:r>
              <a:rPr lang="ar-IQ" dirty="0" smtClean="0"/>
              <a:t>وعليه </a:t>
            </a:r>
            <a:r>
              <a:rPr lang="ar-IQ" dirty="0" err="1" smtClean="0"/>
              <a:t>لايمكن</a:t>
            </a:r>
            <a:r>
              <a:rPr lang="ar-IQ" dirty="0" smtClean="0"/>
              <a:t> رد السلوك الى مثير-استجابة لان السلوك الذي يهم علم النفس هو السلوك الهادف او السلوك الاجتماعي الذي يتفاعل به الفرد مع البيئة التي يعيش فيها. </a:t>
            </a:r>
          </a:p>
          <a:p>
            <a:r>
              <a:rPr lang="ar-IQ" dirty="0" smtClean="0"/>
              <a:t>هذه الخاصية الكلية التي تصبغ السلوك في المواقف المختلفة هي التي تهم علم النفس من وجهة نظر </a:t>
            </a:r>
            <a:r>
              <a:rPr lang="ar-IQ" dirty="0" err="1" smtClean="0"/>
              <a:t>الجشطلت</a:t>
            </a:r>
            <a:r>
              <a:rPr lang="ar-IQ" dirty="0" smtClean="0"/>
              <a:t> اما الظاهرة السلوكية الى اسسها البسيطة وتجزئتها فينحرف في الدراسة من الظاهرة الكاملة كما هي موجودة في موقف معين الى تتبع ظواهر بسيطة او اجزاء صغيرة مما يبعد الدراسة عن الهدف الاصلي.</a:t>
            </a:r>
          </a:p>
          <a:p>
            <a:endParaRPr lang="ar-IQ" dirty="0"/>
          </a:p>
        </p:txBody>
      </p:sp>
    </p:spTree>
    <p:extLst>
      <p:ext uri="{BB962C8B-B14F-4D97-AF65-F5344CB8AC3E}">
        <p14:creationId xmlns:p14="http://schemas.microsoft.com/office/powerpoint/2010/main" val="213594197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ar-SA" smtClean="0"/>
              <a:t>التطبيقات التربوية</a:t>
            </a:r>
            <a:endParaRPr lang="ar-IQ"/>
          </a:p>
        </p:txBody>
      </p:sp>
      <p:sp>
        <p:nvSpPr>
          <p:cNvPr id="3" name="Content Placeholder 2"/>
          <p:cNvSpPr>
            <a:spLocks noGrp="1"/>
          </p:cNvSpPr>
          <p:nvPr>
            <p:ph idx="1"/>
          </p:nvPr>
        </p:nvSpPr>
        <p:spPr/>
        <p:txBody>
          <a:bodyPr>
            <a:normAutofit fontScale="92500" lnSpcReduction="10000"/>
          </a:bodyPr>
          <a:lstStyle/>
          <a:p>
            <a:r>
              <a:rPr lang="ar-IQ" dirty="0"/>
              <a:t>2.	التنبؤ بالسلوك الانساني والتحكم فيه: فإذا ما تم التعرف على السلوك الذي يراد خلقه او ابطاله، فان الخطوة التالية هي تحديد النتائج التي قد تكون مؤثرة في التوصل الى التغيير المطلوب حيث وجد ان محاولة الطفل </a:t>
            </a:r>
            <a:r>
              <a:rPr lang="ar-IQ" dirty="0" err="1"/>
              <a:t>لاخراج</a:t>
            </a:r>
            <a:r>
              <a:rPr lang="ar-IQ" dirty="0"/>
              <a:t> الاصوات اذا ما لاقت تعزيزا مناسبا من الابوين تتحول في النهاية الى كلام. ووجد ان السلوك يزداد عندما يلاقي تعزيزا ايجابيا ويقل عندما يلاقي تعزيزا سلبيا.</a:t>
            </a:r>
          </a:p>
          <a:p>
            <a:r>
              <a:rPr lang="ar-IQ" dirty="0"/>
              <a:t>3.	المحافظة على النظام داخل الصفوف: مثل تعزيز السلوك المتمثل في الجلوس على مقاعد الدراسة.</a:t>
            </a:r>
          </a:p>
        </p:txBody>
      </p:sp>
    </p:spTree>
    <p:extLst>
      <p:ext uri="{BB962C8B-B14F-4D97-AF65-F5344CB8AC3E}">
        <p14:creationId xmlns:p14="http://schemas.microsoft.com/office/powerpoint/2010/main" val="42870505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ar-IQ" dirty="0" smtClean="0"/>
              <a:t>قوانين التنظيم الادراكي في نظرية التعلم بالاستبصار</a:t>
            </a:r>
            <a:endParaRPr lang="ar-IQ" dirty="0"/>
          </a:p>
        </p:txBody>
      </p:sp>
      <p:sp>
        <p:nvSpPr>
          <p:cNvPr id="3" name="Content Placeholder 2"/>
          <p:cNvSpPr>
            <a:spLocks noGrp="1"/>
          </p:cNvSpPr>
          <p:nvPr>
            <p:ph idx="1"/>
          </p:nvPr>
        </p:nvSpPr>
        <p:spPr/>
        <p:txBody>
          <a:bodyPr>
            <a:normAutofit fontScale="92500" lnSpcReduction="10000"/>
          </a:bodyPr>
          <a:lstStyle/>
          <a:p>
            <a:r>
              <a:rPr lang="ar-IQ" dirty="0" smtClean="0"/>
              <a:t>1.	قانون التقارب: ومحتوى هذا القانون انه يسهل إدراك الاشياء المتقاربة في الزمان والمكان حيث يتم ادراكها على هيئة صيغ مستقلة بعكس الاشياء المتباعدة.</a:t>
            </a:r>
          </a:p>
          <a:p>
            <a:r>
              <a:rPr lang="ar-IQ" dirty="0" smtClean="0"/>
              <a:t>2.	مبدأ الشكل على ارضية: ويعتبر هذا القانون اساس عملية الادراك اذ ينقسم المجال الادراكي لظاهرة ما على قسمين القسم المهم هو الشكل وهو الجزء السائد الموحد الذي يكون مركز للانتباه اما الجزء الثاني فهو الارضية وهو بقية المجال الذي يعمل كخلفية متناسقة ومنتشرة يبرز عليها الشكل في البيئة.</a:t>
            </a:r>
            <a:endParaRPr lang="ar-IQ" dirty="0"/>
          </a:p>
        </p:txBody>
      </p:sp>
    </p:spTree>
    <p:extLst>
      <p:ext uri="{BB962C8B-B14F-4D97-AF65-F5344CB8AC3E}">
        <p14:creationId xmlns:p14="http://schemas.microsoft.com/office/powerpoint/2010/main" val="15993734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ar-IQ" sz="4000" dirty="0">
                <a:solidFill>
                  <a:prstClr val="black"/>
                </a:solidFill>
              </a:rPr>
              <a:t>قوانين التنظيم الادراكي في نظرية التعلم بالاستبصار</a:t>
            </a:r>
            <a:endParaRPr lang="ar-IQ" dirty="0"/>
          </a:p>
        </p:txBody>
      </p:sp>
      <p:sp>
        <p:nvSpPr>
          <p:cNvPr id="3" name="Content Placeholder 2"/>
          <p:cNvSpPr>
            <a:spLocks noGrp="1"/>
          </p:cNvSpPr>
          <p:nvPr>
            <p:ph idx="1"/>
          </p:nvPr>
        </p:nvSpPr>
        <p:spPr/>
        <p:txBody>
          <a:bodyPr>
            <a:normAutofit fontScale="92500" lnSpcReduction="20000"/>
          </a:bodyPr>
          <a:lstStyle/>
          <a:p>
            <a:r>
              <a:rPr lang="ar-IQ" dirty="0" smtClean="0"/>
              <a:t>3.	قانون التشابه: حيث يتم ادراك الاشياء المتشابهة في الشكل او الوزن او الاتجاه كصيغ كلية.</a:t>
            </a:r>
          </a:p>
          <a:p>
            <a:r>
              <a:rPr lang="ar-IQ" dirty="0" smtClean="0"/>
              <a:t>4.	قانون الاستمرارية: الاشياء غير المتصلة مثل الخطوط المستقيمة تدرك كصيغ فاذا نظر الفرد الى الطريق السريع الذي ينقسم الى مسارات بواسطة خطوط متقطعة فانه يرى هذه الخطوط من بعيد على انها خطوط مستقيمة مكتملة.</a:t>
            </a:r>
          </a:p>
          <a:p>
            <a:r>
              <a:rPr lang="ar-IQ" dirty="0" smtClean="0"/>
              <a:t>5.	قانون الاغلاق: حيث ندرك الاشياء الناقصة على انها مكتملة، ويرى </a:t>
            </a:r>
            <a:r>
              <a:rPr lang="ar-IQ" dirty="0" err="1" smtClean="0"/>
              <a:t>الجشتالتيون</a:t>
            </a:r>
            <a:r>
              <a:rPr lang="ar-IQ" dirty="0" smtClean="0"/>
              <a:t> ان الاشياء الناقصة او الاجزاء غير المكتملة تسبب نوعا من التوتر عند الفرد وان هذا التوتر لايزال الا </a:t>
            </a:r>
            <a:r>
              <a:rPr lang="ar-IQ" dirty="0" err="1" smtClean="0"/>
              <a:t>باكمال</a:t>
            </a:r>
            <a:r>
              <a:rPr lang="ar-IQ" dirty="0" smtClean="0"/>
              <a:t> الشكل.</a:t>
            </a:r>
            <a:endParaRPr lang="ar-IQ" dirty="0"/>
          </a:p>
        </p:txBody>
      </p:sp>
    </p:spTree>
    <p:extLst>
      <p:ext uri="{BB962C8B-B14F-4D97-AF65-F5344CB8AC3E}">
        <p14:creationId xmlns:p14="http://schemas.microsoft.com/office/powerpoint/2010/main" val="11612800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ar-IQ" dirty="0" smtClean="0"/>
              <a:t>التطبيقات التربوية لنظرية </a:t>
            </a:r>
            <a:r>
              <a:rPr lang="ar-IQ" dirty="0" err="1" smtClean="0"/>
              <a:t>الجشتالت</a:t>
            </a:r>
            <a:r>
              <a:rPr lang="ar-IQ" dirty="0" smtClean="0"/>
              <a:t>:</a:t>
            </a:r>
            <a:endParaRPr lang="ar-IQ" dirty="0"/>
          </a:p>
        </p:txBody>
      </p:sp>
      <p:sp>
        <p:nvSpPr>
          <p:cNvPr id="3" name="Content Placeholder 2"/>
          <p:cNvSpPr>
            <a:spLocks noGrp="1"/>
          </p:cNvSpPr>
          <p:nvPr>
            <p:ph idx="1"/>
          </p:nvPr>
        </p:nvSpPr>
        <p:spPr/>
        <p:txBody>
          <a:bodyPr>
            <a:normAutofit lnSpcReduction="10000"/>
          </a:bodyPr>
          <a:lstStyle/>
          <a:p>
            <a:r>
              <a:rPr lang="ar-IQ" dirty="0" smtClean="0"/>
              <a:t>1.	يجب أن يكون تأكيد المعلم الاساسي على الطريقة الصحيحة للإجابة وليس على الاجابة الصحيحة في حد ذاتها، وذلك لتنمية الفهم والاستبصار بالقواعد والمبادئ المسؤولة عن الحل مما يزيد فرص انتقالها الى مشكلات اخرى.</a:t>
            </a:r>
          </a:p>
          <a:p>
            <a:r>
              <a:rPr lang="ar-IQ" dirty="0" smtClean="0"/>
              <a:t>2.	التأكيد على المعنى والفهم، فيجب ربط الاجزاء دائما بالكل فتكتسب المعنى فمثلا تكتسب الاسماء والاحداث التاريخية اكبر معنى لها عند ربطها </a:t>
            </a:r>
            <a:r>
              <a:rPr lang="ar-IQ" dirty="0" err="1" smtClean="0"/>
              <a:t>بالاحداث</a:t>
            </a:r>
            <a:r>
              <a:rPr lang="ar-IQ" dirty="0" smtClean="0"/>
              <a:t> الجارية او بشيء او بشخص هام بالنسبة للطالب.</a:t>
            </a:r>
            <a:endParaRPr lang="ar-IQ" dirty="0"/>
          </a:p>
        </p:txBody>
      </p:sp>
    </p:spTree>
    <p:extLst>
      <p:ext uri="{BB962C8B-B14F-4D97-AF65-F5344CB8AC3E}">
        <p14:creationId xmlns:p14="http://schemas.microsoft.com/office/powerpoint/2010/main" val="29032610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ar-SA" dirty="0" smtClean="0"/>
              <a:t>التطبيقات التربوية لنظرية </a:t>
            </a:r>
            <a:r>
              <a:rPr lang="ar-SA" dirty="0" err="1" smtClean="0"/>
              <a:t>الجشطلت</a:t>
            </a:r>
            <a:endParaRPr lang="ar-IQ" dirty="0"/>
          </a:p>
        </p:txBody>
      </p:sp>
      <p:sp>
        <p:nvSpPr>
          <p:cNvPr id="3" name="Content Placeholder 2"/>
          <p:cNvSpPr>
            <a:spLocks noGrp="1"/>
          </p:cNvSpPr>
          <p:nvPr>
            <p:ph idx="1"/>
          </p:nvPr>
        </p:nvSpPr>
        <p:spPr/>
        <p:txBody>
          <a:bodyPr>
            <a:normAutofit fontScale="92500" lnSpcReduction="20000"/>
          </a:bodyPr>
          <a:lstStyle/>
          <a:p>
            <a:pPr lvl="0" algn="just">
              <a:lnSpc>
                <a:spcPct val="115000"/>
              </a:lnSpc>
              <a:spcAft>
                <a:spcPts val="1000"/>
              </a:spcAft>
              <a:buFont typeface="+mj-lt"/>
              <a:buAutoNum type="arabicPeriod"/>
            </a:pPr>
            <a:r>
              <a:rPr lang="ar-IQ" dirty="0">
                <a:ea typeface="Times New Roman"/>
                <a:cs typeface="Simplified Arabic"/>
              </a:rPr>
              <a:t>تنظيم مادة التعلم في نمط قابل </a:t>
            </a:r>
            <a:r>
              <a:rPr lang="ar-IQ" dirty="0" err="1">
                <a:ea typeface="Times New Roman"/>
                <a:cs typeface="Simplified Arabic"/>
              </a:rPr>
              <a:t>للادراك</a:t>
            </a:r>
            <a:r>
              <a:rPr lang="ar-IQ" dirty="0">
                <a:ea typeface="Times New Roman"/>
                <a:cs typeface="Simplified Arabic"/>
              </a:rPr>
              <a:t> مع الاستخدام الفعال للخبرة السابقة، واظهار كيف </a:t>
            </a:r>
            <a:r>
              <a:rPr lang="ar-IQ" dirty="0" err="1">
                <a:ea typeface="Times New Roman"/>
                <a:cs typeface="Simplified Arabic"/>
              </a:rPr>
              <a:t>تتلائم</a:t>
            </a:r>
            <a:r>
              <a:rPr lang="ar-IQ" dirty="0">
                <a:ea typeface="Times New Roman"/>
                <a:cs typeface="Simplified Arabic"/>
              </a:rPr>
              <a:t> الاجزاء في النمط ككل.</a:t>
            </a:r>
            <a:endParaRPr lang="en-US" sz="2000" dirty="0">
              <a:ea typeface="Calibri"/>
              <a:cs typeface="Arial"/>
            </a:endParaRPr>
          </a:p>
          <a:p>
            <a:pPr lvl="0" algn="just">
              <a:lnSpc>
                <a:spcPct val="115000"/>
              </a:lnSpc>
              <a:spcAft>
                <a:spcPts val="1000"/>
              </a:spcAft>
              <a:buFont typeface="+mj-lt"/>
              <a:buAutoNum type="arabicPeriod"/>
            </a:pPr>
            <a:r>
              <a:rPr lang="ar-IQ" dirty="0">
                <a:ea typeface="Times New Roman"/>
                <a:cs typeface="Simplified Arabic"/>
              </a:rPr>
              <a:t>تدريب الطلاب على عزل انفسهم ادراكيا عن العناصر والمواد والظروف </a:t>
            </a:r>
            <a:r>
              <a:rPr lang="ar-IQ" dirty="0" err="1">
                <a:ea typeface="Times New Roman"/>
                <a:cs typeface="Simplified Arabic"/>
              </a:rPr>
              <a:t>الموقفية</a:t>
            </a:r>
            <a:r>
              <a:rPr lang="ar-IQ" dirty="0">
                <a:ea typeface="Times New Roman"/>
                <a:cs typeface="Simplified Arabic"/>
              </a:rPr>
              <a:t> التي تتداخل مع ما يحاولون حله من مشكلات.</a:t>
            </a:r>
            <a:endParaRPr lang="en-US" sz="2000" dirty="0">
              <a:ea typeface="Calibri"/>
              <a:cs typeface="Arial"/>
            </a:endParaRPr>
          </a:p>
          <a:p>
            <a:pPr lvl="0" algn="just">
              <a:lnSpc>
                <a:spcPct val="115000"/>
              </a:lnSpc>
              <a:spcAft>
                <a:spcPts val="1000"/>
              </a:spcAft>
              <a:buFont typeface="+mj-lt"/>
              <a:buAutoNum type="arabicPeriod"/>
            </a:pPr>
            <a:r>
              <a:rPr lang="ar-IQ" dirty="0">
                <a:ea typeface="Times New Roman"/>
                <a:cs typeface="Simplified Arabic"/>
              </a:rPr>
              <a:t>تعليم القراءة والكتابة </a:t>
            </a:r>
            <a:r>
              <a:rPr lang="ar-IQ" dirty="0" err="1">
                <a:ea typeface="Times New Roman"/>
                <a:cs typeface="Simplified Arabic"/>
              </a:rPr>
              <a:t>للاطفال</a:t>
            </a:r>
            <a:r>
              <a:rPr lang="ar-IQ" dirty="0">
                <a:ea typeface="Times New Roman"/>
                <a:cs typeface="Simplified Arabic"/>
              </a:rPr>
              <a:t> الصغار حيث يفضل اتباع الطريقة الكلية بدلا من الطريقة الجزئية أي البدء بالجمل ثم الكلمات ثم الحروف فمن الواضح ان الجمل والكلمات التي يبدأ بها الطفل تكون ذات معنى وذات اهمية في نظر الطفل اما الحروف المجردة فيصعب على الطفل ادراك مدلولاتها.</a:t>
            </a:r>
            <a:endParaRPr lang="en-US" sz="2000" dirty="0">
              <a:ea typeface="Calibri"/>
              <a:cs typeface="Arial"/>
            </a:endParaRPr>
          </a:p>
        </p:txBody>
      </p:sp>
    </p:spTree>
    <p:extLst>
      <p:ext uri="{BB962C8B-B14F-4D97-AF65-F5344CB8AC3E}">
        <p14:creationId xmlns:p14="http://schemas.microsoft.com/office/powerpoint/2010/main" val="32320436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ar-SA" dirty="0" smtClean="0"/>
              <a:t>التطبيقات التربوية لنظرية </a:t>
            </a:r>
            <a:r>
              <a:rPr lang="ar-SA" dirty="0" err="1" smtClean="0"/>
              <a:t>الجشطلت</a:t>
            </a:r>
            <a:endParaRPr lang="ar-IQ" dirty="0"/>
          </a:p>
        </p:txBody>
      </p:sp>
      <p:sp>
        <p:nvSpPr>
          <p:cNvPr id="3" name="Content Placeholder 2"/>
          <p:cNvSpPr>
            <a:spLocks noGrp="1"/>
          </p:cNvSpPr>
          <p:nvPr>
            <p:ph idx="1"/>
          </p:nvPr>
        </p:nvSpPr>
        <p:spPr/>
        <p:txBody>
          <a:bodyPr>
            <a:normAutofit fontScale="85000" lnSpcReduction="10000"/>
          </a:bodyPr>
          <a:lstStyle/>
          <a:p>
            <a:r>
              <a:rPr lang="ar-IQ" dirty="0" smtClean="0"/>
              <a:t>6.	يمكن الاستفادة من النظرة الكلية القائلة ان الكل يجب ان يسبق الاجزاء وذلك بأن تطبق هذه الفكرة في خطوات عرضت لموضوع معين اذ يحسن البدء بتوضيح النظرة العامة للموضوع في جملته وبعد ذلك ننتقل الى عرض اجزائه واحد بعد الاخر لان ذلك يساعد على فهم الوحدة الكلية للموضوع.</a:t>
            </a:r>
          </a:p>
          <a:p>
            <a:r>
              <a:rPr lang="ar-IQ" dirty="0" smtClean="0"/>
              <a:t>7.	في أي انتاج فني سواء من حيث التعبير الفني او التقدير الفني نجد ان الكل يسبق الجزء بمعنى اننا عندما ندرك صورة فنية معينة فان جمالها يتضح لنا لو نظرنا اليها في مجموعها العام كوحدة بينما لو نظرنا الى أجزاءها اولا فقد لا نلمس ما بينها من علاقات تؤثر في التكوين الجمالي للصورة وفي الانتاج الفني يبدا الفنان برسم تخطيطي عام ثم </a:t>
            </a:r>
            <a:r>
              <a:rPr lang="ar-IQ" dirty="0" err="1" smtClean="0"/>
              <a:t>ياخذ</a:t>
            </a:r>
            <a:r>
              <a:rPr lang="ar-IQ" dirty="0" smtClean="0"/>
              <a:t> في توضيح التفاصيل والاجزاء بالتدريج.</a:t>
            </a:r>
            <a:endParaRPr lang="ar-IQ" dirty="0"/>
          </a:p>
        </p:txBody>
      </p:sp>
    </p:spTree>
    <p:extLst>
      <p:ext uri="{BB962C8B-B14F-4D97-AF65-F5344CB8AC3E}">
        <p14:creationId xmlns:p14="http://schemas.microsoft.com/office/powerpoint/2010/main" val="5965090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ar-SA" dirty="0" smtClean="0"/>
              <a:t>التطبيقات التربوية لنظرية </a:t>
            </a:r>
            <a:r>
              <a:rPr lang="ar-SA" dirty="0" err="1" smtClean="0"/>
              <a:t>الجشطلت</a:t>
            </a:r>
            <a:endParaRPr lang="ar-IQ" dirty="0"/>
          </a:p>
        </p:txBody>
      </p:sp>
      <p:sp>
        <p:nvSpPr>
          <p:cNvPr id="3" name="Content Placeholder 2"/>
          <p:cNvSpPr>
            <a:spLocks noGrp="1"/>
          </p:cNvSpPr>
          <p:nvPr>
            <p:ph idx="1"/>
          </p:nvPr>
        </p:nvSpPr>
        <p:spPr/>
        <p:txBody>
          <a:bodyPr/>
          <a:lstStyle/>
          <a:p>
            <a:pPr lvl="0" algn="just">
              <a:lnSpc>
                <a:spcPct val="115000"/>
              </a:lnSpc>
              <a:spcAft>
                <a:spcPts val="1000"/>
              </a:spcAft>
              <a:buFont typeface="+mj-lt"/>
              <a:buAutoNum type="arabicPeriod"/>
            </a:pPr>
            <a:r>
              <a:rPr lang="ar-IQ" dirty="0">
                <a:ea typeface="Times New Roman"/>
                <a:cs typeface="Simplified Arabic"/>
              </a:rPr>
              <a:t>في التفكير في حل المشكلات يمكن الافادة من النظرية الكلية عن طريق الاهتمام بحصر المجال الكلي للمشكلة بحيث ينظر اليها مرة واحدة فهذا يساعد على ادراك العلاقات التي توصل الى الحل اذا ما غفلنا بعض اجزاء المشكلة او نظرنا اليها من زاوية واحدة من غير ان نستوعب كل جزء فيها فان هذا سيؤدي الى اعاقة عملية الوصول الى الحل السليم.</a:t>
            </a:r>
            <a:endParaRPr lang="en-US" sz="2000" dirty="0">
              <a:ea typeface="Calibri"/>
              <a:cs typeface="Arial"/>
            </a:endParaRPr>
          </a:p>
          <a:p>
            <a:endParaRPr lang="ar-IQ" dirty="0"/>
          </a:p>
        </p:txBody>
      </p:sp>
    </p:spTree>
    <p:extLst>
      <p:ext uri="{BB962C8B-B14F-4D97-AF65-F5344CB8AC3E}">
        <p14:creationId xmlns:p14="http://schemas.microsoft.com/office/powerpoint/2010/main" val="237254227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ustin">
  <a:themeElements>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Austin">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ustin">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Austin</Template>
  <TotalTime>79</TotalTime>
  <Words>1032</Words>
  <Application>Microsoft Office PowerPoint</Application>
  <PresentationFormat>On-screen Show (4:3)</PresentationFormat>
  <Paragraphs>103</Paragraphs>
  <Slides>30</Slides>
  <Notes>0</Notes>
  <HiddenSlides>0</HiddenSlides>
  <MMClips>0</MMClips>
  <ScaleCrop>false</ScaleCrop>
  <HeadingPairs>
    <vt:vector size="4" baseType="variant">
      <vt:variant>
        <vt:lpstr>Theme</vt:lpstr>
      </vt:variant>
      <vt:variant>
        <vt:i4>1</vt:i4>
      </vt:variant>
      <vt:variant>
        <vt:lpstr>Slide Titles</vt:lpstr>
      </vt:variant>
      <vt:variant>
        <vt:i4>30</vt:i4>
      </vt:variant>
    </vt:vector>
  </HeadingPairs>
  <TitlesOfParts>
    <vt:vector size="31" baseType="lpstr">
      <vt:lpstr>Austin</vt:lpstr>
      <vt:lpstr>نظرية الجشتالت (التعلم بالاستبصار): </vt:lpstr>
      <vt:lpstr>النظرية</vt:lpstr>
      <vt:lpstr>مبدأ نظرية الجشطلت</vt:lpstr>
      <vt:lpstr>قوانين التنظيم الادراكي في نظرية التعلم بالاستبصار</vt:lpstr>
      <vt:lpstr>قوانين التنظيم الادراكي في نظرية التعلم بالاستبصار</vt:lpstr>
      <vt:lpstr>التطبيقات التربوية لنظرية الجشتالت:</vt:lpstr>
      <vt:lpstr>التطبيقات التربوية لنظرية الجشطلت</vt:lpstr>
      <vt:lpstr>التطبيقات التربوية لنظرية الجشطلت</vt:lpstr>
      <vt:lpstr>التطبيقات التربوية لنظرية الجشطلت</vt:lpstr>
      <vt:lpstr>نظرية التعلم الاجتماعي لبانَدورا</vt:lpstr>
      <vt:lpstr>التعزيز غير المباشر</vt:lpstr>
      <vt:lpstr>التعزيز البديل أو التعزيز بالإنابة:</vt:lpstr>
      <vt:lpstr>المجاميع</vt:lpstr>
      <vt:lpstr>PowerPoint Presentation</vt:lpstr>
      <vt:lpstr>من خلال ملاحظه الأرقام السابقة نستخلص الآتي : </vt:lpstr>
      <vt:lpstr>PowerPoint Presentation</vt:lpstr>
      <vt:lpstr>فرضيات نظرية التعلم بالملاحظة</vt:lpstr>
      <vt:lpstr>PowerPoint Presentation</vt:lpstr>
      <vt:lpstr>PowerPoint Presentation</vt:lpstr>
      <vt:lpstr>PowerPoint Presentation</vt:lpstr>
      <vt:lpstr>PowerPoint Presentation</vt:lpstr>
      <vt:lpstr>التطبيقات التربوية لنظرية التعلم</vt:lpstr>
      <vt:lpstr>PowerPoint Presentation</vt:lpstr>
      <vt:lpstr>سكنر</vt:lpstr>
      <vt:lpstr>PowerPoint Presentation</vt:lpstr>
      <vt:lpstr>المفاهيم الاساسية</vt:lpstr>
      <vt:lpstr>PowerPoint Presentation</vt:lpstr>
      <vt:lpstr>PowerPoint Presentation</vt:lpstr>
      <vt:lpstr>التطبيقات التربوية</vt:lpstr>
      <vt:lpstr>التطبيقات التربوية</vt:lpstr>
    </vt:vector>
  </TitlesOfParts>
  <Company>SACC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Maher</dc:creator>
  <cp:lastModifiedBy>Maher</cp:lastModifiedBy>
  <cp:revision>8</cp:revision>
  <dcterms:created xsi:type="dcterms:W3CDTF">2018-12-21T17:20:02Z</dcterms:created>
  <dcterms:modified xsi:type="dcterms:W3CDTF">2018-12-29T17:17:44Z</dcterms:modified>
</cp:coreProperties>
</file>