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7"/>
  </p:notesMasterIdLst>
  <p:handoutMasterIdLst>
    <p:handoutMasterId r:id="rId38"/>
  </p:handoutMasterIdLst>
  <p:sldIdLst>
    <p:sldId id="318" r:id="rId3"/>
    <p:sldId id="256" r:id="rId4"/>
    <p:sldId id="257" r:id="rId5"/>
    <p:sldId id="258" r:id="rId6"/>
    <p:sldId id="259" r:id="rId7"/>
    <p:sldId id="260" r:id="rId8"/>
    <p:sldId id="274" r:id="rId9"/>
    <p:sldId id="319"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35" r:id="rId26"/>
    <p:sldId id="336" r:id="rId27"/>
    <p:sldId id="337" r:id="rId28"/>
    <p:sldId id="338" r:id="rId29"/>
    <p:sldId id="339" r:id="rId30"/>
    <p:sldId id="340" r:id="rId31"/>
    <p:sldId id="341" r:id="rId32"/>
    <p:sldId id="342" r:id="rId33"/>
    <p:sldId id="343" r:id="rId34"/>
    <p:sldId id="344" r:id="rId35"/>
    <p:sldId id="345" r:id="rId36"/>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0D20C"/>
    <a:srgbClr val="9999FF"/>
    <a:srgbClr val="EA2EB4"/>
    <a:srgbClr val="CDF5FF"/>
    <a:srgbClr val="E5FBFF"/>
    <a:srgbClr val="D7F7FD"/>
    <a:srgbClr val="F133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varScale="1">
        <p:scale>
          <a:sx n="52" d="100"/>
          <a:sy n="52" d="100"/>
        </p:scale>
        <p:origin x="-1128" y="-9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1295400" y="2252008"/>
            <a:ext cx="7239000" cy="1200329"/>
          </a:xfrm>
          <a:prstGeom prst="rect">
            <a:avLst/>
          </a:prstGeom>
          <a:noFill/>
        </p:spPr>
        <p:txBody>
          <a:bodyPr wrap="square" rtlCol="0">
            <a:spAutoFit/>
          </a:bodyPr>
          <a:lstStyle/>
          <a:p>
            <a:pPr algn="ctr"/>
            <a:r>
              <a:rPr lang="en-US" sz="7200" b="1" dirty="0" smtClean="0">
                <a:solidFill>
                  <a:srgbClr val="FFFF00"/>
                </a:solidFill>
              </a:rPr>
              <a:t>Normalization</a:t>
            </a:r>
            <a:endParaRPr lang="en-US" sz="4000" dirty="0">
              <a:solidFill>
                <a:srgbClr val="FFFF00"/>
              </a:solidFill>
            </a:endParaRPr>
          </a:p>
        </p:txBody>
      </p:sp>
    </p:spTree>
    <p:extLst>
      <p:ext uri="{BB962C8B-B14F-4D97-AF65-F5344CB8AC3E}">
        <p14:creationId xmlns:p14="http://schemas.microsoft.com/office/powerpoint/2010/main" val="4147560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09765"/>
            <a:ext cx="7747000" cy="2677656"/>
          </a:xfrm>
          <a:prstGeom prst="rect">
            <a:avLst/>
          </a:prstGeom>
          <a:noFill/>
        </p:spPr>
        <p:txBody>
          <a:bodyPr wrap="square" rtlCol="0">
            <a:spAutoFit/>
          </a:bodyPr>
          <a:lstStyle/>
          <a:p>
            <a:pPr lvl="0" algn="just"/>
            <a:r>
              <a:rPr lang="en-US" sz="2800" b="1" dirty="0">
                <a:solidFill>
                  <a:srgbClr val="EA2EB4"/>
                </a:solidFill>
              </a:rPr>
              <a:t>Updating Anomaly </a:t>
            </a:r>
            <a:r>
              <a:rPr lang="en-US" sz="2800" b="1" dirty="0" smtClean="0"/>
              <a:t>:</a:t>
            </a:r>
          </a:p>
          <a:p>
            <a:pPr lvl="0" algn="just"/>
            <a:endParaRPr lang="en-US" sz="2800" b="1" dirty="0" smtClean="0"/>
          </a:p>
          <a:p>
            <a:pPr lvl="0" algn="just"/>
            <a:r>
              <a:rPr lang="en-US" sz="2800" dirty="0" smtClean="0"/>
              <a:t>To </a:t>
            </a:r>
            <a:r>
              <a:rPr lang="en-US" sz="2800" dirty="0"/>
              <a:t>update address of a student who occurs twice or more than twice in a table, we will have to </a:t>
            </a:r>
            <a:r>
              <a:rPr lang="en-US" sz="2800" dirty="0" smtClean="0"/>
              <a:t>update</a:t>
            </a:r>
            <a:r>
              <a:rPr lang="en-US" sz="2800" dirty="0"/>
              <a:t> </a:t>
            </a:r>
            <a:r>
              <a:rPr lang="en-US" sz="2800" b="1" dirty="0" err="1"/>
              <a:t>S_Address</a:t>
            </a:r>
            <a:r>
              <a:rPr lang="en-US" sz="2800" dirty="0"/>
              <a:t> column in all the rows, else data will become inconsistent.</a:t>
            </a:r>
          </a:p>
        </p:txBody>
      </p:sp>
    </p:spTree>
    <p:extLst>
      <p:ext uri="{BB962C8B-B14F-4D97-AF65-F5344CB8AC3E}">
        <p14:creationId xmlns:p14="http://schemas.microsoft.com/office/powerpoint/2010/main" val="2833523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4054188109"/>
              </p:ext>
            </p:extLst>
          </p:nvPr>
        </p:nvGraphicFramePr>
        <p:xfrm>
          <a:off x="1600200" y="1524000"/>
          <a:ext cx="6553201" cy="4038602"/>
        </p:xfrm>
        <a:graphic>
          <a:graphicData uri="http://schemas.openxmlformats.org/drawingml/2006/table">
            <a:tbl>
              <a:tblPr firstRow="1" firstCol="1" bandRow="1">
                <a:tableStyleId>{5C22544A-7EE6-4342-B048-85BDC9FD1C3A}</a:tableStyleId>
              </a:tblPr>
              <a:tblGrid>
                <a:gridCol w="1634597"/>
                <a:gridCol w="1634597"/>
                <a:gridCol w="1634597"/>
                <a:gridCol w="1649410"/>
              </a:tblGrid>
              <a:tr h="1175506">
                <a:tc>
                  <a:txBody>
                    <a:bodyPr/>
                    <a:lstStyle/>
                    <a:p>
                      <a:pPr marL="0" marR="0" algn="l" rtl="0">
                        <a:lnSpc>
                          <a:spcPct val="115000"/>
                        </a:lnSpc>
                        <a:spcBef>
                          <a:spcPts val="0"/>
                        </a:spcBef>
                        <a:spcAft>
                          <a:spcPts val="0"/>
                        </a:spcAft>
                      </a:pPr>
                      <a:r>
                        <a:rPr lang="en-US" sz="1600" dirty="0" err="1">
                          <a:effectLst/>
                        </a:rPr>
                        <a:t>S_id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a:effectLst/>
                        </a:rPr>
                        <a:t>S_Name</a:t>
                      </a:r>
                      <a:endParaRPr lang="en-US" sz="120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S_Address</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Subject_opted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401</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Bio</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402</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Alex</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Panipat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403</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Stuart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Jammu</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404</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Physics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bl>
          </a:graphicData>
        </a:graphic>
      </p:graphicFrame>
    </p:spTree>
    <p:extLst>
      <p:ext uri="{BB962C8B-B14F-4D97-AF65-F5344CB8AC3E}">
        <p14:creationId xmlns:p14="http://schemas.microsoft.com/office/powerpoint/2010/main" val="1450849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09765"/>
            <a:ext cx="7747000" cy="3108543"/>
          </a:xfrm>
          <a:prstGeom prst="rect">
            <a:avLst/>
          </a:prstGeom>
          <a:noFill/>
        </p:spPr>
        <p:txBody>
          <a:bodyPr wrap="square" rtlCol="0">
            <a:spAutoFit/>
          </a:bodyPr>
          <a:lstStyle/>
          <a:p>
            <a:pPr lvl="0" algn="just"/>
            <a:r>
              <a:rPr lang="en-US" sz="2800" b="1" dirty="0">
                <a:solidFill>
                  <a:srgbClr val="EA2EB4"/>
                </a:solidFill>
              </a:rPr>
              <a:t>Insertion Anomaly </a:t>
            </a:r>
            <a:r>
              <a:rPr lang="en-US" sz="2800" b="1" dirty="0"/>
              <a:t>:</a:t>
            </a:r>
            <a:r>
              <a:rPr lang="en-US" sz="2800" dirty="0"/>
              <a:t> </a:t>
            </a:r>
            <a:endParaRPr lang="en-US" sz="2800" dirty="0" smtClean="0"/>
          </a:p>
          <a:p>
            <a:pPr lvl="0" algn="just"/>
            <a:endParaRPr lang="en-US" sz="2800" dirty="0"/>
          </a:p>
          <a:p>
            <a:pPr lvl="0" algn="just"/>
            <a:r>
              <a:rPr lang="en-US" sz="2800" dirty="0" smtClean="0"/>
              <a:t>Suppose </a:t>
            </a:r>
            <a:r>
              <a:rPr lang="en-US" sz="2800" dirty="0"/>
              <a:t>for a new admission, we have a Student id(</a:t>
            </a:r>
            <a:r>
              <a:rPr lang="en-US" sz="2800" dirty="0" err="1"/>
              <a:t>S_id</a:t>
            </a:r>
            <a:r>
              <a:rPr lang="en-US" sz="2800" dirty="0"/>
              <a:t>), name and address of a student but if student has not opted for any subjects yet then we have to insert </a:t>
            </a:r>
            <a:r>
              <a:rPr lang="en-US" sz="2800" b="1" dirty="0"/>
              <a:t>NULL</a:t>
            </a:r>
            <a:r>
              <a:rPr lang="en-US" sz="2800" dirty="0"/>
              <a:t> there, leading to Insertion </a:t>
            </a:r>
            <a:r>
              <a:rPr lang="en-US" sz="2800" dirty="0" err="1"/>
              <a:t>Anamoly</a:t>
            </a:r>
            <a:r>
              <a:rPr lang="en-US" sz="2800" dirty="0"/>
              <a:t>.</a:t>
            </a:r>
          </a:p>
        </p:txBody>
      </p:sp>
    </p:spTree>
    <p:extLst>
      <p:ext uri="{BB962C8B-B14F-4D97-AF65-F5344CB8AC3E}">
        <p14:creationId xmlns:p14="http://schemas.microsoft.com/office/powerpoint/2010/main" val="30407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1371634594"/>
              </p:ext>
            </p:extLst>
          </p:nvPr>
        </p:nvGraphicFramePr>
        <p:xfrm>
          <a:off x="1600200" y="1524000"/>
          <a:ext cx="6553201" cy="4038602"/>
        </p:xfrm>
        <a:graphic>
          <a:graphicData uri="http://schemas.openxmlformats.org/drawingml/2006/table">
            <a:tbl>
              <a:tblPr firstRow="1" firstCol="1" bandRow="1">
                <a:tableStyleId>{5C22544A-7EE6-4342-B048-85BDC9FD1C3A}</a:tableStyleId>
              </a:tblPr>
              <a:tblGrid>
                <a:gridCol w="1634597"/>
                <a:gridCol w="1634597"/>
                <a:gridCol w="1634597"/>
                <a:gridCol w="1649410"/>
              </a:tblGrid>
              <a:tr h="1175506">
                <a:tc>
                  <a:txBody>
                    <a:bodyPr/>
                    <a:lstStyle/>
                    <a:p>
                      <a:pPr marL="0" marR="0" algn="l" rtl="0">
                        <a:lnSpc>
                          <a:spcPct val="115000"/>
                        </a:lnSpc>
                        <a:spcBef>
                          <a:spcPts val="0"/>
                        </a:spcBef>
                        <a:spcAft>
                          <a:spcPts val="0"/>
                        </a:spcAft>
                      </a:pPr>
                      <a:r>
                        <a:rPr lang="en-US" sz="1600" dirty="0" err="1">
                          <a:effectLst/>
                        </a:rPr>
                        <a:t>S_id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a:effectLst/>
                        </a:rPr>
                        <a:t>S_Name</a:t>
                      </a:r>
                      <a:endParaRPr lang="en-US" sz="120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S_Address</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Subject_opted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401</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Bio</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402</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Alex</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Panipat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403</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Stuart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Jammu</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404</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Physics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bl>
          </a:graphicData>
        </a:graphic>
      </p:graphicFrame>
    </p:spTree>
    <p:extLst>
      <p:ext uri="{BB962C8B-B14F-4D97-AF65-F5344CB8AC3E}">
        <p14:creationId xmlns:p14="http://schemas.microsoft.com/office/powerpoint/2010/main" val="236420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09765"/>
            <a:ext cx="7747000" cy="2246769"/>
          </a:xfrm>
          <a:prstGeom prst="rect">
            <a:avLst/>
          </a:prstGeom>
          <a:noFill/>
        </p:spPr>
        <p:txBody>
          <a:bodyPr wrap="square" rtlCol="0">
            <a:spAutoFit/>
          </a:bodyPr>
          <a:lstStyle/>
          <a:p>
            <a:pPr lvl="0" algn="just"/>
            <a:r>
              <a:rPr lang="en-US" sz="2800" b="1" dirty="0">
                <a:solidFill>
                  <a:srgbClr val="EA2EB4"/>
                </a:solidFill>
              </a:rPr>
              <a:t>Deletion Anomaly </a:t>
            </a:r>
            <a:r>
              <a:rPr lang="en-US" sz="2800" b="1" dirty="0" smtClean="0"/>
              <a:t>:</a:t>
            </a:r>
          </a:p>
          <a:p>
            <a:pPr lvl="0" algn="just"/>
            <a:endParaRPr lang="en-US" sz="2800" b="1" dirty="0"/>
          </a:p>
          <a:p>
            <a:pPr lvl="0" algn="just"/>
            <a:r>
              <a:rPr lang="en-US" sz="2800" dirty="0"/>
              <a:t> If (</a:t>
            </a:r>
            <a:r>
              <a:rPr lang="en-US" sz="2800" dirty="0" err="1"/>
              <a:t>S_id</a:t>
            </a:r>
            <a:r>
              <a:rPr lang="en-US" sz="2800" dirty="0"/>
              <a:t>) 401 has only one subject and temporarily he drops it, when we delete that row, entire student record will be deleted along with it.</a:t>
            </a:r>
          </a:p>
        </p:txBody>
      </p:sp>
    </p:spTree>
    <p:extLst>
      <p:ext uri="{BB962C8B-B14F-4D97-AF65-F5344CB8AC3E}">
        <p14:creationId xmlns:p14="http://schemas.microsoft.com/office/powerpoint/2010/main" val="115507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3029357482"/>
              </p:ext>
            </p:extLst>
          </p:nvPr>
        </p:nvGraphicFramePr>
        <p:xfrm>
          <a:off x="1600200" y="1524000"/>
          <a:ext cx="6553201" cy="4038602"/>
        </p:xfrm>
        <a:graphic>
          <a:graphicData uri="http://schemas.openxmlformats.org/drawingml/2006/table">
            <a:tbl>
              <a:tblPr firstRow="1" firstCol="1" bandRow="1">
                <a:tableStyleId>{5C22544A-7EE6-4342-B048-85BDC9FD1C3A}</a:tableStyleId>
              </a:tblPr>
              <a:tblGrid>
                <a:gridCol w="1634597"/>
                <a:gridCol w="1634597"/>
                <a:gridCol w="1634597"/>
                <a:gridCol w="1649410"/>
              </a:tblGrid>
              <a:tr h="1175506">
                <a:tc>
                  <a:txBody>
                    <a:bodyPr/>
                    <a:lstStyle/>
                    <a:p>
                      <a:pPr marL="0" marR="0" algn="l" rtl="0">
                        <a:lnSpc>
                          <a:spcPct val="115000"/>
                        </a:lnSpc>
                        <a:spcBef>
                          <a:spcPts val="0"/>
                        </a:spcBef>
                        <a:spcAft>
                          <a:spcPts val="0"/>
                        </a:spcAft>
                      </a:pPr>
                      <a:r>
                        <a:rPr lang="en-US" sz="1600" dirty="0" err="1">
                          <a:effectLst/>
                        </a:rPr>
                        <a:t>S_id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a:effectLst/>
                        </a:rPr>
                        <a:t>S_Name</a:t>
                      </a:r>
                      <a:endParaRPr lang="en-US" sz="120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S_Address</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Subject_opted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401</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Bio</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402</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Alex</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Panipat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403</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Stuart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Jammu</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404</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Physics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bl>
          </a:graphicData>
        </a:graphic>
      </p:graphicFrame>
    </p:spTree>
    <p:extLst>
      <p:ext uri="{BB962C8B-B14F-4D97-AF65-F5344CB8AC3E}">
        <p14:creationId xmlns:p14="http://schemas.microsoft.com/office/powerpoint/2010/main" val="162104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62000" y="685800"/>
            <a:ext cx="8382000" cy="6247864"/>
          </a:xfrm>
          <a:prstGeom prst="rect">
            <a:avLst/>
          </a:prstGeom>
          <a:noFill/>
        </p:spPr>
        <p:txBody>
          <a:bodyPr wrap="square" rtlCol="0">
            <a:spAutoFit/>
          </a:bodyPr>
          <a:lstStyle/>
          <a:p>
            <a:r>
              <a:rPr lang="en-US" sz="2800" b="1" dirty="0"/>
              <a:t>3 </a:t>
            </a:r>
            <a:r>
              <a:rPr lang="en-US" sz="3600" b="1" dirty="0">
                <a:solidFill>
                  <a:srgbClr val="40D20C"/>
                </a:solidFill>
              </a:rPr>
              <a:t>Functional </a:t>
            </a:r>
            <a:r>
              <a:rPr lang="en-US" sz="3600" b="1" dirty="0" smtClean="0">
                <a:solidFill>
                  <a:srgbClr val="40D20C"/>
                </a:solidFill>
              </a:rPr>
              <a:t> Dependencies</a:t>
            </a:r>
            <a:endParaRPr lang="ar-SA" sz="3600" b="1" dirty="0" smtClean="0">
              <a:solidFill>
                <a:srgbClr val="40D20C"/>
              </a:solidFill>
            </a:endParaRPr>
          </a:p>
          <a:p>
            <a:endParaRPr lang="en-US" sz="2800" dirty="0" smtClean="0">
              <a:solidFill>
                <a:srgbClr val="40D20C"/>
              </a:solidFill>
            </a:endParaRPr>
          </a:p>
          <a:p>
            <a:pPr marL="457200" indent="-457200">
              <a:buFont typeface="Wingdings" panose="05000000000000000000" pitchFamily="2" charset="2"/>
              <a:buChar char="v"/>
            </a:pPr>
            <a:r>
              <a:rPr lang="en-US" sz="2800" dirty="0" smtClean="0"/>
              <a:t>The </a:t>
            </a:r>
            <a:r>
              <a:rPr lang="en-US" sz="2800" dirty="0"/>
              <a:t>single most important concept in relational schema design theory </a:t>
            </a:r>
            <a:r>
              <a:rPr lang="en-US" sz="2800" dirty="0" smtClean="0"/>
              <a:t>.</a:t>
            </a:r>
          </a:p>
          <a:p>
            <a:pPr algn="r" rtl="1" eaLnBrk="1" hangingPunct="1"/>
            <a:r>
              <a:rPr lang="ar-SA" altLang="en-US" sz="2800" b="1" dirty="0"/>
              <a:t>من المفاهيم المهمة </a:t>
            </a:r>
            <a:r>
              <a:rPr lang="ar-SA" altLang="en-US" sz="2800" b="1" dirty="0" smtClean="0"/>
              <a:t> في نظرية تصميم المخطط العلائقي والمتعلقة </a:t>
            </a:r>
            <a:r>
              <a:rPr lang="ar-SA" altLang="en-US" sz="2800" b="1" dirty="0"/>
              <a:t>بالتبسيط</a:t>
            </a:r>
            <a:r>
              <a:rPr lang="ar-SA" altLang="en-US" sz="2800" dirty="0"/>
              <a:t> </a:t>
            </a:r>
            <a:r>
              <a:rPr lang="ar-SA" altLang="en-US" sz="2800" dirty="0" smtClean="0"/>
              <a:t>.</a:t>
            </a:r>
            <a:endParaRPr lang="en-US" sz="2800" dirty="0"/>
          </a:p>
          <a:p>
            <a:pPr marL="457200" indent="-457200">
              <a:buFont typeface="Wingdings" panose="05000000000000000000" pitchFamily="2" charset="2"/>
              <a:buChar char="v"/>
            </a:pPr>
            <a:r>
              <a:rPr lang="en-US" sz="2800" dirty="0" smtClean="0"/>
              <a:t> </a:t>
            </a:r>
            <a:r>
              <a:rPr lang="en-US" sz="2800" dirty="0"/>
              <a:t>is a constraint between two sets of attributes from the database</a:t>
            </a:r>
            <a:r>
              <a:rPr lang="en-US" sz="2800" dirty="0" smtClean="0"/>
              <a:t>.</a:t>
            </a:r>
            <a:endParaRPr lang="ar-SA" sz="2800" dirty="0" smtClean="0"/>
          </a:p>
          <a:p>
            <a:pPr algn="r" rtl="1" eaLnBrk="1" hangingPunct="1"/>
            <a:r>
              <a:rPr lang="ar-SA" altLang="en-US" sz="2800" dirty="0" smtClean="0"/>
              <a:t>ويعتبر</a:t>
            </a:r>
            <a:r>
              <a:rPr lang="ar-SA" altLang="en-US" sz="2800" b="1" dirty="0" smtClean="0"/>
              <a:t> </a:t>
            </a:r>
            <a:r>
              <a:rPr lang="ar-SA" altLang="en-US" sz="2800" b="1" dirty="0"/>
              <a:t>الاعتماد </a:t>
            </a:r>
            <a:r>
              <a:rPr lang="ar-SA" altLang="en-US" sz="2800" b="1" dirty="0" err="1"/>
              <a:t>الدالى</a:t>
            </a:r>
            <a:r>
              <a:rPr lang="ar-SA" altLang="en-US" sz="2800" b="1" dirty="0"/>
              <a:t> </a:t>
            </a:r>
            <a:r>
              <a:rPr lang="ar-SA" altLang="en-US" sz="2800" b="1" dirty="0" smtClean="0"/>
              <a:t>ايضاً</a:t>
            </a:r>
            <a:r>
              <a:rPr lang="ar-SA" altLang="en-US" sz="2800" dirty="0" smtClean="0"/>
              <a:t> ( قيد </a:t>
            </a:r>
            <a:r>
              <a:rPr lang="ar-SA" altLang="en-US" sz="2800" dirty="0"/>
              <a:t>بين </a:t>
            </a:r>
            <a:r>
              <a:rPr lang="ar-SA" altLang="en-US" sz="2800" dirty="0" smtClean="0"/>
              <a:t>مجموعتين </a:t>
            </a:r>
            <a:r>
              <a:rPr lang="ar-SA" altLang="en-US" sz="2800" dirty="0"/>
              <a:t>من الصفات داخل </a:t>
            </a:r>
            <a:r>
              <a:rPr lang="ar-SA" altLang="en-US" sz="2800" dirty="0" smtClean="0"/>
              <a:t>العلاقة</a:t>
            </a:r>
            <a:r>
              <a:rPr lang="ar-SA" altLang="en-US" sz="2800" dirty="0"/>
              <a:t>. </a:t>
            </a:r>
            <a:endParaRPr lang="en-US" altLang="en-US" sz="2800" dirty="0" smtClean="0"/>
          </a:p>
          <a:p>
            <a:pPr marL="457200" indent="-457200" algn="l">
              <a:buFont typeface="Wingdings" panose="05000000000000000000" pitchFamily="2" charset="2"/>
              <a:buChar char="v"/>
            </a:pPr>
            <a:r>
              <a:rPr lang="en-US" sz="2800" dirty="0"/>
              <a:t>A </a:t>
            </a:r>
            <a:r>
              <a:rPr lang="en-US" sz="2800" dirty="0">
                <a:solidFill>
                  <a:srgbClr val="FF0000"/>
                </a:solidFill>
              </a:rPr>
              <a:t>functional dependency </a:t>
            </a:r>
            <a:r>
              <a:rPr lang="en-US" sz="2800" u="sng" dirty="0"/>
              <a:t>is a property of the </a:t>
            </a:r>
            <a:r>
              <a:rPr lang="en-US" sz="2800" b="1" u="sng" dirty="0"/>
              <a:t>semantics </a:t>
            </a:r>
            <a:r>
              <a:rPr lang="en-US" sz="2800" u="sng" dirty="0"/>
              <a:t>or </a:t>
            </a:r>
            <a:r>
              <a:rPr lang="en-US" sz="2800" b="1" u="sng" dirty="0"/>
              <a:t>meaning of the attributes</a:t>
            </a:r>
            <a:r>
              <a:rPr lang="en-US" sz="2800" dirty="0"/>
              <a:t>.</a:t>
            </a:r>
          </a:p>
          <a:p>
            <a:pPr algn="r" rtl="1" eaLnBrk="1" hangingPunct="1"/>
            <a:r>
              <a:rPr lang="ar-SA" altLang="en-US" sz="2800" dirty="0" err="1" smtClean="0"/>
              <a:t>هى</a:t>
            </a:r>
            <a:r>
              <a:rPr lang="ar-SA" altLang="en-US" sz="2800" dirty="0" smtClean="0"/>
              <a:t> </a:t>
            </a:r>
            <a:r>
              <a:rPr lang="ar-SA" altLang="en-US" sz="2800" dirty="0"/>
              <a:t>خاصية توصف بها العلاقات بين الصفات ، داخل العلاقة الواحدة </a:t>
            </a:r>
            <a:r>
              <a:rPr lang="ar-SA" altLang="en-US" sz="2800" dirty="0" smtClean="0"/>
              <a:t>وتعتمد على </a:t>
            </a:r>
            <a:r>
              <a:rPr lang="ar-SA" altLang="en-US" sz="2800" dirty="0"/>
              <a:t>معنى </a:t>
            </a:r>
            <a:r>
              <a:rPr lang="ar-SA" altLang="en-US" sz="2800" dirty="0" smtClean="0"/>
              <a:t>الصفات</a:t>
            </a:r>
            <a:r>
              <a:rPr lang="en-US" altLang="en-US" sz="2800" dirty="0" smtClean="0"/>
              <a:t>.</a:t>
            </a:r>
            <a:endParaRPr lang="en-US" sz="2800" dirty="0"/>
          </a:p>
        </p:txBody>
      </p:sp>
    </p:spTree>
    <p:extLst>
      <p:ext uri="{BB962C8B-B14F-4D97-AF65-F5344CB8AC3E}">
        <p14:creationId xmlns:p14="http://schemas.microsoft.com/office/powerpoint/2010/main" val="41742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914400" y="1219200"/>
            <a:ext cx="8102600" cy="5693866"/>
          </a:xfrm>
          <a:prstGeom prst="rect">
            <a:avLst/>
          </a:prstGeom>
          <a:noFill/>
        </p:spPr>
        <p:txBody>
          <a:bodyPr wrap="square" rtlCol="0">
            <a:spAutoFit/>
          </a:bodyPr>
          <a:lstStyle/>
          <a:p>
            <a:r>
              <a:rPr lang="en-US" sz="2800" dirty="0"/>
              <a:t>Suppose that our relational database schema has </a:t>
            </a:r>
            <a:r>
              <a:rPr lang="en-US" sz="2800" i="1" dirty="0"/>
              <a:t>n </a:t>
            </a:r>
            <a:r>
              <a:rPr lang="en-US" sz="2800" dirty="0" smtClean="0"/>
              <a:t>attributes </a:t>
            </a:r>
            <a:r>
              <a:rPr lang="en-US" sz="2800" i="1" dirty="0" smtClean="0">
                <a:solidFill>
                  <a:srgbClr val="FF0000"/>
                </a:solidFill>
              </a:rPr>
              <a:t>A</a:t>
            </a:r>
            <a:r>
              <a:rPr lang="en-US" sz="2800" dirty="0" smtClean="0">
                <a:solidFill>
                  <a:srgbClr val="FF0000"/>
                </a:solidFill>
              </a:rPr>
              <a:t>1</a:t>
            </a:r>
            <a:r>
              <a:rPr lang="en-US" sz="2800" dirty="0">
                <a:solidFill>
                  <a:srgbClr val="FF0000"/>
                </a:solidFill>
              </a:rPr>
              <a:t>, </a:t>
            </a:r>
            <a:r>
              <a:rPr lang="en-US" sz="2800" i="1" dirty="0">
                <a:solidFill>
                  <a:srgbClr val="FF0000"/>
                </a:solidFill>
              </a:rPr>
              <a:t>A</a:t>
            </a:r>
            <a:r>
              <a:rPr lang="en-US" sz="2800" dirty="0">
                <a:solidFill>
                  <a:srgbClr val="FF0000"/>
                </a:solidFill>
              </a:rPr>
              <a:t>2, ..., </a:t>
            </a:r>
            <a:r>
              <a:rPr lang="en-US" sz="2800" i="1" dirty="0">
                <a:solidFill>
                  <a:srgbClr val="FF0000"/>
                </a:solidFill>
              </a:rPr>
              <a:t>An</a:t>
            </a:r>
            <a:r>
              <a:rPr lang="en-US" sz="2800" dirty="0">
                <a:solidFill>
                  <a:srgbClr val="FF0000"/>
                </a:solidFill>
              </a:rPr>
              <a:t>.</a:t>
            </a:r>
          </a:p>
          <a:p>
            <a:r>
              <a:rPr lang="en-US" sz="2800" dirty="0"/>
              <a:t>If we think of the whole database as being described by a single </a:t>
            </a:r>
            <a:r>
              <a:rPr lang="en-US" sz="2800" b="1" dirty="0"/>
              <a:t>universal </a:t>
            </a:r>
            <a:r>
              <a:rPr lang="en-US" sz="2800" dirty="0"/>
              <a:t>relation schema </a:t>
            </a:r>
            <a:r>
              <a:rPr lang="en-US" sz="2800" dirty="0" smtClean="0"/>
              <a:t> </a:t>
            </a:r>
            <a:endParaRPr lang="ar-SA" sz="2800" i="1" dirty="0" smtClean="0"/>
          </a:p>
          <a:p>
            <a:r>
              <a:rPr lang="en-US" sz="2800" i="1" dirty="0" smtClean="0">
                <a:solidFill>
                  <a:srgbClr val="FFFF00"/>
                </a:solidFill>
              </a:rPr>
              <a:t>R</a:t>
            </a:r>
            <a:r>
              <a:rPr lang="en-US" sz="2800" i="1" dirty="0" smtClean="0"/>
              <a:t> </a:t>
            </a:r>
            <a:r>
              <a:rPr lang="en-US" sz="2800" dirty="0" smtClean="0"/>
              <a:t>= {</a:t>
            </a:r>
            <a:r>
              <a:rPr lang="en-US" sz="2800" i="1" dirty="0" smtClean="0">
                <a:solidFill>
                  <a:srgbClr val="FF0000"/>
                </a:solidFill>
              </a:rPr>
              <a:t>A</a:t>
            </a:r>
            <a:r>
              <a:rPr lang="en-US" sz="2800" dirty="0" smtClean="0">
                <a:solidFill>
                  <a:srgbClr val="FF0000"/>
                </a:solidFill>
              </a:rPr>
              <a:t>1, </a:t>
            </a:r>
            <a:r>
              <a:rPr lang="en-US" sz="2800" i="1" dirty="0" smtClean="0">
                <a:solidFill>
                  <a:srgbClr val="FF0000"/>
                </a:solidFill>
              </a:rPr>
              <a:t>A</a:t>
            </a:r>
            <a:r>
              <a:rPr lang="en-US" sz="2800" dirty="0" smtClean="0">
                <a:solidFill>
                  <a:srgbClr val="FF0000"/>
                </a:solidFill>
              </a:rPr>
              <a:t>2, ... , </a:t>
            </a:r>
            <a:r>
              <a:rPr lang="en-US" sz="2800" i="1" dirty="0" smtClean="0">
                <a:solidFill>
                  <a:srgbClr val="FF0000"/>
                </a:solidFill>
              </a:rPr>
              <a:t>An</a:t>
            </a:r>
            <a:r>
              <a:rPr lang="en-US" sz="2800" dirty="0" smtClean="0"/>
              <a:t>}</a:t>
            </a:r>
            <a:endParaRPr lang="ar-SA" sz="2800" dirty="0" smtClean="0"/>
          </a:p>
          <a:p>
            <a:r>
              <a:rPr lang="en-US" sz="2800" dirty="0" smtClean="0"/>
              <a:t>A </a:t>
            </a:r>
            <a:r>
              <a:rPr lang="en-US" sz="2800" b="1" dirty="0"/>
              <a:t>functional dependency</a:t>
            </a:r>
            <a:r>
              <a:rPr lang="en-US" sz="2800" dirty="0"/>
              <a:t>, </a:t>
            </a:r>
            <a:r>
              <a:rPr lang="en-US" sz="2800" dirty="0" smtClean="0"/>
              <a:t>denoted </a:t>
            </a:r>
            <a:r>
              <a:rPr lang="en-US" sz="2800" dirty="0"/>
              <a:t>by </a:t>
            </a:r>
            <a:r>
              <a:rPr lang="en-US" sz="2800" i="1" dirty="0"/>
              <a:t>X  →</a:t>
            </a:r>
            <a:r>
              <a:rPr lang="en-US" sz="2800" dirty="0"/>
              <a:t> </a:t>
            </a:r>
            <a:r>
              <a:rPr lang="en-US" sz="2800" i="1" dirty="0"/>
              <a:t>Y</a:t>
            </a:r>
            <a:r>
              <a:rPr lang="en-US" sz="2800" dirty="0"/>
              <a:t>, </a:t>
            </a:r>
            <a:endParaRPr lang="ar-SA" sz="2800" dirty="0" smtClean="0"/>
          </a:p>
          <a:p>
            <a:r>
              <a:rPr lang="en-US" sz="2800" dirty="0" smtClean="0"/>
              <a:t>between </a:t>
            </a:r>
            <a:r>
              <a:rPr lang="en-US" sz="2800" dirty="0"/>
              <a:t>two sets of attributes </a:t>
            </a:r>
            <a:r>
              <a:rPr lang="en-US" sz="2800" i="1" dirty="0"/>
              <a:t>X </a:t>
            </a:r>
            <a:r>
              <a:rPr lang="en-US" sz="2800" dirty="0"/>
              <a:t>and </a:t>
            </a:r>
            <a:r>
              <a:rPr lang="en-US" sz="2800" i="1" dirty="0"/>
              <a:t>Y </a:t>
            </a:r>
            <a:r>
              <a:rPr lang="en-US" sz="2800" dirty="0"/>
              <a:t>that are subsets of </a:t>
            </a:r>
            <a:r>
              <a:rPr lang="en-US" sz="2800" i="1" dirty="0"/>
              <a:t>R, such that </a:t>
            </a:r>
            <a:r>
              <a:rPr lang="en-US" sz="2800" dirty="0"/>
              <a:t>any two tuples t1 and t2 in </a:t>
            </a:r>
            <a:r>
              <a:rPr lang="en-US" sz="2800" i="1" dirty="0"/>
              <a:t>r </a:t>
            </a:r>
            <a:r>
              <a:rPr lang="en-US" sz="2800" dirty="0"/>
              <a:t>that have </a:t>
            </a:r>
            <a:r>
              <a:rPr lang="en-US" sz="2800" i="1" dirty="0"/>
              <a:t> </a:t>
            </a:r>
            <a:r>
              <a:rPr lang="en-US" sz="2800" i="1" dirty="0" smtClean="0"/>
              <a:t>      </a:t>
            </a:r>
          </a:p>
          <a:p>
            <a:endParaRPr lang="en-US" sz="2800" i="1" dirty="0" smtClean="0"/>
          </a:p>
          <a:p>
            <a:r>
              <a:rPr lang="en-US" sz="2800" i="1" dirty="0" smtClean="0"/>
              <a:t>  </a:t>
            </a:r>
            <a:r>
              <a:rPr lang="en-US" sz="2800" dirty="0" smtClean="0"/>
              <a:t>t1[</a:t>
            </a:r>
            <a:r>
              <a:rPr lang="en-US" sz="2800" i="1" dirty="0" smtClean="0"/>
              <a:t>X</a:t>
            </a:r>
            <a:r>
              <a:rPr lang="en-US" sz="2800" dirty="0"/>
              <a:t>] = t2[</a:t>
            </a:r>
            <a:r>
              <a:rPr lang="en-US" sz="2800" i="1" dirty="0"/>
              <a:t>X</a:t>
            </a:r>
            <a:r>
              <a:rPr lang="en-US" sz="2800" dirty="0"/>
              <a:t>], </a:t>
            </a:r>
            <a:endParaRPr lang="en-US" sz="2800" dirty="0" smtClean="0"/>
          </a:p>
          <a:p>
            <a:endParaRPr lang="ar-SA" sz="2800" dirty="0" smtClean="0"/>
          </a:p>
          <a:p>
            <a:r>
              <a:rPr lang="en-US" sz="2800" dirty="0" smtClean="0"/>
              <a:t>they </a:t>
            </a:r>
            <a:r>
              <a:rPr lang="en-US" sz="2800" dirty="0"/>
              <a:t>must also have t1[</a:t>
            </a:r>
            <a:r>
              <a:rPr lang="en-US" sz="2800" i="1" dirty="0"/>
              <a:t>Y</a:t>
            </a:r>
            <a:r>
              <a:rPr lang="en-US" sz="2800" dirty="0"/>
              <a:t>] = t2[</a:t>
            </a:r>
            <a:r>
              <a:rPr lang="en-US" sz="2800" i="1" dirty="0"/>
              <a:t>Y</a:t>
            </a:r>
            <a:r>
              <a:rPr lang="en-US" sz="2800" dirty="0"/>
              <a:t>].</a:t>
            </a:r>
          </a:p>
          <a:p>
            <a:endParaRPr lang="en-US" sz="2800" dirty="0"/>
          </a:p>
        </p:txBody>
      </p:sp>
    </p:spTree>
    <p:extLst>
      <p:ext uri="{BB962C8B-B14F-4D97-AF65-F5344CB8AC3E}">
        <p14:creationId xmlns:p14="http://schemas.microsoft.com/office/powerpoint/2010/main" val="64724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219200" y="1066800"/>
            <a:ext cx="7772400" cy="3539430"/>
          </a:xfrm>
          <a:prstGeom prst="rect">
            <a:avLst/>
          </a:prstGeom>
          <a:noFill/>
        </p:spPr>
        <p:txBody>
          <a:bodyPr wrap="square" rtlCol="0">
            <a:spAutoFit/>
          </a:bodyPr>
          <a:lstStyle/>
          <a:p>
            <a:pPr algn="just"/>
            <a:r>
              <a:rPr lang="en-US" sz="2800" dirty="0"/>
              <a:t>This means that the values of the </a:t>
            </a:r>
            <a:r>
              <a:rPr lang="en-US" sz="2800" i="1" dirty="0"/>
              <a:t>Y </a:t>
            </a:r>
            <a:r>
              <a:rPr lang="en-US" sz="2800" dirty="0"/>
              <a:t>component of a tuple in </a:t>
            </a:r>
            <a:r>
              <a:rPr lang="en-US" sz="2800" i="1" dirty="0"/>
              <a:t>r </a:t>
            </a:r>
            <a:r>
              <a:rPr lang="en-US" sz="2800" dirty="0"/>
              <a:t>depend on, or are </a:t>
            </a:r>
            <a:r>
              <a:rPr lang="en-US" sz="2800" i="1" dirty="0"/>
              <a:t>determined by, </a:t>
            </a:r>
            <a:r>
              <a:rPr lang="en-US" sz="2800" dirty="0"/>
              <a:t>the values of the </a:t>
            </a:r>
            <a:r>
              <a:rPr lang="en-US" sz="2800" i="1" dirty="0"/>
              <a:t>X </a:t>
            </a:r>
            <a:r>
              <a:rPr lang="en-US" sz="2800" dirty="0"/>
              <a:t>component;</a:t>
            </a:r>
          </a:p>
          <a:p>
            <a:pPr algn="just"/>
            <a:r>
              <a:rPr lang="en-US" sz="2800" dirty="0"/>
              <a:t>We say that the values of the </a:t>
            </a:r>
            <a:r>
              <a:rPr lang="en-US" sz="2800" i="1" dirty="0"/>
              <a:t>X </a:t>
            </a:r>
            <a:r>
              <a:rPr lang="en-US" sz="2800" dirty="0"/>
              <a:t>component of a tuple uniquely (or </a:t>
            </a:r>
            <a:r>
              <a:rPr lang="en-US" sz="2800" b="1" dirty="0"/>
              <a:t>functionally</a:t>
            </a:r>
            <a:r>
              <a:rPr lang="en-US" sz="2800" dirty="0"/>
              <a:t>) </a:t>
            </a:r>
            <a:r>
              <a:rPr lang="en-US" sz="2800" i="1" dirty="0"/>
              <a:t>determine </a:t>
            </a:r>
            <a:r>
              <a:rPr lang="en-US" sz="2800" dirty="0"/>
              <a:t>the values of the </a:t>
            </a:r>
            <a:r>
              <a:rPr lang="en-US" sz="2800" i="1" dirty="0"/>
              <a:t>Y </a:t>
            </a:r>
            <a:r>
              <a:rPr lang="en-US" sz="2800" dirty="0"/>
              <a:t>component.</a:t>
            </a:r>
          </a:p>
          <a:p>
            <a:pPr algn="just"/>
            <a:r>
              <a:rPr lang="en-US" sz="2800" dirty="0"/>
              <a:t>We say that there is a functional dependency from </a:t>
            </a:r>
            <a:r>
              <a:rPr lang="en-US" sz="2800" i="1" dirty="0"/>
              <a:t>X </a:t>
            </a:r>
            <a:r>
              <a:rPr lang="en-US" sz="2800" dirty="0"/>
              <a:t>to </a:t>
            </a:r>
            <a:r>
              <a:rPr lang="en-US" sz="2800" i="1" dirty="0"/>
              <a:t>Y</a:t>
            </a:r>
            <a:r>
              <a:rPr lang="en-US" sz="2800" dirty="0"/>
              <a:t>, or that </a:t>
            </a:r>
            <a:r>
              <a:rPr lang="en-US" sz="2800" i="1" dirty="0"/>
              <a:t>Y </a:t>
            </a:r>
            <a:r>
              <a:rPr lang="en-US" sz="2800" dirty="0"/>
              <a:t>is </a:t>
            </a:r>
            <a:r>
              <a:rPr lang="en-US" sz="2800" b="1" dirty="0"/>
              <a:t>functionally dependent </a:t>
            </a:r>
            <a:r>
              <a:rPr lang="en-US" sz="2800" dirty="0"/>
              <a:t>on </a:t>
            </a:r>
            <a:r>
              <a:rPr lang="en-US" sz="2800" i="1" dirty="0"/>
              <a:t>X</a:t>
            </a:r>
            <a:r>
              <a:rPr lang="en-US" sz="2800" dirty="0" smtClean="0"/>
              <a:t>.</a:t>
            </a:r>
          </a:p>
        </p:txBody>
      </p:sp>
      <p:sp>
        <p:nvSpPr>
          <p:cNvPr id="2" name="مستطيل 1"/>
          <p:cNvSpPr/>
          <p:nvPr/>
        </p:nvSpPr>
        <p:spPr>
          <a:xfrm>
            <a:off x="1524000" y="4800600"/>
            <a:ext cx="8001000" cy="1569660"/>
          </a:xfrm>
          <a:prstGeom prst="rect">
            <a:avLst/>
          </a:prstGeom>
        </p:spPr>
        <p:txBody>
          <a:bodyPr wrap="square">
            <a:spAutoFit/>
          </a:bodyPr>
          <a:lstStyle/>
          <a:p>
            <a:pPr eaLnBrk="1" hangingPunct="1"/>
            <a:r>
              <a:rPr lang="en-US" altLang="en-US" sz="3200" dirty="0">
                <a:solidFill>
                  <a:srgbClr val="FFFF00"/>
                </a:solidFill>
              </a:rPr>
              <a:t>X is functionally determines </a:t>
            </a:r>
            <a:r>
              <a:rPr lang="en-US" altLang="en-US" sz="3200" dirty="0" smtClean="0">
                <a:solidFill>
                  <a:srgbClr val="FFFF00"/>
                </a:solidFill>
              </a:rPr>
              <a:t>Y </a:t>
            </a:r>
          </a:p>
          <a:p>
            <a:pPr eaLnBrk="1" hangingPunct="1"/>
            <a:endParaRPr lang="ar-SA" altLang="en-US" sz="3200" dirty="0">
              <a:solidFill>
                <a:srgbClr val="FFFF00"/>
              </a:solidFill>
            </a:endParaRPr>
          </a:p>
          <a:p>
            <a:pPr eaLnBrk="1" hangingPunct="1"/>
            <a:r>
              <a:rPr lang="en-US" altLang="en-US" sz="3200" dirty="0" smtClean="0">
                <a:solidFill>
                  <a:srgbClr val="FFFF00"/>
                </a:solidFill>
              </a:rPr>
              <a:t>Y</a:t>
            </a:r>
            <a:r>
              <a:rPr lang="en-GB" altLang="en-US" sz="3200" dirty="0" smtClean="0">
                <a:solidFill>
                  <a:srgbClr val="FFFF00"/>
                </a:solidFill>
              </a:rPr>
              <a:t> </a:t>
            </a:r>
            <a:r>
              <a:rPr lang="en-GB" altLang="en-US" sz="3200" dirty="0">
                <a:solidFill>
                  <a:srgbClr val="FFFF00"/>
                </a:solidFill>
              </a:rPr>
              <a:t>is functionally dependent on </a:t>
            </a:r>
            <a:r>
              <a:rPr lang="en-GB" altLang="en-US" sz="3200" dirty="0" smtClean="0">
                <a:solidFill>
                  <a:srgbClr val="FFFF00"/>
                </a:solidFill>
              </a:rPr>
              <a:t>X</a:t>
            </a:r>
            <a:endParaRPr lang="en-GB" altLang="en-US" sz="3200" dirty="0">
              <a:solidFill>
                <a:srgbClr val="FFFF00"/>
              </a:solidFill>
            </a:endParaRPr>
          </a:p>
        </p:txBody>
      </p:sp>
    </p:spTree>
    <p:extLst>
      <p:ext uri="{BB962C8B-B14F-4D97-AF65-F5344CB8AC3E}">
        <p14:creationId xmlns:p14="http://schemas.microsoft.com/office/powerpoint/2010/main" val="96793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190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1" dur="500"/>
                                        <p:tgtEl>
                                          <p:spTgt spid="4">
                                            <p:txEl>
                                              <p:pRg st="1" end="1"/>
                                            </p:txEl>
                                          </p:spTgt>
                                        </p:tgtEl>
                                      </p:cBhvr>
                                    </p:animEffect>
                                  </p:childTnLst>
                                </p:cTn>
                              </p:par>
                            </p:childTnLst>
                          </p:cTn>
                        </p:par>
                        <p:par>
                          <p:cTn id="12" fill="hold">
                            <p:stCondLst>
                              <p:cond delay="3600"/>
                            </p:stCondLst>
                            <p:childTnLst>
                              <p:par>
                                <p:cTn id="13" presetID="14" presetClass="entr" presetSubtype="10" fill="hold" grpId="0" nodeType="afterEffect">
                                  <p:stCondLst>
                                    <p:cond delay="0"/>
                                  </p:stCondLst>
                                  <p:iterate type="wd">
                                    <p:tmPct val="10000"/>
                                  </p:iterate>
                                  <p:childTnLst>
                                    <p:set>
                                      <p:cBhvr>
                                        <p:cTn id="14"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14400" y="1066800"/>
            <a:ext cx="8154537" cy="5632311"/>
          </a:xfrm>
          <a:prstGeom prst="rect">
            <a:avLst/>
          </a:prstGeom>
          <a:noFill/>
        </p:spPr>
        <p:txBody>
          <a:bodyPr wrap="square" rtlCol="0">
            <a:spAutoFit/>
          </a:bodyPr>
          <a:lstStyle/>
          <a:p>
            <a:pPr algn="just"/>
            <a:r>
              <a:rPr lang="en-US" sz="3600" dirty="0"/>
              <a:t>Functional dependency is represented as </a:t>
            </a:r>
            <a:r>
              <a:rPr lang="en-US" sz="3600" b="1" dirty="0">
                <a:solidFill>
                  <a:srgbClr val="FFFF00"/>
                </a:solidFill>
              </a:rPr>
              <a:t>FD</a:t>
            </a:r>
            <a:r>
              <a:rPr lang="en-US" sz="3600" b="1" dirty="0"/>
              <a:t> </a:t>
            </a:r>
            <a:r>
              <a:rPr lang="en-US" sz="3600" dirty="0"/>
              <a:t>or </a:t>
            </a:r>
            <a:r>
              <a:rPr lang="en-US" sz="3600" b="1" dirty="0" err="1">
                <a:solidFill>
                  <a:srgbClr val="FFFF00"/>
                </a:solidFill>
              </a:rPr>
              <a:t>f.d</a:t>
            </a:r>
            <a:r>
              <a:rPr lang="en-US" sz="3600" b="1" dirty="0">
                <a:solidFill>
                  <a:srgbClr val="FFFF00"/>
                </a:solidFill>
              </a:rPr>
              <a:t>.</a:t>
            </a:r>
            <a:r>
              <a:rPr lang="en-US" sz="3600" b="1" dirty="0"/>
              <a:t> </a:t>
            </a:r>
            <a:r>
              <a:rPr lang="en-US" sz="3600" dirty="0"/>
              <a:t>The set of attributes </a:t>
            </a:r>
            <a:r>
              <a:rPr lang="en-US" sz="3600" i="1" dirty="0"/>
              <a:t>X </a:t>
            </a:r>
            <a:r>
              <a:rPr lang="en-US" sz="3600" dirty="0"/>
              <a:t>is called the </a:t>
            </a:r>
            <a:r>
              <a:rPr lang="en-US" sz="3600" b="1" dirty="0"/>
              <a:t>left-hand side </a:t>
            </a:r>
            <a:r>
              <a:rPr lang="en-US" sz="3600" dirty="0"/>
              <a:t>of the FD, and </a:t>
            </a:r>
            <a:r>
              <a:rPr lang="en-US" sz="3600" i="1" dirty="0"/>
              <a:t>Y </a:t>
            </a:r>
            <a:r>
              <a:rPr lang="en-US" sz="3600" dirty="0"/>
              <a:t>is called the </a:t>
            </a:r>
            <a:r>
              <a:rPr lang="en-US" sz="3600" b="1" dirty="0"/>
              <a:t>right-hand side</a:t>
            </a:r>
            <a:r>
              <a:rPr lang="en-US" sz="3600" dirty="0" smtClean="0"/>
              <a:t>.</a:t>
            </a:r>
          </a:p>
          <a:p>
            <a:pPr algn="just"/>
            <a:r>
              <a:rPr lang="en-GB" altLang="en-US" sz="3600" dirty="0">
                <a:solidFill>
                  <a:srgbClr val="FFFF00"/>
                </a:solidFill>
              </a:rPr>
              <a:t>X:left hand side of FD,</a:t>
            </a:r>
            <a:r>
              <a:rPr lang="en-US" altLang="en-US" sz="3600" dirty="0">
                <a:solidFill>
                  <a:srgbClr val="FFFF00"/>
                </a:solidFill>
              </a:rPr>
              <a:t> Y </a:t>
            </a:r>
            <a:r>
              <a:rPr lang="en-GB" altLang="en-US" sz="3600" dirty="0">
                <a:solidFill>
                  <a:srgbClr val="FFFF00"/>
                </a:solidFill>
              </a:rPr>
              <a:t>:Right h</a:t>
            </a:r>
            <a:r>
              <a:rPr lang="en-US" altLang="en-US" sz="3600" dirty="0">
                <a:solidFill>
                  <a:srgbClr val="FFFF00"/>
                </a:solidFill>
              </a:rPr>
              <a:t>and </a:t>
            </a:r>
            <a:r>
              <a:rPr lang="en-GB" altLang="en-US" sz="3600" dirty="0">
                <a:solidFill>
                  <a:srgbClr val="FFFF00"/>
                </a:solidFill>
              </a:rPr>
              <a:t>side of FD</a:t>
            </a:r>
          </a:p>
          <a:p>
            <a:pPr algn="just"/>
            <a:r>
              <a:rPr lang="en-US" sz="3600" i="1" dirty="0" smtClean="0"/>
              <a:t>X </a:t>
            </a:r>
            <a:r>
              <a:rPr lang="en-US" sz="3600" dirty="0"/>
              <a:t>functionally determines </a:t>
            </a:r>
            <a:r>
              <a:rPr lang="en-US" sz="3600" i="1" dirty="0"/>
              <a:t>Y </a:t>
            </a:r>
            <a:r>
              <a:rPr lang="en-US" sz="3600" dirty="0"/>
              <a:t>in a relation schema </a:t>
            </a:r>
            <a:r>
              <a:rPr lang="en-US" sz="3600" i="1" dirty="0"/>
              <a:t>R </a:t>
            </a:r>
            <a:r>
              <a:rPr lang="en-US" sz="3600" dirty="0"/>
              <a:t>if, and only if, whenever two tuples of </a:t>
            </a:r>
            <a:r>
              <a:rPr lang="en-US" sz="3600" i="1" dirty="0"/>
              <a:t>r</a:t>
            </a:r>
            <a:r>
              <a:rPr lang="en-US" sz="3600" dirty="0"/>
              <a:t>(</a:t>
            </a:r>
            <a:r>
              <a:rPr lang="en-US" sz="3600" i="1" dirty="0"/>
              <a:t>R</a:t>
            </a:r>
            <a:r>
              <a:rPr lang="en-US" sz="3600" dirty="0"/>
              <a:t>) agree on their </a:t>
            </a:r>
            <a:r>
              <a:rPr lang="en-US" sz="3600" i="1" dirty="0"/>
              <a:t>X</a:t>
            </a:r>
            <a:r>
              <a:rPr lang="en-US" sz="3600" dirty="0"/>
              <a:t>-value, they must necessarily agree on their </a:t>
            </a:r>
            <a:r>
              <a:rPr lang="en-US" sz="3600" i="1" dirty="0"/>
              <a:t>Y-</a:t>
            </a:r>
            <a:r>
              <a:rPr lang="en-US" sz="3600" dirty="0"/>
              <a:t>value</a:t>
            </a:r>
            <a:r>
              <a:rPr lang="en-US" sz="3600" dirty="0" smtClean="0"/>
              <a:t>.</a:t>
            </a:r>
            <a:endParaRPr lang="en-US" sz="3600" dirty="0"/>
          </a:p>
        </p:txBody>
      </p:sp>
    </p:spTree>
    <p:extLst>
      <p:ext uri="{BB962C8B-B14F-4D97-AF65-F5344CB8AC3E}">
        <p14:creationId xmlns:p14="http://schemas.microsoft.com/office/powerpoint/2010/main" val="1948586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1" end="1"/>
                                            </p:txEl>
                                          </p:spTgt>
                                        </p:tgtEl>
                                        <p:attrNameLst>
                                          <p:attrName>style.visibility</p:attrName>
                                        </p:attrNameLst>
                                      </p:cBhvr>
                                      <p:to>
                                        <p:strVal val="visible"/>
                                      </p:to>
                                    </p:set>
                                    <p:set>
                                      <p:cBhvr>
                                        <p:cTn id="16" dur="455" fill="hold">
                                          <p:stCondLst>
                                            <p:cond delay="0"/>
                                          </p:stCondLst>
                                        </p:cTn>
                                        <p:tgtEl>
                                          <p:spTgt spid="2">
                                            <p:txEl>
                                              <p:pRg st="1" end="1"/>
                                            </p:txEl>
                                          </p:spTgt>
                                        </p:tgtEl>
                                        <p:attrNameLst>
                                          <p:attrName>style.rotation</p:attrName>
                                        </p:attrNameLst>
                                      </p:cBhvr>
                                      <p:to>
                                        <p:strVal val="-45.0"/>
                                      </p:to>
                                    </p:set>
                                    <p:anim calcmode="lin" valueType="num">
                                      <p:cBhvr>
                                        <p:cTn id="17" dur="455" fill="hold">
                                          <p:stCondLst>
                                            <p:cond delay="455"/>
                                          </p:stCondLst>
                                        </p:cTn>
                                        <p:tgtEl>
                                          <p:spTgt spid="2">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wd">
                                    <p:tmPct val="50000"/>
                                  </p:iterate>
                                  <p:childTnLst>
                                    <p:set>
                                      <p:cBhvr>
                                        <p:cTn id="24" dur="1" fill="hold">
                                          <p:stCondLst>
                                            <p:cond delay="0"/>
                                          </p:stCondLst>
                                        </p:cTn>
                                        <p:tgtEl>
                                          <p:spTgt spid="2">
                                            <p:txEl>
                                              <p:pRg st="2" end="2"/>
                                            </p:txEl>
                                          </p:spTgt>
                                        </p:tgtEl>
                                        <p:attrNameLst>
                                          <p:attrName>style.visibility</p:attrName>
                                        </p:attrNameLst>
                                      </p:cBhvr>
                                      <p:to>
                                        <p:strVal val="visible"/>
                                      </p:to>
                                    </p:set>
                                    <p:set>
                                      <p:cBhvr>
                                        <p:cTn id="25" dur="455" fill="hold">
                                          <p:stCondLst>
                                            <p:cond delay="0"/>
                                          </p:stCondLst>
                                        </p:cTn>
                                        <p:tgtEl>
                                          <p:spTgt spid="2">
                                            <p:txEl>
                                              <p:pRg st="2" end="2"/>
                                            </p:txEl>
                                          </p:spTgt>
                                        </p:tgtEl>
                                        <p:attrNameLst>
                                          <p:attrName>style.rotation</p:attrName>
                                        </p:attrNameLst>
                                      </p:cBhvr>
                                      <p:to>
                                        <p:strVal val="-45.0"/>
                                      </p:to>
                                    </p:set>
                                    <p:anim calcmode="lin" valueType="num">
                                      <p:cBhvr>
                                        <p:cTn id="26" dur="455" fill="hold">
                                          <p:stCondLst>
                                            <p:cond delay="455"/>
                                          </p:stCondLst>
                                        </p:cTn>
                                        <p:tgtEl>
                                          <p:spTgt spid="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2">
                                            <p:txEl>
                                              <p:pRg st="2" end="2"/>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2">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315200" cy="1754326"/>
          </a:xfrm>
          <a:prstGeom prst="rect">
            <a:avLst/>
          </a:prstGeom>
          <a:noFill/>
        </p:spPr>
        <p:txBody>
          <a:bodyPr wrap="square" rtlCol="0">
            <a:spAutoFit/>
          </a:bodyPr>
          <a:lstStyle/>
          <a:p>
            <a:pPr algn="ctr"/>
            <a:r>
              <a:rPr lang="en-US" sz="5400" b="1" dirty="0"/>
              <a:t>What is </a:t>
            </a:r>
            <a:r>
              <a:rPr lang="en-US" sz="5400" b="1" u="sng" dirty="0">
                <a:solidFill>
                  <a:srgbClr val="FFFF00"/>
                </a:solidFill>
              </a:rPr>
              <a:t>Normalization</a:t>
            </a:r>
            <a:r>
              <a:rPr lang="en-US" sz="5400" b="1" dirty="0"/>
              <a:t>?</a:t>
            </a:r>
            <a:endParaRPr lang="en-US" sz="5400" dirty="0"/>
          </a:p>
          <a:p>
            <a:pPr algn="ctr"/>
            <a:r>
              <a:rPr lang="en-US" sz="5400" dirty="0" smtClean="0"/>
              <a:t> </a:t>
            </a:r>
            <a:endParaRPr lang="en-US" sz="5400"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71600"/>
            <a:ext cx="7924800" cy="4524315"/>
          </a:xfrm>
          <a:prstGeom prst="rect">
            <a:avLst/>
          </a:prstGeom>
          <a:noFill/>
        </p:spPr>
        <p:txBody>
          <a:bodyPr wrap="square" rtlCol="0">
            <a:spAutoFit/>
          </a:bodyPr>
          <a:lstStyle/>
          <a:p>
            <a:pPr marL="457200" indent="-457200" algn="just">
              <a:buFont typeface="Wingdings" panose="05000000000000000000" pitchFamily="2" charset="2"/>
              <a:buChar char="v"/>
            </a:pPr>
            <a:r>
              <a:rPr lang="en-US" sz="3200" dirty="0"/>
              <a:t>If a constraint on </a:t>
            </a:r>
            <a:r>
              <a:rPr lang="en-US" sz="3200" i="1" dirty="0"/>
              <a:t>R </a:t>
            </a:r>
            <a:r>
              <a:rPr lang="en-US" sz="3200" dirty="0"/>
              <a:t>states that there cannot be more than one tuple with a given </a:t>
            </a:r>
            <a:r>
              <a:rPr lang="en-US" sz="3200" i="1" dirty="0"/>
              <a:t>X</a:t>
            </a:r>
            <a:r>
              <a:rPr lang="en-US" sz="3200" dirty="0"/>
              <a:t>-value in any relation instance </a:t>
            </a:r>
            <a:r>
              <a:rPr lang="en-US" sz="3200" i="1" dirty="0" smtClean="0"/>
              <a:t>r </a:t>
            </a:r>
            <a:r>
              <a:rPr lang="en-US" sz="3200" dirty="0" smtClean="0"/>
              <a:t>(</a:t>
            </a:r>
            <a:r>
              <a:rPr lang="en-US" sz="3200" i="1" dirty="0"/>
              <a:t>R</a:t>
            </a:r>
            <a:r>
              <a:rPr lang="en-US" sz="3200" dirty="0"/>
              <a:t>)—that is, </a:t>
            </a:r>
            <a:r>
              <a:rPr lang="en-US" sz="3200" i="1" dirty="0"/>
              <a:t>X</a:t>
            </a:r>
            <a:r>
              <a:rPr lang="en-US" sz="3200" dirty="0"/>
              <a:t> is a </a:t>
            </a:r>
            <a:r>
              <a:rPr lang="en-US" sz="3200" b="1" u="sng" dirty="0">
                <a:solidFill>
                  <a:srgbClr val="FFFF00"/>
                </a:solidFill>
              </a:rPr>
              <a:t>candidate key</a:t>
            </a:r>
            <a:r>
              <a:rPr lang="en-US" sz="3200" b="1" u="sng" dirty="0"/>
              <a:t> </a:t>
            </a:r>
            <a:r>
              <a:rPr lang="en-US" sz="3200" dirty="0"/>
              <a:t>of </a:t>
            </a:r>
            <a:r>
              <a:rPr lang="en-US" sz="3200" i="1" dirty="0"/>
              <a:t>R— </a:t>
            </a:r>
            <a:r>
              <a:rPr lang="en-US" sz="3200" dirty="0"/>
              <a:t>this implies that </a:t>
            </a:r>
            <a:endParaRPr lang="en-US" sz="3200" dirty="0" smtClean="0"/>
          </a:p>
          <a:p>
            <a:pPr algn="just"/>
            <a:r>
              <a:rPr lang="en-US" sz="3200" i="1" dirty="0"/>
              <a:t> </a:t>
            </a:r>
            <a:r>
              <a:rPr lang="en-US" sz="3200" i="1" dirty="0" smtClean="0"/>
              <a:t>  X </a:t>
            </a:r>
            <a:r>
              <a:rPr lang="en-US" sz="3200" i="1" dirty="0"/>
              <a:t>→Y </a:t>
            </a:r>
            <a:r>
              <a:rPr lang="en-US" sz="3200" dirty="0"/>
              <a:t>for any subset of attributes </a:t>
            </a:r>
            <a:r>
              <a:rPr lang="en-US" sz="3200" i="1" dirty="0"/>
              <a:t>Y </a:t>
            </a:r>
            <a:r>
              <a:rPr lang="en-US" sz="3200" dirty="0"/>
              <a:t>of </a:t>
            </a:r>
            <a:r>
              <a:rPr lang="en-US" sz="3200" i="1" dirty="0"/>
              <a:t>R</a:t>
            </a:r>
            <a:r>
              <a:rPr lang="en-US" sz="3200" i="1" dirty="0" smtClean="0"/>
              <a:t>.</a:t>
            </a:r>
          </a:p>
          <a:p>
            <a:pPr algn="just"/>
            <a:endParaRPr lang="en-US" sz="3200" dirty="0"/>
          </a:p>
          <a:p>
            <a:pPr marL="457200" indent="-457200" algn="just">
              <a:buFont typeface="Wingdings" panose="05000000000000000000" pitchFamily="2" charset="2"/>
              <a:buChar char="v"/>
            </a:pPr>
            <a:r>
              <a:rPr lang="en-US" sz="3200" dirty="0"/>
              <a:t>If </a:t>
            </a:r>
            <a:r>
              <a:rPr lang="en-US" sz="3200" i="1" dirty="0"/>
              <a:t>X </a:t>
            </a:r>
            <a:r>
              <a:rPr lang="en-US" sz="3200" i="1" dirty="0" smtClean="0"/>
              <a:t> </a:t>
            </a:r>
            <a:r>
              <a:rPr lang="en-US" sz="3200" dirty="0" smtClean="0"/>
              <a:t>is </a:t>
            </a:r>
            <a:r>
              <a:rPr lang="en-US" sz="3200" dirty="0"/>
              <a:t>a </a:t>
            </a:r>
            <a:r>
              <a:rPr lang="en-US" sz="3200" u="sng" dirty="0">
                <a:solidFill>
                  <a:srgbClr val="FFFF00"/>
                </a:solidFill>
              </a:rPr>
              <a:t>candidate key </a:t>
            </a:r>
            <a:r>
              <a:rPr lang="en-US" sz="3200" dirty="0"/>
              <a:t>of </a:t>
            </a:r>
            <a:r>
              <a:rPr lang="en-US" sz="3200" i="1" dirty="0"/>
              <a:t>R</a:t>
            </a:r>
            <a:r>
              <a:rPr lang="en-US" sz="3200" dirty="0"/>
              <a:t>, then </a:t>
            </a:r>
            <a:r>
              <a:rPr lang="en-US" sz="3200" i="1" dirty="0"/>
              <a:t>X →R</a:t>
            </a:r>
            <a:r>
              <a:rPr lang="en-US" sz="3200" i="1" dirty="0" smtClean="0"/>
              <a:t>.</a:t>
            </a:r>
          </a:p>
          <a:p>
            <a:r>
              <a:rPr lang="en-US" sz="3200" dirty="0"/>
              <a:t>If </a:t>
            </a:r>
            <a:r>
              <a:rPr lang="en-US" sz="3200" i="1" dirty="0"/>
              <a:t>X→Y </a:t>
            </a:r>
            <a:r>
              <a:rPr lang="en-US" sz="3200" dirty="0"/>
              <a:t>in </a:t>
            </a:r>
            <a:r>
              <a:rPr lang="en-US" sz="3200" i="1" dirty="0"/>
              <a:t>R</a:t>
            </a:r>
            <a:r>
              <a:rPr lang="en-US" sz="3200" dirty="0"/>
              <a:t>, this does not imply that </a:t>
            </a:r>
            <a:r>
              <a:rPr lang="en-US" sz="3200" i="1" dirty="0"/>
              <a:t>Y→X </a:t>
            </a:r>
            <a:r>
              <a:rPr lang="en-US" sz="3200" dirty="0"/>
              <a:t>in </a:t>
            </a:r>
            <a:r>
              <a:rPr lang="en-US" sz="3200" i="1" dirty="0"/>
              <a:t>R</a:t>
            </a:r>
            <a:r>
              <a:rPr lang="en-US" sz="3200" dirty="0" smtClean="0"/>
              <a:t>.</a:t>
            </a:r>
            <a:endParaRPr lang="en-US" sz="3200" dirty="0"/>
          </a:p>
        </p:txBody>
      </p:sp>
    </p:spTree>
    <p:extLst>
      <p:ext uri="{BB962C8B-B14F-4D97-AF65-F5344CB8AC3E}">
        <p14:creationId xmlns:p14="http://schemas.microsoft.com/office/powerpoint/2010/main" val="2996549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edge">
                                      <p:cBhvr>
                                        <p:cTn id="17" dur="75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50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edge">
                                      <p:cBhvr>
                                        <p:cTn id="22" dur="75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جدول 5"/>
          <p:cNvGraphicFramePr>
            <a:graphicFrameLocks noGrp="1"/>
          </p:cNvGraphicFramePr>
          <p:nvPr>
            <p:extLst>
              <p:ext uri="{D42A27DB-BD31-4B8C-83A1-F6EECF244321}">
                <p14:modId xmlns:p14="http://schemas.microsoft.com/office/powerpoint/2010/main" val="2082058123"/>
              </p:ext>
            </p:extLst>
          </p:nvPr>
        </p:nvGraphicFramePr>
        <p:xfrm>
          <a:off x="1600200" y="1168400"/>
          <a:ext cx="6172200" cy="2336800"/>
        </p:xfrm>
        <a:graphic>
          <a:graphicData uri="http://schemas.openxmlformats.org/drawingml/2006/table">
            <a:tbl>
              <a:tblPr firstRow="1" bandRow="1">
                <a:tableStyleId>{5C22544A-7EE6-4342-B048-85BDC9FD1C3A}</a:tableStyleId>
              </a:tblPr>
              <a:tblGrid>
                <a:gridCol w="1543050"/>
                <a:gridCol w="1543050"/>
                <a:gridCol w="1543050"/>
                <a:gridCol w="1543050"/>
              </a:tblGrid>
              <a:tr h="467360">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D</a:t>
                      </a:r>
                      <a:endParaRPr lang="en-US" dirty="0"/>
                    </a:p>
                  </a:txBody>
                  <a:tcPr/>
                </a:tc>
              </a:tr>
              <a:tr h="467360">
                <a:tc>
                  <a:txBody>
                    <a:bodyPr/>
                    <a:lstStyle/>
                    <a:p>
                      <a:r>
                        <a:rPr lang="en-US" dirty="0" smtClean="0"/>
                        <a:t>a1</a:t>
                      </a:r>
                      <a:endParaRPr lang="en-US" dirty="0"/>
                    </a:p>
                  </a:txBody>
                  <a:tcPr/>
                </a:tc>
                <a:tc>
                  <a:txBody>
                    <a:bodyPr/>
                    <a:lstStyle/>
                    <a:p>
                      <a:r>
                        <a:rPr lang="en-US" dirty="0" smtClean="0"/>
                        <a:t>b1</a:t>
                      </a:r>
                      <a:endParaRPr lang="en-US" dirty="0"/>
                    </a:p>
                  </a:txBody>
                  <a:tcPr/>
                </a:tc>
                <a:tc>
                  <a:txBody>
                    <a:bodyPr/>
                    <a:lstStyle/>
                    <a:p>
                      <a:r>
                        <a:rPr lang="en-US" dirty="0" smtClean="0"/>
                        <a:t>c1</a:t>
                      </a:r>
                      <a:endParaRPr lang="en-US" dirty="0"/>
                    </a:p>
                  </a:txBody>
                  <a:tcPr/>
                </a:tc>
                <a:tc>
                  <a:txBody>
                    <a:bodyPr/>
                    <a:lstStyle/>
                    <a:p>
                      <a:r>
                        <a:rPr lang="en-US" dirty="0" smtClean="0"/>
                        <a:t>d1</a:t>
                      </a:r>
                      <a:endParaRPr lang="en-US" dirty="0"/>
                    </a:p>
                  </a:txBody>
                  <a:tcPr/>
                </a:tc>
              </a:tr>
              <a:tr h="467360">
                <a:tc>
                  <a:txBody>
                    <a:bodyPr/>
                    <a:lstStyle/>
                    <a:p>
                      <a:r>
                        <a:rPr lang="en-US" dirty="0" smtClean="0"/>
                        <a:t>a1</a:t>
                      </a:r>
                      <a:endParaRPr lang="en-US" dirty="0"/>
                    </a:p>
                  </a:txBody>
                  <a:tcPr/>
                </a:tc>
                <a:tc>
                  <a:txBody>
                    <a:bodyPr/>
                    <a:lstStyle/>
                    <a:p>
                      <a:r>
                        <a:rPr lang="en-US" dirty="0" smtClean="0"/>
                        <a:t>b2</a:t>
                      </a:r>
                      <a:endParaRPr lang="en-US" dirty="0"/>
                    </a:p>
                  </a:txBody>
                  <a:tcPr/>
                </a:tc>
                <a:tc>
                  <a:txBody>
                    <a:bodyPr/>
                    <a:lstStyle/>
                    <a:p>
                      <a:r>
                        <a:rPr lang="en-US" dirty="0" smtClean="0"/>
                        <a:t>c2</a:t>
                      </a:r>
                      <a:endParaRPr lang="en-US" dirty="0"/>
                    </a:p>
                  </a:txBody>
                  <a:tcPr/>
                </a:tc>
                <a:tc>
                  <a:txBody>
                    <a:bodyPr/>
                    <a:lstStyle/>
                    <a:p>
                      <a:r>
                        <a:rPr lang="en-US" dirty="0" smtClean="0"/>
                        <a:t>d2</a:t>
                      </a:r>
                      <a:endParaRPr lang="en-US" dirty="0"/>
                    </a:p>
                  </a:txBody>
                  <a:tcPr/>
                </a:tc>
              </a:tr>
              <a:tr h="467360">
                <a:tc>
                  <a:txBody>
                    <a:bodyPr/>
                    <a:lstStyle/>
                    <a:p>
                      <a:r>
                        <a:rPr lang="en-US" dirty="0" smtClean="0"/>
                        <a:t>a2</a:t>
                      </a:r>
                      <a:endParaRPr lang="en-US" dirty="0"/>
                    </a:p>
                  </a:txBody>
                  <a:tcPr/>
                </a:tc>
                <a:tc>
                  <a:txBody>
                    <a:bodyPr/>
                    <a:lstStyle/>
                    <a:p>
                      <a:r>
                        <a:rPr lang="en-US" dirty="0" smtClean="0"/>
                        <a:t>b2</a:t>
                      </a:r>
                      <a:endParaRPr lang="en-US" dirty="0"/>
                    </a:p>
                  </a:txBody>
                  <a:tcPr/>
                </a:tc>
                <a:tc>
                  <a:txBody>
                    <a:bodyPr/>
                    <a:lstStyle/>
                    <a:p>
                      <a:r>
                        <a:rPr lang="en-US" dirty="0" smtClean="0"/>
                        <a:t>c2</a:t>
                      </a:r>
                      <a:endParaRPr lang="en-US" dirty="0"/>
                    </a:p>
                  </a:txBody>
                  <a:tcPr/>
                </a:tc>
                <a:tc>
                  <a:txBody>
                    <a:bodyPr/>
                    <a:lstStyle/>
                    <a:p>
                      <a:r>
                        <a:rPr lang="en-US" dirty="0" smtClean="0"/>
                        <a:t>d3</a:t>
                      </a:r>
                      <a:endParaRPr lang="en-US" dirty="0"/>
                    </a:p>
                  </a:txBody>
                  <a:tcPr/>
                </a:tc>
              </a:tr>
              <a:tr h="467360">
                <a:tc>
                  <a:txBody>
                    <a:bodyPr/>
                    <a:lstStyle/>
                    <a:p>
                      <a:r>
                        <a:rPr lang="en-US" dirty="0" smtClean="0"/>
                        <a:t>a3</a:t>
                      </a:r>
                      <a:endParaRPr lang="en-US" dirty="0"/>
                    </a:p>
                  </a:txBody>
                  <a:tcPr/>
                </a:tc>
                <a:tc>
                  <a:txBody>
                    <a:bodyPr/>
                    <a:lstStyle/>
                    <a:p>
                      <a:r>
                        <a:rPr lang="en-US" dirty="0" smtClean="0"/>
                        <a:t>b3</a:t>
                      </a:r>
                      <a:endParaRPr lang="en-US" dirty="0"/>
                    </a:p>
                  </a:txBody>
                  <a:tcPr/>
                </a:tc>
                <a:tc>
                  <a:txBody>
                    <a:bodyPr/>
                    <a:lstStyle/>
                    <a:p>
                      <a:r>
                        <a:rPr lang="en-US" dirty="0" smtClean="0"/>
                        <a:t>c4</a:t>
                      </a:r>
                      <a:endParaRPr lang="en-US" dirty="0"/>
                    </a:p>
                  </a:txBody>
                  <a:tcPr/>
                </a:tc>
                <a:tc>
                  <a:txBody>
                    <a:bodyPr/>
                    <a:lstStyle/>
                    <a:p>
                      <a:r>
                        <a:rPr lang="en-US" dirty="0" smtClean="0"/>
                        <a:t>d3</a:t>
                      </a:r>
                      <a:endParaRPr lang="en-US" dirty="0"/>
                    </a:p>
                  </a:txBody>
                  <a:tcPr/>
                </a:tc>
              </a:tr>
            </a:tbl>
          </a:graphicData>
        </a:graphic>
      </p:graphicFrame>
      <p:sp>
        <p:nvSpPr>
          <p:cNvPr id="7" name="مستطيل 6"/>
          <p:cNvSpPr/>
          <p:nvPr/>
        </p:nvSpPr>
        <p:spPr>
          <a:xfrm>
            <a:off x="1371600" y="3657600"/>
            <a:ext cx="7772400" cy="3046988"/>
          </a:xfrm>
          <a:prstGeom prst="rect">
            <a:avLst/>
          </a:prstGeom>
        </p:spPr>
        <p:txBody>
          <a:bodyPr wrap="square">
            <a:spAutoFit/>
          </a:bodyPr>
          <a:lstStyle/>
          <a:p>
            <a:pPr algn="just"/>
            <a:r>
              <a:rPr lang="en-US" dirty="0"/>
              <a:t>The following FDs </a:t>
            </a:r>
            <a:r>
              <a:rPr lang="en-US" i="1" dirty="0"/>
              <a:t>may hold </a:t>
            </a:r>
            <a:r>
              <a:rPr lang="en-US" dirty="0"/>
              <a:t>because the four tuples in </a:t>
            </a:r>
            <a:r>
              <a:rPr lang="en-US" dirty="0" smtClean="0"/>
              <a:t>the </a:t>
            </a:r>
          </a:p>
          <a:p>
            <a:pPr algn="just"/>
            <a:r>
              <a:rPr lang="en-US" dirty="0" smtClean="0"/>
              <a:t>current </a:t>
            </a:r>
            <a:r>
              <a:rPr lang="en-US" dirty="0"/>
              <a:t>extension have no violation of these constraints:</a:t>
            </a:r>
          </a:p>
          <a:p>
            <a:pPr algn="just"/>
            <a:r>
              <a:rPr lang="en-US" i="1" dirty="0"/>
              <a:t>B </a:t>
            </a:r>
            <a:r>
              <a:rPr lang="en-US" i="1" dirty="0" smtClean="0"/>
              <a:t>→C</a:t>
            </a:r>
            <a:r>
              <a:rPr lang="en-US" i="1" dirty="0"/>
              <a:t>; C </a:t>
            </a:r>
            <a:r>
              <a:rPr lang="en-US" dirty="0" smtClean="0"/>
              <a:t>→</a:t>
            </a:r>
            <a:r>
              <a:rPr lang="en-US" i="1" dirty="0" smtClean="0"/>
              <a:t>B</a:t>
            </a:r>
            <a:r>
              <a:rPr lang="en-US" i="1" dirty="0"/>
              <a:t>; </a:t>
            </a:r>
            <a:r>
              <a:rPr lang="en-US" dirty="0"/>
              <a:t>{</a:t>
            </a:r>
            <a:r>
              <a:rPr lang="en-US" i="1" dirty="0"/>
              <a:t>A, B</a:t>
            </a:r>
            <a:r>
              <a:rPr lang="en-US" dirty="0"/>
              <a:t>} </a:t>
            </a:r>
            <a:r>
              <a:rPr lang="en-US" dirty="0" smtClean="0"/>
              <a:t>→</a:t>
            </a:r>
            <a:r>
              <a:rPr lang="en-US" i="1" dirty="0" smtClean="0"/>
              <a:t>C</a:t>
            </a:r>
            <a:r>
              <a:rPr lang="en-US" i="1" dirty="0"/>
              <a:t>; </a:t>
            </a:r>
            <a:r>
              <a:rPr lang="en-US" dirty="0"/>
              <a:t>{</a:t>
            </a:r>
            <a:r>
              <a:rPr lang="en-US" i="1" dirty="0"/>
              <a:t>A, B</a:t>
            </a:r>
            <a:r>
              <a:rPr lang="en-US" dirty="0"/>
              <a:t>} → </a:t>
            </a:r>
            <a:r>
              <a:rPr lang="en-US" i="1" dirty="0" smtClean="0"/>
              <a:t>D</a:t>
            </a:r>
            <a:r>
              <a:rPr lang="en-US" i="1" dirty="0"/>
              <a:t>; </a:t>
            </a:r>
            <a:r>
              <a:rPr lang="en-US" dirty="0"/>
              <a:t>and {</a:t>
            </a:r>
            <a:r>
              <a:rPr lang="en-US" i="1" dirty="0"/>
              <a:t>C, D</a:t>
            </a:r>
            <a:r>
              <a:rPr lang="en-US" dirty="0"/>
              <a:t>} → </a:t>
            </a:r>
            <a:r>
              <a:rPr lang="en-US" i="1" dirty="0" smtClean="0"/>
              <a:t>B</a:t>
            </a:r>
            <a:endParaRPr lang="en-US" dirty="0"/>
          </a:p>
          <a:p>
            <a:pPr algn="just"/>
            <a:r>
              <a:rPr lang="en-US" dirty="0"/>
              <a:t>However, the following </a:t>
            </a:r>
            <a:r>
              <a:rPr lang="en-US" i="1" dirty="0"/>
              <a:t>do not </a:t>
            </a:r>
            <a:r>
              <a:rPr lang="en-US" dirty="0"/>
              <a:t>hold because we already </a:t>
            </a:r>
            <a:r>
              <a:rPr lang="en-US" dirty="0" smtClean="0"/>
              <a:t>have</a:t>
            </a:r>
            <a:endParaRPr lang="en-US" dirty="0"/>
          </a:p>
          <a:p>
            <a:pPr algn="just"/>
            <a:r>
              <a:rPr lang="en-US" dirty="0"/>
              <a:t>violations of them in the given extension</a:t>
            </a:r>
            <a:r>
              <a:rPr lang="en-US" i="1" dirty="0"/>
              <a:t>:</a:t>
            </a:r>
            <a:endParaRPr lang="en-US" dirty="0"/>
          </a:p>
          <a:p>
            <a:pPr algn="just"/>
            <a:r>
              <a:rPr lang="en-US" i="1" dirty="0"/>
              <a:t>A </a:t>
            </a:r>
            <a:r>
              <a:rPr lang="en-US" dirty="0"/>
              <a:t>→ </a:t>
            </a:r>
            <a:r>
              <a:rPr lang="en-US" i="1" dirty="0" smtClean="0"/>
              <a:t>B </a:t>
            </a:r>
            <a:r>
              <a:rPr lang="en-US" dirty="0"/>
              <a:t>(tuples 1 and 2 violate this constraint);</a:t>
            </a:r>
          </a:p>
          <a:p>
            <a:pPr algn="just"/>
            <a:r>
              <a:rPr lang="en-US" i="1" dirty="0"/>
              <a:t>B </a:t>
            </a:r>
            <a:r>
              <a:rPr lang="en-US" dirty="0"/>
              <a:t>→ </a:t>
            </a:r>
            <a:r>
              <a:rPr lang="en-US" i="1" dirty="0" smtClean="0"/>
              <a:t>A </a:t>
            </a:r>
            <a:r>
              <a:rPr lang="en-US" dirty="0"/>
              <a:t>(tuples 2 and 3 violate this constraint);</a:t>
            </a:r>
          </a:p>
          <a:p>
            <a:pPr algn="just"/>
            <a:r>
              <a:rPr lang="en-US" i="1" dirty="0" smtClean="0"/>
              <a:t>D</a:t>
            </a:r>
            <a:r>
              <a:rPr lang="en-US" dirty="0"/>
              <a:t> → </a:t>
            </a:r>
            <a:r>
              <a:rPr lang="en-US" i="1" dirty="0" smtClean="0"/>
              <a:t>C </a:t>
            </a:r>
            <a:r>
              <a:rPr lang="en-US" dirty="0"/>
              <a:t>(tuples 3 and 4 violate it).</a:t>
            </a:r>
          </a:p>
        </p:txBody>
      </p:sp>
    </p:spTree>
    <p:extLst>
      <p:ext uri="{BB962C8B-B14F-4D97-AF65-F5344CB8AC3E}">
        <p14:creationId xmlns:p14="http://schemas.microsoft.com/office/powerpoint/2010/main" val="184812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80">
                                          <p:stCondLst>
                                            <p:cond delay="0"/>
                                          </p:stCondLst>
                                        </p:cTn>
                                        <p:tgtEl>
                                          <p:spTgt spid="7"/>
                                        </p:tgtEl>
                                      </p:cBhvr>
                                    </p:animEffect>
                                    <p:anim calcmode="lin" valueType="num">
                                      <p:cBhvr>
                                        <p:cTn id="1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0" dur="26">
                                          <p:stCondLst>
                                            <p:cond delay="650"/>
                                          </p:stCondLst>
                                        </p:cTn>
                                        <p:tgtEl>
                                          <p:spTgt spid="7"/>
                                        </p:tgtEl>
                                      </p:cBhvr>
                                      <p:to x="100000" y="60000"/>
                                    </p:animScale>
                                    <p:animScale>
                                      <p:cBhvr>
                                        <p:cTn id="21" dur="166" decel="50000">
                                          <p:stCondLst>
                                            <p:cond delay="676"/>
                                          </p:stCondLst>
                                        </p:cTn>
                                        <p:tgtEl>
                                          <p:spTgt spid="7"/>
                                        </p:tgtEl>
                                      </p:cBhvr>
                                      <p:to x="100000" y="100000"/>
                                    </p:animScale>
                                    <p:animScale>
                                      <p:cBhvr>
                                        <p:cTn id="22" dur="26">
                                          <p:stCondLst>
                                            <p:cond delay="1312"/>
                                          </p:stCondLst>
                                        </p:cTn>
                                        <p:tgtEl>
                                          <p:spTgt spid="7"/>
                                        </p:tgtEl>
                                      </p:cBhvr>
                                      <p:to x="100000" y="80000"/>
                                    </p:animScale>
                                    <p:animScale>
                                      <p:cBhvr>
                                        <p:cTn id="23" dur="166" decel="50000">
                                          <p:stCondLst>
                                            <p:cond delay="1338"/>
                                          </p:stCondLst>
                                        </p:cTn>
                                        <p:tgtEl>
                                          <p:spTgt spid="7"/>
                                        </p:tgtEl>
                                      </p:cBhvr>
                                      <p:to x="100000" y="100000"/>
                                    </p:animScale>
                                    <p:animScale>
                                      <p:cBhvr>
                                        <p:cTn id="24" dur="26">
                                          <p:stCondLst>
                                            <p:cond delay="1642"/>
                                          </p:stCondLst>
                                        </p:cTn>
                                        <p:tgtEl>
                                          <p:spTgt spid="7"/>
                                        </p:tgtEl>
                                      </p:cBhvr>
                                      <p:to x="100000" y="90000"/>
                                    </p:animScale>
                                    <p:animScale>
                                      <p:cBhvr>
                                        <p:cTn id="25" dur="166" decel="50000">
                                          <p:stCondLst>
                                            <p:cond delay="1668"/>
                                          </p:stCondLst>
                                        </p:cTn>
                                        <p:tgtEl>
                                          <p:spTgt spid="7"/>
                                        </p:tgtEl>
                                      </p:cBhvr>
                                      <p:to x="100000" y="100000"/>
                                    </p:animScale>
                                    <p:animScale>
                                      <p:cBhvr>
                                        <p:cTn id="26" dur="26">
                                          <p:stCondLst>
                                            <p:cond delay="1808"/>
                                          </p:stCondLst>
                                        </p:cTn>
                                        <p:tgtEl>
                                          <p:spTgt spid="7"/>
                                        </p:tgtEl>
                                      </p:cBhvr>
                                      <p:to x="100000" y="95000"/>
                                    </p:animScale>
                                    <p:animScale>
                                      <p:cBhvr>
                                        <p:cTn id="27"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06355" y="2819400"/>
            <a:ext cx="8229600" cy="2062103"/>
          </a:xfrm>
          <a:prstGeom prst="rect">
            <a:avLst/>
          </a:prstGeom>
          <a:noFill/>
        </p:spPr>
        <p:txBody>
          <a:bodyPr wrap="square" rtlCol="0">
            <a:spAutoFit/>
          </a:bodyPr>
          <a:lstStyle/>
          <a:p>
            <a:pPr algn="just"/>
            <a:r>
              <a:rPr lang="en-US" sz="3200" dirty="0" smtClean="0"/>
              <a:t>If </a:t>
            </a:r>
            <a:r>
              <a:rPr lang="en-US" sz="3200" dirty="0"/>
              <a:t>attribute B is functionally dependent on a composite key A but not on any subset of that composite key, the attribute B is fully functionally dependent on A.</a:t>
            </a:r>
          </a:p>
        </p:txBody>
      </p:sp>
      <p:sp>
        <p:nvSpPr>
          <p:cNvPr id="3" name="مستطيل 2"/>
          <p:cNvSpPr/>
          <p:nvPr/>
        </p:nvSpPr>
        <p:spPr>
          <a:xfrm>
            <a:off x="838200" y="1167825"/>
            <a:ext cx="6789038" cy="1200329"/>
          </a:xfrm>
          <a:prstGeom prst="rect">
            <a:avLst/>
          </a:prstGeom>
        </p:spPr>
        <p:txBody>
          <a:bodyPr wrap="none">
            <a:spAutoFit/>
          </a:bodyPr>
          <a:lstStyle/>
          <a:p>
            <a:r>
              <a:rPr lang="en-US" sz="3600" b="1" dirty="0"/>
              <a:t>3.1 </a:t>
            </a:r>
            <a:r>
              <a:rPr lang="en-US" sz="3600" b="1" dirty="0">
                <a:solidFill>
                  <a:srgbClr val="FFFF00"/>
                </a:solidFill>
              </a:rPr>
              <a:t>Fully </a:t>
            </a:r>
            <a:r>
              <a:rPr lang="en-US" sz="3600" b="1" dirty="0" smtClean="0">
                <a:solidFill>
                  <a:srgbClr val="FFFF00"/>
                </a:solidFill>
              </a:rPr>
              <a:t>Functional Dependency </a:t>
            </a:r>
          </a:p>
          <a:p>
            <a:r>
              <a:rPr lang="en-US" sz="3600" b="1" dirty="0">
                <a:solidFill>
                  <a:srgbClr val="FFFF00"/>
                </a:solidFill>
              </a:rPr>
              <a:t> </a:t>
            </a:r>
            <a:r>
              <a:rPr lang="en-US" sz="3600" b="1" dirty="0" smtClean="0">
                <a:solidFill>
                  <a:srgbClr val="FFFF00"/>
                </a:solidFill>
              </a:rPr>
              <a:t>     </a:t>
            </a:r>
            <a:r>
              <a:rPr lang="en-US" sz="3600" b="1" dirty="0" smtClean="0">
                <a:solidFill>
                  <a:srgbClr val="FFC000"/>
                </a:solidFill>
              </a:rPr>
              <a:t>(</a:t>
            </a:r>
            <a:r>
              <a:rPr lang="en-US" sz="3600" b="1" dirty="0">
                <a:solidFill>
                  <a:srgbClr val="FFC000"/>
                </a:solidFill>
              </a:rPr>
              <a:t>composite key)</a:t>
            </a:r>
            <a:endParaRPr lang="en-US" sz="3600" dirty="0">
              <a:solidFill>
                <a:srgbClr val="FFC000"/>
              </a:solidFill>
            </a:endParaRPr>
          </a:p>
        </p:txBody>
      </p:sp>
      <p:sp>
        <p:nvSpPr>
          <p:cNvPr id="10" name="مستطيل 9"/>
          <p:cNvSpPr/>
          <p:nvPr/>
        </p:nvSpPr>
        <p:spPr>
          <a:xfrm>
            <a:off x="838200" y="5024735"/>
            <a:ext cx="8458200" cy="461665"/>
          </a:xfrm>
          <a:prstGeom prst="rect">
            <a:avLst/>
          </a:prstGeom>
        </p:spPr>
        <p:txBody>
          <a:bodyPr wrap="square">
            <a:spAutoFit/>
          </a:bodyPr>
          <a:lstStyle/>
          <a:p>
            <a:r>
              <a:rPr lang="en-US" altLang="en-US" b="1" dirty="0"/>
              <a:t>Employee (  </a:t>
            </a:r>
            <a:r>
              <a:rPr lang="en-US" altLang="en-US" b="1" u="sng" dirty="0" err="1" smtClean="0"/>
              <a:t>Emp</a:t>
            </a:r>
            <a:r>
              <a:rPr lang="en-US" altLang="en-US" b="1" u="sng" dirty="0" smtClean="0"/>
              <a:t>-no</a:t>
            </a:r>
            <a:r>
              <a:rPr lang="en-US" altLang="en-US" b="1" dirty="0" smtClean="0"/>
              <a:t> </a:t>
            </a:r>
            <a:r>
              <a:rPr lang="en-US" altLang="en-US" b="1" dirty="0"/>
              <a:t>, </a:t>
            </a:r>
            <a:r>
              <a:rPr lang="en-US" altLang="en-US" b="1" dirty="0" err="1" smtClean="0"/>
              <a:t>Emp</a:t>
            </a:r>
            <a:r>
              <a:rPr lang="en-US" altLang="en-US" b="1" dirty="0" smtClean="0"/>
              <a:t>-name</a:t>
            </a:r>
            <a:r>
              <a:rPr lang="en-US" altLang="en-US" b="1" dirty="0"/>
              <a:t>, </a:t>
            </a:r>
            <a:r>
              <a:rPr lang="en-US" altLang="en-US" b="1" dirty="0" err="1"/>
              <a:t>Bdate</a:t>
            </a:r>
            <a:r>
              <a:rPr lang="en-US" altLang="en-US" b="1" dirty="0"/>
              <a:t>, </a:t>
            </a:r>
            <a:r>
              <a:rPr lang="en-US" altLang="en-US" b="1" u="sng" dirty="0" err="1" smtClean="0"/>
              <a:t>Dept</a:t>
            </a:r>
            <a:r>
              <a:rPr lang="en-US" altLang="en-US" b="1" u="sng" dirty="0" smtClean="0"/>
              <a:t>-no,</a:t>
            </a:r>
            <a:r>
              <a:rPr lang="en-US" altLang="en-US" b="1" dirty="0" smtClean="0"/>
              <a:t> </a:t>
            </a:r>
            <a:r>
              <a:rPr lang="en-US" altLang="en-US" b="1" dirty="0" err="1" smtClean="0"/>
              <a:t>Dept</a:t>
            </a:r>
            <a:r>
              <a:rPr lang="en-US" altLang="en-US" b="1" dirty="0" smtClean="0"/>
              <a:t>-name)</a:t>
            </a:r>
            <a:endParaRPr lang="en-US" b="1" dirty="0"/>
          </a:p>
        </p:txBody>
      </p:sp>
      <p:grpSp>
        <p:nvGrpSpPr>
          <p:cNvPr id="9" name="Group 43"/>
          <p:cNvGrpSpPr>
            <a:grpSpLocks/>
          </p:cNvGrpSpPr>
          <p:nvPr/>
        </p:nvGrpSpPr>
        <p:grpSpPr bwMode="auto">
          <a:xfrm>
            <a:off x="1600198" y="5832474"/>
            <a:ext cx="6469172" cy="492126"/>
            <a:chOff x="1610" y="3459"/>
            <a:chExt cx="1734" cy="310"/>
          </a:xfrm>
        </p:grpSpPr>
        <p:sp>
          <p:nvSpPr>
            <p:cNvPr id="11" name="Line 20"/>
            <p:cNvSpPr>
              <a:spLocks noChangeShapeType="1"/>
            </p:cNvSpPr>
            <p:nvPr/>
          </p:nvSpPr>
          <p:spPr bwMode="auto">
            <a:xfrm>
              <a:off x="2347" y="3613"/>
              <a:ext cx="488"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a:lstStyle/>
            <a:p>
              <a:endParaRPr lang="en-US"/>
            </a:p>
          </p:txBody>
        </p:sp>
        <p:sp>
          <p:nvSpPr>
            <p:cNvPr id="12" name="Text Box 39"/>
            <p:cNvSpPr txBox="1">
              <a:spLocks noChangeArrowheads="1"/>
            </p:cNvSpPr>
            <p:nvPr/>
          </p:nvSpPr>
          <p:spPr bwMode="auto">
            <a:xfrm>
              <a:off x="1610" y="3459"/>
              <a:ext cx="73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b="1" u="sng" dirty="0" err="1" smtClean="0">
                  <a:solidFill>
                    <a:srgbClr val="FFFF00"/>
                  </a:solidFill>
                </a:rPr>
                <a:t>Emp</a:t>
              </a:r>
              <a:r>
                <a:rPr lang="en-US" altLang="en-US" b="1" u="sng" dirty="0" smtClean="0">
                  <a:solidFill>
                    <a:srgbClr val="FFFF00"/>
                  </a:solidFill>
                </a:rPr>
                <a:t>-no</a:t>
              </a:r>
              <a:r>
                <a:rPr lang="en-US" altLang="en-US" b="1" dirty="0" smtClean="0">
                  <a:solidFill>
                    <a:srgbClr val="FFFF00"/>
                  </a:solidFill>
                </a:rPr>
                <a:t> , </a:t>
              </a:r>
              <a:r>
                <a:rPr lang="en-US" altLang="en-US" b="1" u="sng" dirty="0" err="1" smtClean="0">
                  <a:solidFill>
                    <a:srgbClr val="FFFF00"/>
                  </a:solidFill>
                </a:rPr>
                <a:t>Dept</a:t>
              </a:r>
              <a:r>
                <a:rPr lang="en-US" altLang="en-US" b="1" u="sng" dirty="0" smtClean="0">
                  <a:solidFill>
                    <a:srgbClr val="FFFF00"/>
                  </a:solidFill>
                </a:rPr>
                <a:t>-no</a:t>
              </a:r>
              <a:endParaRPr lang="en-US" altLang="en-US" b="1" u="sng" dirty="0">
                <a:solidFill>
                  <a:srgbClr val="FFFF00"/>
                </a:solidFill>
              </a:endParaRPr>
            </a:p>
          </p:txBody>
        </p:sp>
        <p:sp>
          <p:nvSpPr>
            <p:cNvPr id="13" name="Text Box 40"/>
            <p:cNvSpPr txBox="1">
              <a:spLocks noChangeArrowheads="1"/>
            </p:cNvSpPr>
            <p:nvPr/>
          </p:nvSpPr>
          <p:spPr bwMode="auto">
            <a:xfrm>
              <a:off x="2868" y="3478"/>
              <a:ext cx="47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b="1" dirty="0" err="1" smtClean="0">
                  <a:solidFill>
                    <a:srgbClr val="FFFF00"/>
                  </a:solidFill>
                </a:rPr>
                <a:t>Dept</a:t>
              </a:r>
              <a:r>
                <a:rPr lang="en-US" altLang="en-US" b="1" dirty="0" smtClean="0">
                  <a:solidFill>
                    <a:srgbClr val="FFFF00"/>
                  </a:solidFill>
                </a:rPr>
                <a:t>-name</a:t>
              </a:r>
              <a:endParaRPr lang="en-US" altLang="en-US" b="1" dirty="0">
                <a:solidFill>
                  <a:srgbClr val="FFFF00"/>
                </a:solidFill>
              </a:endParaRPr>
            </a:p>
          </p:txBody>
        </p:sp>
      </p:grpSp>
    </p:spTree>
    <p:extLst>
      <p:ext uri="{BB962C8B-B14F-4D97-AF65-F5344CB8AC3E}">
        <p14:creationId xmlns:p14="http://schemas.microsoft.com/office/powerpoint/2010/main" val="513459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80">
                                          <p:stCondLst>
                                            <p:cond delay="0"/>
                                          </p:stCondLst>
                                        </p:cTn>
                                        <p:tgtEl>
                                          <p:spTgt spid="2">
                                            <p:txEl>
                                              <p:pRg st="0" end="0"/>
                                            </p:txEl>
                                          </p:spTgt>
                                        </p:tgtEl>
                                      </p:cBhvr>
                                    </p:animEffect>
                                    <p:anim calcmode="lin" valueType="num">
                                      <p:cBhvr>
                                        <p:cTn id="13"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xEl>
                                              <p:pRg st="0" end="0"/>
                                            </p:txEl>
                                          </p:spTgt>
                                        </p:tgtEl>
                                      </p:cBhvr>
                                      <p:to x="100000" y="60000"/>
                                    </p:animScale>
                                    <p:animScale>
                                      <p:cBhvr>
                                        <p:cTn id="19" dur="166" decel="50000">
                                          <p:stCondLst>
                                            <p:cond delay="676"/>
                                          </p:stCondLst>
                                        </p:cTn>
                                        <p:tgtEl>
                                          <p:spTgt spid="2">
                                            <p:txEl>
                                              <p:pRg st="0" end="0"/>
                                            </p:txEl>
                                          </p:spTgt>
                                        </p:tgtEl>
                                      </p:cBhvr>
                                      <p:to x="100000" y="100000"/>
                                    </p:animScale>
                                    <p:animScale>
                                      <p:cBhvr>
                                        <p:cTn id="20" dur="26">
                                          <p:stCondLst>
                                            <p:cond delay="1312"/>
                                          </p:stCondLst>
                                        </p:cTn>
                                        <p:tgtEl>
                                          <p:spTgt spid="2">
                                            <p:txEl>
                                              <p:pRg st="0" end="0"/>
                                            </p:txEl>
                                          </p:spTgt>
                                        </p:tgtEl>
                                      </p:cBhvr>
                                      <p:to x="100000" y="80000"/>
                                    </p:animScale>
                                    <p:animScale>
                                      <p:cBhvr>
                                        <p:cTn id="21" dur="166" decel="50000">
                                          <p:stCondLst>
                                            <p:cond delay="1338"/>
                                          </p:stCondLst>
                                        </p:cTn>
                                        <p:tgtEl>
                                          <p:spTgt spid="2">
                                            <p:txEl>
                                              <p:pRg st="0" end="0"/>
                                            </p:txEl>
                                          </p:spTgt>
                                        </p:tgtEl>
                                      </p:cBhvr>
                                      <p:to x="100000" y="100000"/>
                                    </p:animScale>
                                    <p:animScale>
                                      <p:cBhvr>
                                        <p:cTn id="22" dur="26">
                                          <p:stCondLst>
                                            <p:cond delay="1642"/>
                                          </p:stCondLst>
                                        </p:cTn>
                                        <p:tgtEl>
                                          <p:spTgt spid="2">
                                            <p:txEl>
                                              <p:pRg st="0" end="0"/>
                                            </p:txEl>
                                          </p:spTgt>
                                        </p:tgtEl>
                                      </p:cBhvr>
                                      <p:to x="100000" y="90000"/>
                                    </p:animScale>
                                    <p:animScale>
                                      <p:cBhvr>
                                        <p:cTn id="23" dur="166" decel="50000">
                                          <p:stCondLst>
                                            <p:cond delay="1668"/>
                                          </p:stCondLst>
                                        </p:cTn>
                                        <p:tgtEl>
                                          <p:spTgt spid="2">
                                            <p:txEl>
                                              <p:pRg st="0" end="0"/>
                                            </p:txEl>
                                          </p:spTgt>
                                        </p:tgtEl>
                                      </p:cBhvr>
                                      <p:to x="100000" y="100000"/>
                                    </p:animScale>
                                    <p:animScale>
                                      <p:cBhvr>
                                        <p:cTn id="24" dur="26">
                                          <p:stCondLst>
                                            <p:cond delay="1808"/>
                                          </p:stCondLst>
                                        </p:cTn>
                                        <p:tgtEl>
                                          <p:spTgt spid="2">
                                            <p:txEl>
                                              <p:pRg st="0" end="0"/>
                                            </p:txEl>
                                          </p:spTgt>
                                        </p:tgtEl>
                                      </p:cBhvr>
                                      <p:to x="100000" y="95000"/>
                                    </p:animScale>
                                    <p:animScale>
                                      <p:cBhvr>
                                        <p:cTn id="25" dur="166" decel="50000">
                                          <p:stCondLst>
                                            <p:cond delay="1834"/>
                                          </p:stCondLst>
                                        </p:cTn>
                                        <p:tgtEl>
                                          <p:spTgt spid="2">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500" fill="hold"/>
                                        <p:tgtEl>
                                          <p:spTgt spid="10"/>
                                        </p:tgtEl>
                                        <p:attrNameLst>
                                          <p:attrName>ppt_x</p:attrName>
                                        </p:attrNameLst>
                                      </p:cBhvr>
                                      <p:tavLst>
                                        <p:tav tm="0">
                                          <p:val>
                                            <p:strVal val="#ppt_x"/>
                                          </p:val>
                                        </p:tav>
                                        <p:tav tm="100000">
                                          <p:val>
                                            <p:strVal val="#ppt_x"/>
                                          </p:val>
                                        </p:tav>
                                      </p:tavLst>
                                    </p:anim>
                                    <p:anim calcmode="lin" valueType="num">
                                      <p:cBhvr additive="base">
                                        <p:cTn id="3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38200" y="1600200"/>
            <a:ext cx="8229600" cy="3539430"/>
          </a:xfrm>
          <a:prstGeom prst="rect">
            <a:avLst/>
          </a:prstGeom>
          <a:noFill/>
        </p:spPr>
        <p:txBody>
          <a:bodyPr wrap="square" rtlCol="0">
            <a:spAutoFit/>
          </a:bodyPr>
          <a:lstStyle/>
          <a:p>
            <a:pPr algn="just"/>
            <a:r>
              <a:rPr lang="en-US" sz="3200" dirty="0" smtClean="0"/>
              <a:t>When </a:t>
            </a:r>
            <a:r>
              <a:rPr lang="en-US" sz="3200" dirty="0"/>
              <a:t>there is a functional dependence in which the determinant is only part of the primary key, then there is a partial dependency</a:t>
            </a:r>
            <a:r>
              <a:rPr lang="en-US" sz="3200" dirty="0" smtClean="0"/>
              <a:t>.</a:t>
            </a:r>
          </a:p>
          <a:p>
            <a:pPr algn="just"/>
            <a:endParaRPr lang="en-US" sz="3200" dirty="0"/>
          </a:p>
          <a:p>
            <a:pPr algn="just"/>
            <a:r>
              <a:rPr lang="en-US" sz="3200" dirty="0"/>
              <a:t>For example if (A, B) </a:t>
            </a:r>
            <a:r>
              <a:rPr lang="en-US" sz="3200" dirty="0" smtClean="0"/>
              <a:t>→(</a:t>
            </a:r>
            <a:r>
              <a:rPr lang="en-US" sz="3200" dirty="0"/>
              <a:t>C, D) and </a:t>
            </a:r>
            <a:r>
              <a:rPr lang="en-US" sz="3200" dirty="0" smtClean="0"/>
              <a:t>B→C </a:t>
            </a:r>
            <a:r>
              <a:rPr lang="en-US" sz="3200" dirty="0"/>
              <a:t>and (A, B) is the primary key, then the functional dependence </a:t>
            </a:r>
            <a:r>
              <a:rPr lang="en-US" sz="3200" dirty="0" smtClean="0"/>
              <a:t>B→C </a:t>
            </a:r>
            <a:r>
              <a:rPr lang="en-US" sz="3200" dirty="0"/>
              <a:t>is a partial dependency.</a:t>
            </a:r>
          </a:p>
        </p:txBody>
      </p:sp>
      <p:sp>
        <p:nvSpPr>
          <p:cNvPr id="3" name="مستطيل 2"/>
          <p:cNvSpPr/>
          <p:nvPr/>
        </p:nvSpPr>
        <p:spPr>
          <a:xfrm>
            <a:off x="1676400" y="839028"/>
            <a:ext cx="5966698" cy="769441"/>
          </a:xfrm>
          <a:prstGeom prst="rect">
            <a:avLst/>
          </a:prstGeom>
        </p:spPr>
        <p:txBody>
          <a:bodyPr wrap="none">
            <a:spAutoFit/>
          </a:bodyPr>
          <a:lstStyle/>
          <a:p>
            <a:r>
              <a:rPr lang="en-US" sz="4400" b="1" dirty="0"/>
              <a:t>3.2 </a:t>
            </a:r>
            <a:r>
              <a:rPr lang="en-US" sz="4400" b="1" dirty="0">
                <a:solidFill>
                  <a:srgbClr val="FFFF00"/>
                </a:solidFill>
              </a:rPr>
              <a:t>Partial </a:t>
            </a:r>
            <a:r>
              <a:rPr lang="en-US" sz="4400" b="1" dirty="0" smtClean="0">
                <a:solidFill>
                  <a:srgbClr val="FFFF00"/>
                </a:solidFill>
              </a:rPr>
              <a:t>Dependency</a:t>
            </a:r>
            <a:endParaRPr lang="en-US" sz="4400" dirty="0">
              <a:solidFill>
                <a:srgbClr val="FFFF00"/>
              </a:solidFill>
            </a:endParaRPr>
          </a:p>
        </p:txBody>
      </p:sp>
      <p:sp>
        <p:nvSpPr>
          <p:cNvPr id="8" name="مستطيل 7"/>
          <p:cNvSpPr/>
          <p:nvPr/>
        </p:nvSpPr>
        <p:spPr>
          <a:xfrm>
            <a:off x="838200" y="5181600"/>
            <a:ext cx="8458200" cy="461665"/>
          </a:xfrm>
          <a:prstGeom prst="rect">
            <a:avLst/>
          </a:prstGeom>
        </p:spPr>
        <p:txBody>
          <a:bodyPr wrap="square">
            <a:spAutoFit/>
          </a:bodyPr>
          <a:lstStyle/>
          <a:p>
            <a:r>
              <a:rPr lang="en-US" altLang="en-US" b="1" dirty="0">
                <a:solidFill>
                  <a:schemeClr val="accent1"/>
                </a:solidFill>
              </a:rPr>
              <a:t>Employee</a:t>
            </a:r>
            <a:r>
              <a:rPr lang="en-US" altLang="en-US" b="1" dirty="0"/>
              <a:t> (  </a:t>
            </a:r>
            <a:r>
              <a:rPr lang="en-US" altLang="en-US" b="1" u="sng" dirty="0" err="1" smtClean="0">
                <a:solidFill>
                  <a:schemeClr val="accent2">
                    <a:lumMod val="60000"/>
                    <a:lumOff val="40000"/>
                  </a:schemeClr>
                </a:solidFill>
              </a:rPr>
              <a:t>Emp</a:t>
            </a:r>
            <a:r>
              <a:rPr lang="en-US" altLang="en-US" b="1" u="sng" dirty="0" smtClean="0">
                <a:solidFill>
                  <a:schemeClr val="accent2">
                    <a:lumMod val="60000"/>
                    <a:lumOff val="40000"/>
                  </a:schemeClr>
                </a:solidFill>
              </a:rPr>
              <a:t>-no</a:t>
            </a:r>
            <a:r>
              <a:rPr lang="en-US" altLang="en-US" b="1" dirty="0" smtClean="0">
                <a:solidFill>
                  <a:schemeClr val="accent2">
                    <a:lumMod val="60000"/>
                    <a:lumOff val="40000"/>
                  </a:schemeClr>
                </a:solidFill>
              </a:rPr>
              <a:t> </a:t>
            </a:r>
            <a:r>
              <a:rPr lang="en-US" altLang="en-US" b="1" dirty="0">
                <a:solidFill>
                  <a:srgbClr val="FF0000"/>
                </a:solidFill>
              </a:rPr>
              <a:t>, </a:t>
            </a:r>
            <a:r>
              <a:rPr lang="en-US" altLang="en-US" b="1" dirty="0" err="1" smtClean="0">
                <a:solidFill>
                  <a:schemeClr val="accent2">
                    <a:lumMod val="60000"/>
                    <a:lumOff val="40000"/>
                  </a:schemeClr>
                </a:solidFill>
              </a:rPr>
              <a:t>Emp</a:t>
            </a:r>
            <a:r>
              <a:rPr lang="en-US" altLang="en-US" b="1" dirty="0" smtClean="0">
                <a:solidFill>
                  <a:schemeClr val="accent2">
                    <a:lumMod val="60000"/>
                    <a:lumOff val="40000"/>
                  </a:schemeClr>
                </a:solidFill>
              </a:rPr>
              <a:t>-name</a:t>
            </a:r>
            <a:r>
              <a:rPr lang="en-US" altLang="en-US" b="1" dirty="0">
                <a:solidFill>
                  <a:srgbClr val="FF0000"/>
                </a:solidFill>
              </a:rPr>
              <a:t>, </a:t>
            </a:r>
            <a:r>
              <a:rPr lang="en-US" altLang="en-US" b="1" dirty="0" err="1">
                <a:solidFill>
                  <a:schemeClr val="accent2">
                    <a:lumMod val="60000"/>
                    <a:lumOff val="40000"/>
                  </a:schemeClr>
                </a:solidFill>
              </a:rPr>
              <a:t>Bdate</a:t>
            </a:r>
            <a:r>
              <a:rPr lang="en-US" altLang="en-US" b="1" dirty="0">
                <a:solidFill>
                  <a:srgbClr val="FF0000"/>
                </a:solidFill>
              </a:rPr>
              <a:t>, </a:t>
            </a:r>
            <a:r>
              <a:rPr lang="en-US" altLang="en-US" b="1" u="sng" dirty="0" err="1" smtClean="0">
                <a:solidFill>
                  <a:schemeClr val="accent2">
                    <a:lumMod val="60000"/>
                    <a:lumOff val="40000"/>
                  </a:schemeClr>
                </a:solidFill>
              </a:rPr>
              <a:t>Dept</a:t>
            </a:r>
            <a:r>
              <a:rPr lang="en-US" altLang="en-US" b="1" u="sng" dirty="0" smtClean="0">
                <a:solidFill>
                  <a:schemeClr val="accent2">
                    <a:lumMod val="60000"/>
                    <a:lumOff val="40000"/>
                  </a:schemeClr>
                </a:solidFill>
              </a:rPr>
              <a:t>-no</a:t>
            </a:r>
            <a:r>
              <a:rPr lang="en-US" altLang="en-US" b="1" u="sng" dirty="0" smtClean="0">
                <a:solidFill>
                  <a:srgbClr val="FF0000"/>
                </a:solidFill>
              </a:rPr>
              <a:t>,</a:t>
            </a:r>
            <a:r>
              <a:rPr lang="en-US" altLang="en-US" b="1" dirty="0" smtClean="0">
                <a:solidFill>
                  <a:srgbClr val="FF0000"/>
                </a:solidFill>
              </a:rPr>
              <a:t> </a:t>
            </a:r>
            <a:r>
              <a:rPr lang="en-US" altLang="en-US" b="1" dirty="0" err="1" smtClean="0">
                <a:solidFill>
                  <a:schemeClr val="accent2">
                    <a:lumMod val="60000"/>
                    <a:lumOff val="40000"/>
                  </a:schemeClr>
                </a:solidFill>
              </a:rPr>
              <a:t>Dept</a:t>
            </a:r>
            <a:r>
              <a:rPr lang="en-US" altLang="en-US" b="1" dirty="0" smtClean="0">
                <a:solidFill>
                  <a:schemeClr val="accent2">
                    <a:lumMod val="60000"/>
                    <a:lumOff val="40000"/>
                  </a:schemeClr>
                </a:solidFill>
              </a:rPr>
              <a:t>-name</a:t>
            </a:r>
            <a:r>
              <a:rPr lang="en-US" altLang="en-US" b="1" dirty="0" smtClean="0"/>
              <a:t>)</a:t>
            </a:r>
            <a:endParaRPr lang="en-US" b="1" dirty="0"/>
          </a:p>
        </p:txBody>
      </p:sp>
      <p:grpSp>
        <p:nvGrpSpPr>
          <p:cNvPr id="13" name="Group 43"/>
          <p:cNvGrpSpPr>
            <a:grpSpLocks/>
          </p:cNvGrpSpPr>
          <p:nvPr/>
        </p:nvGrpSpPr>
        <p:grpSpPr bwMode="auto">
          <a:xfrm>
            <a:off x="1600198" y="6137274"/>
            <a:ext cx="6211748" cy="492126"/>
            <a:chOff x="1610" y="3459"/>
            <a:chExt cx="1665" cy="310"/>
          </a:xfrm>
        </p:grpSpPr>
        <p:sp>
          <p:nvSpPr>
            <p:cNvPr id="14" name="Line 20"/>
            <p:cNvSpPr>
              <a:spLocks noChangeShapeType="1"/>
            </p:cNvSpPr>
            <p:nvPr/>
          </p:nvSpPr>
          <p:spPr bwMode="auto">
            <a:xfrm>
              <a:off x="1998" y="3625"/>
              <a:ext cx="488"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a:lstStyle/>
            <a:p>
              <a:endParaRPr lang="en-US"/>
            </a:p>
          </p:txBody>
        </p:sp>
        <p:sp>
          <p:nvSpPr>
            <p:cNvPr id="15" name="Text Box 39"/>
            <p:cNvSpPr txBox="1">
              <a:spLocks noChangeArrowheads="1"/>
            </p:cNvSpPr>
            <p:nvPr/>
          </p:nvSpPr>
          <p:spPr bwMode="auto">
            <a:xfrm>
              <a:off x="1610" y="3459"/>
              <a:ext cx="35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b="1" u="sng" dirty="0" err="1" smtClean="0">
                  <a:solidFill>
                    <a:srgbClr val="FFFF00"/>
                  </a:solidFill>
                </a:rPr>
                <a:t>Emp</a:t>
              </a:r>
              <a:r>
                <a:rPr lang="en-US" altLang="en-US" b="1" u="sng" dirty="0" smtClean="0">
                  <a:solidFill>
                    <a:srgbClr val="FFFF00"/>
                  </a:solidFill>
                </a:rPr>
                <a:t>-no</a:t>
              </a:r>
              <a:endParaRPr lang="en-US" altLang="en-US" b="1" u="sng" dirty="0">
                <a:solidFill>
                  <a:srgbClr val="FFFF00"/>
                </a:solidFill>
              </a:endParaRPr>
            </a:p>
          </p:txBody>
        </p:sp>
        <p:sp>
          <p:nvSpPr>
            <p:cNvPr id="16" name="Text Box 40"/>
            <p:cNvSpPr txBox="1">
              <a:spLocks noChangeArrowheads="1"/>
            </p:cNvSpPr>
            <p:nvPr/>
          </p:nvSpPr>
          <p:spPr bwMode="auto">
            <a:xfrm>
              <a:off x="2529" y="3478"/>
              <a:ext cx="74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b="1" dirty="0" err="1"/>
                <a:t>Emp</a:t>
              </a:r>
              <a:r>
                <a:rPr lang="en-US" altLang="en-US" b="1" dirty="0"/>
                <a:t>-name, </a:t>
              </a:r>
              <a:r>
                <a:rPr lang="en-US" altLang="en-US" b="1" dirty="0" err="1"/>
                <a:t>Bdate</a:t>
              </a:r>
              <a:endParaRPr lang="en-US" altLang="en-US" b="1" dirty="0">
                <a:solidFill>
                  <a:srgbClr val="FFFF00"/>
                </a:solidFill>
              </a:endParaRPr>
            </a:p>
          </p:txBody>
        </p:sp>
      </p:grpSp>
    </p:spTree>
    <p:extLst>
      <p:ext uri="{BB962C8B-B14F-4D97-AF65-F5344CB8AC3E}">
        <p14:creationId xmlns:p14="http://schemas.microsoft.com/office/powerpoint/2010/main" val="348240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99615" y="1828800"/>
            <a:ext cx="8229600" cy="3108543"/>
          </a:xfrm>
          <a:prstGeom prst="rect">
            <a:avLst/>
          </a:prstGeom>
          <a:noFill/>
        </p:spPr>
        <p:txBody>
          <a:bodyPr wrap="square" rtlCol="0">
            <a:spAutoFit/>
          </a:bodyPr>
          <a:lstStyle/>
          <a:p>
            <a:r>
              <a:rPr lang="en-US" sz="2800" dirty="0" smtClean="0"/>
              <a:t>When </a:t>
            </a:r>
            <a:r>
              <a:rPr lang="en-US" sz="2800" dirty="0"/>
              <a:t>there are the following functional dependencies such that </a:t>
            </a:r>
            <a:r>
              <a:rPr lang="en-US" sz="2800" dirty="0" smtClean="0"/>
              <a:t>X→Y</a:t>
            </a:r>
            <a:r>
              <a:rPr lang="en-US" sz="2800" dirty="0"/>
              <a:t>, </a:t>
            </a:r>
            <a:r>
              <a:rPr lang="en-US" sz="2800" dirty="0" smtClean="0"/>
              <a:t>Y→ </a:t>
            </a:r>
            <a:r>
              <a:rPr lang="en-US" sz="2800" dirty="0"/>
              <a:t>Z and X is the primary key, then </a:t>
            </a:r>
            <a:r>
              <a:rPr lang="en-US" sz="2800" dirty="0" smtClean="0"/>
              <a:t>X→Z </a:t>
            </a:r>
            <a:r>
              <a:rPr lang="en-US" sz="2800" dirty="0"/>
              <a:t>is a transitive dependency because X determines the value of Z via Y</a:t>
            </a:r>
            <a:r>
              <a:rPr lang="en-US" sz="2800" smtClean="0"/>
              <a:t>. </a:t>
            </a:r>
          </a:p>
          <a:p>
            <a:endParaRPr lang="en-US" sz="2800" dirty="0" smtClean="0"/>
          </a:p>
          <a:p>
            <a:r>
              <a:rPr lang="en-US" sz="2800" dirty="0" smtClean="0"/>
              <a:t> Whenever </a:t>
            </a:r>
            <a:r>
              <a:rPr lang="en-US" sz="2800" dirty="0"/>
              <a:t>a functional dependency is detected amongst </a:t>
            </a:r>
            <a:r>
              <a:rPr lang="en-US" sz="2800" dirty="0" smtClean="0"/>
              <a:t>nonprime, there </a:t>
            </a:r>
            <a:r>
              <a:rPr lang="en-US" sz="2800" dirty="0"/>
              <a:t>is a </a:t>
            </a:r>
            <a:r>
              <a:rPr lang="en-US" sz="2800" dirty="0" smtClean="0"/>
              <a:t>transitive dependency.</a:t>
            </a:r>
            <a:endParaRPr lang="en-US" sz="2800" dirty="0"/>
          </a:p>
        </p:txBody>
      </p:sp>
      <p:sp>
        <p:nvSpPr>
          <p:cNvPr id="3" name="مستطيل 2"/>
          <p:cNvSpPr/>
          <p:nvPr/>
        </p:nvSpPr>
        <p:spPr>
          <a:xfrm>
            <a:off x="1676400" y="839028"/>
            <a:ext cx="6730560" cy="769441"/>
          </a:xfrm>
          <a:prstGeom prst="rect">
            <a:avLst/>
          </a:prstGeom>
        </p:spPr>
        <p:txBody>
          <a:bodyPr wrap="none">
            <a:spAutoFit/>
          </a:bodyPr>
          <a:lstStyle/>
          <a:p>
            <a:r>
              <a:rPr lang="en-US" sz="4400" b="1" dirty="0"/>
              <a:t>3.3 </a:t>
            </a:r>
            <a:r>
              <a:rPr lang="en-US" sz="4400" b="1" dirty="0">
                <a:solidFill>
                  <a:srgbClr val="FFFF00"/>
                </a:solidFill>
              </a:rPr>
              <a:t>Transitive </a:t>
            </a:r>
            <a:r>
              <a:rPr lang="en-US" sz="4400" b="1" dirty="0" smtClean="0">
                <a:solidFill>
                  <a:srgbClr val="FFFF00"/>
                </a:solidFill>
              </a:rPr>
              <a:t>Dependency</a:t>
            </a:r>
            <a:endParaRPr lang="en-US" sz="4400" dirty="0">
              <a:solidFill>
                <a:srgbClr val="FFFF00"/>
              </a:solidFill>
            </a:endParaRPr>
          </a:p>
        </p:txBody>
      </p:sp>
    </p:spTree>
    <p:extLst>
      <p:ext uri="{BB962C8B-B14F-4D97-AF65-F5344CB8AC3E}">
        <p14:creationId xmlns:p14="http://schemas.microsoft.com/office/powerpoint/2010/main" val="335538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676400" y="839028"/>
            <a:ext cx="4809906" cy="584775"/>
          </a:xfrm>
          <a:prstGeom prst="rect">
            <a:avLst/>
          </a:prstGeom>
        </p:spPr>
        <p:txBody>
          <a:bodyPr wrap="none">
            <a:spAutoFit/>
          </a:bodyPr>
          <a:lstStyle/>
          <a:p>
            <a:r>
              <a:rPr lang="en-US" sz="3200" b="1" dirty="0"/>
              <a:t>3.3 </a:t>
            </a:r>
            <a:r>
              <a:rPr lang="en-US" sz="3200" b="1" dirty="0">
                <a:solidFill>
                  <a:srgbClr val="FFFF00"/>
                </a:solidFill>
              </a:rPr>
              <a:t>Transitive </a:t>
            </a:r>
            <a:r>
              <a:rPr lang="en-US" sz="3200" b="1" dirty="0" smtClean="0">
                <a:solidFill>
                  <a:srgbClr val="FFFF00"/>
                </a:solidFill>
              </a:rPr>
              <a:t>Dependency</a:t>
            </a:r>
            <a:endParaRPr lang="en-US" sz="3200" dirty="0">
              <a:solidFill>
                <a:srgbClr val="FFFF00"/>
              </a:solidFill>
            </a:endParaRPr>
          </a:p>
        </p:txBody>
      </p:sp>
      <p:sp>
        <p:nvSpPr>
          <p:cNvPr id="4" name="Rectangle 3"/>
          <p:cNvSpPr txBox="1">
            <a:spLocks noChangeArrowheads="1"/>
          </p:cNvSpPr>
          <p:nvPr/>
        </p:nvSpPr>
        <p:spPr bwMode="auto">
          <a:xfrm>
            <a:off x="1295400" y="1524000"/>
            <a:ext cx="6934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a:lstStyle>
          <a:p>
            <a:pPr marL="0" indent="0" algn="l" rtl="0">
              <a:buNone/>
            </a:pPr>
            <a:r>
              <a:rPr lang="en-US" altLang="en-US" kern="0" dirty="0" smtClean="0"/>
              <a:t>Suppliers ( </a:t>
            </a:r>
            <a:r>
              <a:rPr lang="en-US" altLang="en-US" u="sng" kern="0" dirty="0" smtClean="0"/>
              <a:t>S-no</a:t>
            </a:r>
            <a:r>
              <a:rPr lang="en-US" altLang="en-US" kern="0" dirty="0" smtClean="0"/>
              <a:t> , S-name , City , Transport cost )</a:t>
            </a:r>
          </a:p>
        </p:txBody>
      </p:sp>
      <p:graphicFrame>
        <p:nvGraphicFramePr>
          <p:cNvPr id="6" name="Group 81"/>
          <p:cNvGraphicFramePr>
            <a:graphicFrameLocks noGrp="1"/>
          </p:cNvGraphicFramePr>
          <p:nvPr>
            <p:ph sz="half" idx="4294967295"/>
            <p:extLst>
              <p:ext uri="{D42A27DB-BD31-4B8C-83A1-F6EECF244321}">
                <p14:modId xmlns:p14="http://schemas.microsoft.com/office/powerpoint/2010/main" val="2922290255"/>
              </p:ext>
            </p:extLst>
          </p:nvPr>
        </p:nvGraphicFramePr>
        <p:xfrm>
          <a:off x="1371600" y="2090737"/>
          <a:ext cx="6324600" cy="2405063"/>
        </p:xfrm>
        <a:graphic>
          <a:graphicData uri="http://schemas.openxmlformats.org/drawingml/2006/table">
            <a:tbl>
              <a:tblPr rtl="1"/>
              <a:tblGrid>
                <a:gridCol w="1761147"/>
                <a:gridCol w="1041159"/>
                <a:gridCol w="1199980"/>
                <a:gridCol w="801163"/>
                <a:gridCol w="1521151"/>
              </a:tblGrid>
              <a:tr h="7429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Transport cost</a:t>
                      </a: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City</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S-name</a:t>
                      </a: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S-no</a:t>
                      </a: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Suppliers</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62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500</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400</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400</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500</a:t>
                      </a:r>
                      <a:endParaRPr kumimoji="0" lang="ar-SA" sz="2000" b="0" i="0" u="none" strike="noStrike" cap="none" normalizeH="0" baseline="0" smtClean="0">
                        <a:ln>
                          <a:noFill/>
                        </a:ln>
                        <a:solidFill>
                          <a:schemeClr val="tx1"/>
                        </a:solidFill>
                        <a:effectLst/>
                        <a:latin typeface="Times New Roman" charset="0"/>
                        <a:cs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PS</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GD</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GD</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PS</a:t>
                      </a: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Amar</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Yasseen</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Amin</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omer</a:t>
                      </a:r>
                      <a:endParaRPr kumimoji="0" lang="ar-SA" sz="2000" b="0" i="0" u="none" strike="noStrike" cap="none" normalizeH="0" baseline="0" smtClean="0">
                        <a:ln>
                          <a:noFill/>
                        </a:ln>
                        <a:solidFill>
                          <a:schemeClr val="tx1"/>
                        </a:solidFill>
                        <a:effectLst/>
                        <a:latin typeface="Times New Roman" charset="0"/>
                        <a:cs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S1</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S2</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S3</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S4</a:t>
                      </a:r>
                      <a:endParaRPr kumimoji="0" lang="ar-SA" sz="2000" b="0" i="0" u="none" strike="noStrike" cap="none" normalizeH="0" baseline="0" smtClean="0">
                        <a:ln>
                          <a:noFill/>
                        </a:ln>
                        <a:solidFill>
                          <a:schemeClr val="tx1"/>
                        </a:solidFill>
                        <a:effectLst/>
                        <a:latin typeface="Times New Roman" charset="0"/>
                        <a:cs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pSp>
        <p:nvGrpSpPr>
          <p:cNvPr id="7" name="Group 11"/>
          <p:cNvGrpSpPr>
            <a:grpSpLocks/>
          </p:cNvGrpSpPr>
          <p:nvPr/>
        </p:nvGrpSpPr>
        <p:grpSpPr bwMode="auto">
          <a:xfrm>
            <a:off x="2043113" y="4800602"/>
            <a:ext cx="2493962" cy="468313"/>
            <a:chOff x="583" y="1117"/>
            <a:chExt cx="1571" cy="295"/>
          </a:xfrm>
        </p:grpSpPr>
        <p:sp>
          <p:nvSpPr>
            <p:cNvPr id="8" name="Line 12"/>
            <p:cNvSpPr>
              <a:spLocks noChangeShapeType="1"/>
            </p:cNvSpPr>
            <p:nvPr/>
          </p:nvSpPr>
          <p:spPr bwMode="auto">
            <a:xfrm>
              <a:off x="1156" y="1253"/>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Rectangle 13"/>
            <p:cNvSpPr>
              <a:spLocks noChangeArrowheads="1"/>
            </p:cNvSpPr>
            <p:nvPr/>
          </p:nvSpPr>
          <p:spPr bwMode="auto">
            <a:xfrm>
              <a:off x="583" y="1117"/>
              <a:ext cx="68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dirty="0" smtClean="0">
                  <a:cs typeface="Times New Roman" charset="0"/>
                </a:rPr>
                <a:t>S-no</a:t>
              </a:r>
              <a:endParaRPr lang="en-US" altLang="en-US" sz="2000" dirty="0"/>
            </a:p>
          </p:txBody>
        </p:sp>
        <p:sp>
          <p:nvSpPr>
            <p:cNvPr id="10" name="Text Box 14"/>
            <p:cNvSpPr txBox="1">
              <a:spLocks noChangeArrowheads="1"/>
            </p:cNvSpPr>
            <p:nvPr/>
          </p:nvSpPr>
          <p:spPr bwMode="auto">
            <a:xfrm>
              <a:off x="1519" y="1121"/>
              <a:ext cx="6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smtClean="0"/>
                <a:t>City</a:t>
              </a:r>
              <a:endParaRPr lang="en-US" altLang="en-US" dirty="0"/>
            </a:p>
          </p:txBody>
        </p:sp>
      </p:grpSp>
      <p:grpSp>
        <p:nvGrpSpPr>
          <p:cNvPr id="11" name="Group 19"/>
          <p:cNvGrpSpPr>
            <a:grpSpLocks/>
          </p:cNvGrpSpPr>
          <p:nvPr/>
        </p:nvGrpSpPr>
        <p:grpSpPr bwMode="auto">
          <a:xfrm>
            <a:off x="1981626" y="5410205"/>
            <a:ext cx="4133424" cy="461963"/>
            <a:chOff x="842" y="2084"/>
            <a:chExt cx="1857" cy="291"/>
          </a:xfrm>
        </p:grpSpPr>
        <p:sp>
          <p:nvSpPr>
            <p:cNvPr id="12" name="Line 16"/>
            <p:cNvSpPr>
              <a:spLocks noChangeShapeType="1"/>
            </p:cNvSpPr>
            <p:nvPr/>
          </p:nvSpPr>
          <p:spPr bwMode="auto">
            <a:xfrm>
              <a:off x="1292" y="2275"/>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Rectangle 17"/>
            <p:cNvSpPr>
              <a:spLocks noChangeArrowheads="1"/>
            </p:cNvSpPr>
            <p:nvPr/>
          </p:nvSpPr>
          <p:spPr bwMode="auto">
            <a:xfrm>
              <a:off x="842" y="2084"/>
              <a:ext cx="681"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t>City </a:t>
              </a:r>
            </a:p>
          </p:txBody>
        </p:sp>
        <p:sp>
          <p:nvSpPr>
            <p:cNvPr id="14" name="Text Box 18"/>
            <p:cNvSpPr txBox="1">
              <a:spLocks noChangeArrowheads="1"/>
            </p:cNvSpPr>
            <p:nvPr/>
          </p:nvSpPr>
          <p:spPr bwMode="auto">
            <a:xfrm>
              <a:off x="1655" y="2084"/>
              <a:ext cx="104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t>Transport cost </a:t>
              </a:r>
            </a:p>
          </p:txBody>
        </p:sp>
      </p:grpSp>
      <p:grpSp>
        <p:nvGrpSpPr>
          <p:cNvPr id="2" name="مجموعة 1"/>
          <p:cNvGrpSpPr/>
          <p:nvPr/>
        </p:nvGrpSpPr>
        <p:grpSpPr>
          <a:xfrm>
            <a:off x="2010027" y="6076890"/>
            <a:ext cx="5000373" cy="461665"/>
            <a:chOff x="2010027" y="6076890"/>
            <a:chExt cx="5000373" cy="461665"/>
          </a:xfrm>
        </p:grpSpPr>
        <p:sp>
          <p:nvSpPr>
            <p:cNvPr id="16" name="Line 12"/>
            <p:cNvSpPr>
              <a:spLocks noChangeShapeType="1"/>
            </p:cNvSpPr>
            <p:nvPr/>
          </p:nvSpPr>
          <p:spPr bwMode="auto">
            <a:xfrm>
              <a:off x="2971800" y="6324600"/>
              <a:ext cx="78774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Rectangle 13"/>
            <p:cNvSpPr>
              <a:spLocks noChangeArrowheads="1"/>
            </p:cNvSpPr>
            <p:nvPr/>
          </p:nvSpPr>
          <p:spPr bwMode="auto">
            <a:xfrm>
              <a:off x="2010027" y="6076890"/>
              <a:ext cx="103797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dirty="0" smtClean="0">
                  <a:cs typeface="Times New Roman" charset="0"/>
                </a:rPr>
                <a:t>S-no</a:t>
              </a:r>
              <a:endParaRPr lang="en-US" altLang="en-US" sz="2000" dirty="0"/>
            </a:p>
          </p:txBody>
        </p:sp>
        <p:sp>
          <p:nvSpPr>
            <p:cNvPr id="18" name="Text Box 14"/>
            <p:cNvSpPr txBox="1">
              <a:spLocks noChangeArrowheads="1"/>
            </p:cNvSpPr>
            <p:nvPr/>
          </p:nvSpPr>
          <p:spPr bwMode="auto">
            <a:xfrm>
              <a:off x="4084720" y="6076890"/>
              <a:ext cx="29256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t>Transport cost </a:t>
              </a:r>
            </a:p>
          </p:txBody>
        </p:sp>
      </p:grpSp>
    </p:spTree>
    <p:extLst>
      <p:ext uri="{BB962C8B-B14F-4D97-AF65-F5344CB8AC3E}">
        <p14:creationId xmlns:p14="http://schemas.microsoft.com/office/powerpoint/2010/main" val="187733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2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circle(in)">
                                      <p:cBhvr>
                                        <p:cTn id="24" dur="2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circle(in)">
                                      <p:cBhvr>
                                        <p:cTn id="29" dur="20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45" presetClass="entr" presetSubtype="0"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2000"/>
                                        <p:tgtEl>
                                          <p:spTgt spid="2"/>
                                        </p:tgtEl>
                                      </p:cBhvr>
                                    </p:animEffect>
                                    <p:anim calcmode="lin" valueType="num">
                                      <p:cBhvr>
                                        <p:cTn id="35" dur="2000" fill="hold"/>
                                        <p:tgtEl>
                                          <p:spTgt spid="2"/>
                                        </p:tgtEl>
                                        <p:attrNameLst>
                                          <p:attrName>ppt_w</p:attrName>
                                        </p:attrNameLst>
                                      </p:cBhvr>
                                      <p:tavLst>
                                        <p:tav tm="0" fmla="#ppt_w*sin(2.5*pi*$)">
                                          <p:val>
                                            <p:fltVal val="0"/>
                                          </p:val>
                                        </p:tav>
                                        <p:tav tm="100000">
                                          <p:val>
                                            <p:fltVal val="1"/>
                                          </p:val>
                                        </p:tav>
                                      </p:tavLst>
                                    </p:anim>
                                    <p:anim calcmode="lin" valueType="num">
                                      <p:cBhvr>
                                        <p:cTn id="36"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828800"/>
            <a:ext cx="9144000" cy="2554545"/>
          </a:xfrm>
          <a:prstGeom prst="rect">
            <a:avLst/>
          </a:prstGeom>
          <a:noFill/>
        </p:spPr>
        <p:txBody>
          <a:bodyPr wrap="square" rtlCol="0">
            <a:spAutoFit/>
          </a:bodyPr>
          <a:lstStyle/>
          <a:p>
            <a:r>
              <a:rPr lang="en-US" sz="3200" dirty="0" smtClean="0"/>
              <a:t>The </a:t>
            </a:r>
            <a:r>
              <a:rPr lang="en-US" sz="3200" dirty="0"/>
              <a:t>advantage </a:t>
            </a:r>
            <a:r>
              <a:rPr lang="en-US" sz="3200"/>
              <a:t>of </a:t>
            </a:r>
            <a:r>
              <a:rPr lang="en-US" sz="3200" smtClean="0"/>
              <a:t>removing </a:t>
            </a:r>
            <a:r>
              <a:rPr lang="en-US" sz="3200" dirty="0"/>
              <a:t>transitive dependency is,</a:t>
            </a:r>
          </a:p>
          <a:p>
            <a:pPr lvl="0"/>
            <a:endParaRPr lang="en-US" sz="3200" dirty="0" smtClean="0"/>
          </a:p>
          <a:p>
            <a:pPr lvl="0"/>
            <a:r>
              <a:rPr lang="en-US" sz="3200" dirty="0" smtClean="0"/>
              <a:t>	1. Amount </a:t>
            </a:r>
            <a:r>
              <a:rPr lang="en-US" sz="3200" dirty="0"/>
              <a:t>of data duplication is reduced</a:t>
            </a:r>
            <a:r>
              <a:rPr lang="en-US" sz="3200" dirty="0" smtClean="0"/>
              <a:t>.</a:t>
            </a:r>
          </a:p>
          <a:p>
            <a:pPr lvl="0"/>
            <a:endParaRPr lang="en-US" sz="3200" dirty="0"/>
          </a:p>
          <a:p>
            <a:r>
              <a:rPr lang="en-US" sz="3200" dirty="0" smtClean="0"/>
              <a:t>	2. Data </a:t>
            </a:r>
            <a:r>
              <a:rPr lang="en-US" sz="3200" dirty="0"/>
              <a:t>integrity achieved.</a:t>
            </a:r>
          </a:p>
        </p:txBody>
      </p:sp>
      <p:sp>
        <p:nvSpPr>
          <p:cNvPr id="3" name="مستطيل 2"/>
          <p:cNvSpPr/>
          <p:nvPr/>
        </p:nvSpPr>
        <p:spPr>
          <a:xfrm>
            <a:off x="1676400" y="839028"/>
            <a:ext cx="6730560" cy="769441"/>
          </a:xfrm>
          <a:prstGeom prst="rect">
            <a:avLst/>
          </a:prstGeom>
        </p:spPr>
        <p:txBody>
          <a:bodyPr wrap="none">
            <a:spAutoFit/>
          </a:bodyPr>
          <a:lstStyle/>
          <a:p>
            <a:r>
              <a:rPr lang="en-US" sz="4400" b="1" dirty="0"/>
              <a:t>3.3 </a:t>
            </a:r>
            <a:r>
              <a:rPr lang="en-US" sz="4400" b="1" dirty="0">
                <a:solidFill>
                  <a:srgbClr val="FFFF00"/>
                </a:solidFill>
              </a:rPr>
              <a:t>Transitive </a:t>
            </a:r>
            <a:r>
              <a:rPr lang="en-US" sz="4400" b="1" dirty="0" smtClean="0">
                <a:solidFill>
                  <a:srgbClr val="FFFF00"/>
                </a:solidFill>
              </a:rPr>
              <a:t>Dependency</a:t>
            </a:r>
            <a:endParaRPr lang="en-US" sz="4400" dirty="0">
              <a:solidFill>
                <a:srgbClr val="FFFF00"/>
              </a:solidFill>
            </a:endParaRPr>
          </a:p>
        </p:txBody>
      </p:sp>
    </p:spTree>
    <p:extLst>
      <p:ext uri="{BB962C8B-B14F-4D97-AF65-F5344CB8AC3E}">
        <p14:creationId xmlns:p14="http://schemas.microsoft.com/office/powerpoint/2010/main" val="169225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80">
                                          <p:stCondLst>
                                            <p:cond delay="0"/>
                                          </p:stCondLst>
                                        </p:cTn>
                                        <p:tgtEl>
                                          <p:spTgt spid="2">
                                            <p:txEl>
                                              <p:pRg st="0" end="0"/>
                                            </p:txEl>
                                          </p:spTgt>
                                        </p:tgtEl>
                                      </p:cBhvr>
                                    </p:animEffect>
                                    <p:anim calcmode="lin" valueType="num">
                                      <p:cBhvr>
                                        <p:cTn id="13"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xEl>
                                              <p:pRg st="0" end="0"/>
                                            </p:txEl>
                                          </p:spTgt>
                                        </p:tgtEl>
                                      </p:cBhvr>
                                      <p:to x="100000" y="60000"/>
                                    </p:animScale>
                                    <p:animScale>
                                      <p:cBhvr>
                                        <p:cTn id="19" dur="166" decel="50000">
                                          <p:stCondLst>
                                            <p:cond delay="676"/>
                                          </p:stCondLst>
                                        </p:cTn>
                                        <p:tgtEl>
                                          <p:spTgt spid="2">
                                            <p:txEl>
                                              <p:pRg st="0" end="0"/>
                                            </p:txEl>
                                          </p:spTgt>
                                        </p:tgtEl>
                                      </p:cBhvr>
                                      <p:to x="100000" y="100000"/>
                                    </p:animScale>
                                    <p:animScale>
                                      <p:cBhvr>
                                        <p:cTn id="20" dur="26">
                                          <p:stCondLst>
                                            <p:cond delay="1312"/>
                                          </p:stCondLst>
                                        </p:cTn>
                                        <p:tgtEl>
                                          <p:spTgt spid="2">
                                            <p:txEl>
                                              <p:pRg st="0" end="0"/>
                                            </p:txEl>
                                          </p:spTgt>
                                        </p:tgtEl>
                                      </p:cBhvr>
                                      <p:to x="100000" y="80000"/>
                                    </p:animScale>
                                    <p:animScale>
                                      <p:cBhvr>
                                        <p:cTn id="21" dur="166" decel="50000">
                                          <p:stCondLst>
                                            <p:cond delay="1338"/>
                                          </p:stCondLst>
                                        </p:cTn>
                                        <p:tgtEl>
                                          <p:spTgt spid="2">
                                            <p:txEl>
                                              <p:pRg st="0" end="0"/>
                                            </p:txEl>
                                          </p:spTgt>
                                        </p:tgtEl>
                                      </p:cBhvr>
                                      <p:to x="100000" y="100000"/>
                                    </p:animScale>
                                    <p:animScale>
                                      <p:cBhvr>
                                        <p:cTn id="22" dur="26">
                                          <p:stCondLst>
                                            <p:cond delay="1642"/>
                                          </p:stCondLst>
                                        </p:cTn>
                                        <p:tgtEl>
                                          <p:spTgt spid="2">
                                            <p:txEl>
                                              <p:pRg st="0" end="0"/>
                                            </p:txEl>
                                          </p:spTgt>
                                        </p:tgtEl>
                                      </p:cBhvr>
                                      <p:to x="100000" y="90000"/>
                                    </p:animScale>
                                    <p:animScale>
                                      <p:cBhvr>
                                        <p:cTn id="23" dur="166" decel="50000">
                                          <p:stCondLst>
                                            <p:cond delay="1668"/>
                                          </p:stCondLst>
                                        </p:cTn>
                                        <p:tgtEl>
                                          <p:spTgt spid="2">
                                            <p:txEl>
                                              <p:pRg st="0" end="0"/>
                                            </p:txEl>
                                          </p:spTgt>
                                        </p:tgtEl>
                                      </p:cBhvr>
                                      <p:to x="100000" y="100000"/>
                                    </p:animScale>
                                    <p:animScale>
                                      <p:cBhvr>
                                        <p:cTn id="24" dur="26">
                                          <p:stCondLst>
                                            <p:cond delay="1808"/>
                                          </p:stCondLst>
                                        </p:cTn>
                                        <p:tgtEl>
                                          <p:spTgt spid="2">
                                            <p:txEl>
                                              <p:pRg st="0" end="0"/>
                                            </p:txEl>
                                          </p:spTgt>
                                        </p:tgtEl>
                                      </p:cBhvr>
                                      <p:to x="100000" y="95000"/>
                                    </p:animScale>
                                    <p:animScale>
                                      <p:cBhvr>
                                        <p:cTn id="25" dur="166" decel="50000">
                                          <p:stCondLst>
                                            <p:cond delay="1834"/>
                                          </p:stCondLst>
                                        </p:cTn>
                                        <p:tgtEl>
                                          <p:spTgt spid="2">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Effect transition="in" filter="wipe(down)">
                                      <p:cBhvr>
                                        <p:cTn id="30" dur="580">
                                          <p:stCondLst>
                                            <p:cond delay="0"/>
                                          </p:stCondLst>
                                        </p:cTn>
                                        <p:tgtEl>
                                          <p:spTgt spid="2">
                                            <p:txEl>
                                              <p:pRg st="2" end="2"/>
                                            </p:txEl>
                                          </p:spTgt>
                                        </p:tgtEl>
                                      </p:cBhvr>
                                    </p:animEffect>
                                    <p:anim calcmode="lin" valueType="num">
                                      <p:cBhvr>
                                        <p:cTn id="31"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2">
                                            <p:txEl>
                                              <p:pRg st="2" end="2"/>
                                            </p:txEl>
                                          </p:spTgt>
                                        </p:tgtEl>
                                      </p:cBhvr>
                                      <p:to x="100000" y="60000"/>
                                    </p:animScale>
                                    <p:animScale>
                                      <p:cBhvr>
                                        <p:cTn id="37" dur="166" decel="50000">
                                          <p:stCondLst>
                                            <p:cond delay="676"/>
                                          </p:stCondLst>
                                        </p:cTn>
                                        <p:tgtEl>
                                          <p:spTgt spid="2">
                                            <p:txEl>
                                              <p:pRg st="2" end="2"/>
                                            </p:txEl>
                                          </p:spTgt>
                                        </p:tgtEl>
                                      </p:cBhvr>
                                      <p:to x="100000" y="100000"/>
                                    </p:animScale>
                                    <p:animScale>
                                      <p:cBhvr>
                                        <p:cTn id="38" dur="26">
                                          <p:stCondLst>
                                            <p:cond delay="1312"/>
                                          </p:stCondLst>
                                        </p:cTn>
                                        <p:tgtEl>
                                          <p:spTgt spid="2">
                                            <p:txEl>
                                              <p:pRg st="2" end="2"/>
                                            </p:txEl>
                                          </p:spTgt>
                                        </p:tgtEl>
                                      </p:cBhvr>
                                      <p:to x="100000" y="80000"/>
                                    </p:animScale>
                                    <p:animScale>
                                      <p:cBhvr>
                                        <p:cTn id="39" dur="166" decel="50000">
                                          <p:stCondLst>
                                            <p:cond delay="1338"/>
                                          </p:stCondLst>
                                        </p:cTn>
                                        <p:tgtEl>
                                          <p:spTgt spid="2">
                                            <p:txEl>
                                              <p:pRg st="2" end="2"/>
                                            </p:txEl>
                                          </p:spTgt>
                                        </p:tgtEl>
                                      </p:cBhvr>
                                      <p:to x="100000" y="100000"/>
                                    </p:animScale>
                                    <p:animScale>
                                      <p:cBhvr>
                                        <p:cTn id="40" dur="26">
                                          <p:stCondLst>
                                            <p:cond delay="1642"/>
                                          </p:stCondLst>
                                        </p:cTn>
                                        <p:tgtEl>
                                          <p:spTgt spid="2">
                                            <p:txEl>
                                              <p:pRg st="2" end="2"/>
                                            </p:txEl>
                                          </p:spTgt>
                                        </p:tgtEl>
                                      </p:cBhvr>
                                      <p:to x="100000" y="90000"/>
                                    </p:animScale>
                                    <p:animScale>
                                      <p:cBhvr>
                                        <p:cTn id="41" dur="166" decel="50000">
                                          <p:stCondLst>
                                            <p:cond delay="1668"/>
                                          </p:stCondLst>
                                        </p:cTn>
                                        <p:tgtEl>
                                          <p:spTgt spid="2">
                                            <p:txEl>
                                              <p:pRg st="2" end="2"/>
                                            </p:txEl>
                                          </p:spTgt>
                                        </p:tgtEl>
                                      </p:cBhvr>
                                      <p:to x="100000" y="100000"/>
                                    </p:animScale>
                                    <p:animScale>
                                      <p:cBhvr>
                                        <p:cTn id="42" dur="26">
                                          <p:stCondLst>
                                            <p:cond delay="1808"/>
                                          </p:stCondLst>
                                        </p:cTn>
                                        <p:tgtEl>
                                          <p:spTgt spid="2">
                                            <p:txEl>
                                              <p:pRg st="2" end="2"/>
                                            </p:txEl>
                                          </p:spTgt>
                                        </p:tgtEl>
                                      </p:cBhvr>
                                      <p:to x="100000" y="95000"/>
                                    </p:animScale>
                                    <p:animScale>
                                      <p:cBhvr>
                                        <p:cTn id="43" dur="166" decel="50000">
                                          <p:stCondLst>
                                            <p:cond delay="1834"/>
                                          </p:stCondLst>
                                        </p:cTn>
                                        <p:tgtEl>
                                          <p:spTgt spid="2">
                                            <p:txEl>
                                              <p:pRg st="2" end="2"/>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2">
                                            <p:txEl>
                                              <p:pRg st="4" end="4"/>
                                            </p:txEl>
                                          </p:spTgt>
                                        </p:tgtEl>
                                        <p:attrNameLst>
                                          <p:attrName>style.visibility</p:attrName>
                                        </p:attrNameLst>
                                      </p:cBhvr>
                                      <p:to>
                                        <p:strVal val="visible"/>
                                      </p:to>
                                    </p:set>
                                    <p:animEffect transition="in" filter="wipe(down)">
                                      <p:cBhvr>
                                        <p:cTn id="48" dur="580">
                                          <p:stCondLst>
                                            <p:cond delay="0"/>
                                          </p:stCondLst>
                                        </p:cTn>
                                        <p:tgtEl>
                                          <p:spTgt spid="2">
                                            <p:txEl>
                                              <p:pRg st="4" end="4"/>
                                            </p:txEl>
                                          </p:spTgt>
                                        </p:tgtEl>
                                      </p:cBhvr>
                                    </p:animEffect>
                                    <p:anim calcmode="lin" valueType="num">
                                      <p:cBhvr>
                                        <p:cTn id="49"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2">
                                            <p:txEl>
                                              <p:pRg st="4" end="4"/>
                                            </p:txEl>
                                          </p:spTgt>
                                        </p:tgtEl>
                                      </p:cBhvr>
                                      <p:to x="100000" y="60000"/>
                                    </p:animScale>
                                    <p:animScale>
                                      <p:cBhvr>
                                        <p:cTn id="55" dur="166" decel="50000">
                                          <p:stCondLst>
                                            <p:cond delay="676"/>
                                          </p:stCondLst>
                                        </p:cTn>
                                        <p:tgtEl>
                                          <p:spTgt spid="2">
                                            <p:txEl>
                                              <p:pRg st="4" end="4"/>
                                            </p:txEl>
                                          </p:spTgt>
                                        </p:tgtEl>
                                      </p:cBhvr>
                                      <p:to x="100000" y="100000"/>
                                    </p:animScale>
                                    <p:animScale>
                                      <p:cBhvr>
                                        <p:cTn id="56" dur="26">
                                          <p:stCondLst>
                                            <p:cond delay="1312"/>
                                          </p:stCondLst>
                                        </p:cTn>
                                        <p:tgtEl>
                                          <p:spTgt spid="2">
                                            <p:txEl>
                                              <p:pRg st="4" end="4"/>
                                            </p:txEl>
                                          </p:spTgt>
                                        </p:tgtEl>
                                      </p:cBhvr>
                                      <p:to x="100000" y="80000"/>
                                    </p:animScale>
                                    <p:animScale>
                                      <p:cBhvr>
                                        <p:cTn id="57" dur="166" decel="50000">
                                          <p:stCondLst>
                                            <p:cond delay="1338"/>
                                          </p:stCondLst>
                                        </p:cTn>
                                        <p:tgtEl>
                                          <p:spTgt spid="2">
                                            <p:txEl>
                                              <p:pRg st="4" end="4"/>
                                            </p:txEl>
                                          </p:spTgt>
                                        </p:tgtEl>
                                      </p:cBhvr>
                                      <p:to x="100000" y="100000"/>
                                    </p:animScale>
                                    <p:animScale>
                                      <p:cBhvr>
                                        <p:cTn id="58" dur="26">
                                          <p:stCondLst>
                                            <p:cond delay="1642"/>
                                          </p:stCondLst>
                                        </p:cTn>
                                        <p:tgtEl>
                                          <p:spTgt spid="2">
                                            <p:txEl>
                                              <p:pRg st="4" end="4"/>
                                            </p:txEl>
                                          </p:spTgt>
                                        </p:tgtEl>
                                      </p:cBhvr>
                                      <p:to x="100000" y="90000"/>
                                    </p:animScale>
                                    <p:animScale>
                                      <p:cBhvr>
                                        <p:cTn id="59" dur="166" decel="50000">
                                          <p:stCondLst>
                                            <p:cond delay="1668"/>
                                          </p:stCondLst>
                                        </p:cTn>
                                        <p:tgtEl>
                                          <p:spTgt spid="2">
                                            <p:txEl>
                                              <p:pRg st="4" end="4"/>
                                            </p:txEl>
                                          </p:spTgt>
                                        </p:tgtEl>
                                      </p:cBhvr>
                                      <p:to x="100000" y="100000"/>
                                    </p:animScale>
                                    <p:animScale>
                                      <p:cBhvr>
                                        <p:cTn id="60" dur="26">
                                          <p:stCondLst>
                                            <p:cond delay="1808"/>
                                          </p:stCondLst>
                                        </p:cTn>
                                        <p:tgtEl>
                                          <p:spTgt spid="2">
                                            <p:txEl>
                                              <p:pRg st="4" end="4"/>
                                            </p:txEl>
                                          </p:spTgt>
                                        </p:tgtEl>
                                      </p:cBhvr>
                                      <p:to x="100000" y="95000"/>
                                    </p:animScale>
                                    <p:animScale>
                                      <p:cBhvr>
                                        <p:cTn id="61"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38200" y="1379041"/>
            <a:ext cx="8229600" cy="5509200"/>
          </a:xfrm>
          <a:prstGeom prst="rect">
            <a:avLst/>
          </a:prstGeom>
          <a:noFill/>
        </p:spPr>
        <p:txBody>
          <a:bodyPr wrap="square" rtlCol="0">
            <a:spAutoFit/>
          </a:bodyPr>
          <a:lstStyle/>
          <a:p>
            <a:pPr algn="just"/>
            <a:r>
              <a:rPr lang="en-US" sz="3200" dirty="0" smtClean="0"/>
              <a:t>The </a:t>
            </a:r>
            <a:r>
              <a:rPr lang="en-US" sz="3200" dirty="0"/>
              <a:t>normalization process, as first proposed by </a:t>
            </a:r>
            <a:r>
              <a:rPr lang="en-US" sz="3200" dirty="0" err="1"/>
              <a:t>Codd</a:t>
            </a:r>
            <a:r>
              <a:rPr lang="en-US" sz="3200" dirty="0"/>
              <a:t> (1972a),takes a relation schema through a series of tests to </a:t>
            </a:r>
            <a:r>
              <a:rPr lang="en-US" sz="3200" i="1" dirty="0"/>
              <a:t>certify</a:t>
            </a:r>
            <a:r>
              <a:rPr lang="en-US" sz="3200" dirty="0"/>
              <a:t> whether it satisfies a certain </a:t>
            </a:r>
            <a:r>
              <a:rPr lang="en-US" sz="3200" b="1" dirty="0"/>
              <a:t>normal form</a:t>
            </a:r>
            <a:r>
              <a:rPr lang="en-US" sz="3200" dirty="0"/>
              <a:t>.</a:t>
            </a:r>
          </a:p>
          <a:p>
            <a:pPr algn="just"/>
            <a:r>
              <a:rPr lang="en-US" sz="3200" dirty="0"/>
              <a:t>The process, which proceeds in a top-down fashion by evaluating each relation against the criteria for normal forms and decomposing relations as necessary, can thus be considered as </a:t>
            </a:r>
            <a:r>
              <a:rPr lang="en-US" sz="3200" i="1" dirty="0"/>
              <a:t>relational design by </a:t>
            </a:r>
            <a:r>
              <a:rPr lang="en-US" sz="3200" i="1" dirty="0" err="1" smtClean="0"/>
              <a:t>analysis.</a:t>
            </a:r>
            <a:r>
              <a:rPr lang="en-US" sz="3200" dirty="0" err="1" smtClean="0"/>
              <a:t>Codd</a:t>
            </a:r>
            <a:r>
              <a:rPr lang="en-US" sz="3200" dirty="0" smtClean="0"/>
              <a:t> </a:t>
            </a:r>
            <a:r>
              <a:rPr lang="en-US" sz="3200" dirty="0"/>
              <a:t>proposed three normal forms, which he called first, second, and third normal form.</a:t>
            </a:r>
          </a:p>
        </p:txBody>
      </p:sp>
      <p:sp>
        <p:nvSpPr>
          <p:cNvPr id="3" name="مستطيل 2"/>
          <p:cNvSpPr/>
          <p:nvPr/>
        </p:nvSpPr>
        <p:spPr>
          <a:xfrm>
            <a:off x="1600200" y="609600"/>
            <a:ext cx="7236276" cy="769441"/>
          </a:xfrm>
          <a:prstGeom prst="rect">
            <a:avLst/>
          </a:prstGeom>
        </p:spPr>
        <p:txBody>
          <a:bodyPr wrap="none">
            <a:spAutoFit/>
          </a:bodyPr>
          <a:lstStyle/>
          <a:p>
            <a:r>
              <a:rPr lang="en-US" sz="4400" b="1" dirty="0" smtClean="0"/>
              <a:t>4. </a:t>
            </a:r>
            <a:r>
              <a:rPr lang="en-US" sz="4400" b="1" dirty="0">
                <a:solidFill>
                  <a:srgbClr val="FFFF00"/>
                </a:solidFill>
              </a:rPr>
              <a:t>Normalization of Relations</a:t>
            </a:r>
            <a:endParaRPr lang="en-US" sz="4400" dirty="0">
              <a:solidFill>
                <a:srgbClr val="FFFF00"/>
              </a:solidFill>
            </a:endParaRPr>
          </a:p>
        </p:txBody>
      </p:sp>
    </p:spTree>
    <p:extLst>
      <p:ext uri="{BB962C8B-B14F-4D97-AF65-F5344CB8AC3E}">
        <p14:creationId xmlns:p14="http://schemas.microsoft.com/office/powerpoint/2010/main" val="129296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wipe(down)">
                                      <p:cBhvr>
                                        <p:cTn id="14" dur="580">
                                          <p:stCondLst>
                                            <p:cond delay="0"/>
                                          </p:stCondLst>
                                        </p:cTn>
                                        <p:tgtEl>
                                          <p:spTgt spid="2">
                                            <p:txEl>
                                              <p:pRg st="0" end="0"/>
                                            </p:txEl>
                                          </p:spTgt>
                                        </p:tgtEl>
                                      </p:cBhvr>
                                    </p:animEffect>
                                    <p:anim calcmode="lin" valueType="num">
                                      <p:cBhvr>
                                        <p:cTn id="15"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xEl>
                                              <p:pRg st="0" end="0"/>
                                            </p:txEl>
                                          </p:spTgt>
                                        </p:tgtEl>
                                      </p:cBhvr>
                                      <p:to x="100000" y="60000"/>
                                    </p:animScale>
                                    <p:animScale>
                                      <p:cBhvr>
                                        <p:cTn id="21" dur="166" decel="50000">
                                          <p:stCondLst>
                                            <p:cond delay="676"/>
                                          </p:stCondLst>
                                        </p:cTn>
                                        <p:tgtEl>
                                          <p:spTgt spid="2">
                                            <p:txEl>
                                              <p:pRg st="0" end="0"/>
                                            </p:txEl>
                                          </p:spTgt>
                                        </p:tgtEl>
                                      </p:cBhvr>
                                      <p:to x="100000" y="100000"/>
                                    </p:animScale>
                                    <p:animScale>
                                      <p:cBhvr>
                                        <p:cTn id="22" dur="26">
                                          <p:stCondLst>
                                            <p:cond delay="1312"/>
                                          </p:stCondLst>
                                        </p:cTn>
                                        <p:tgtEl>
                                          <p:spTgt spid="2">
                                            <p:txEl>
                                              <p:pRg st="0" end="0"/>
                                            </p:txEl>
                                          </p:spTgt>
                                        </p:tgtEl>
                                      </p:cBhvr>
                                      <p:to x="100000" y="80000"/>
                                    </p:animScale>
                                    <p:animScale>
                                      <p:cBhvr>
                                        <p:cTn id="23" dur="166" decel="50000">
                                          <p:stCondLst>
                                            <p:cond delay="1338"/>
                                          </p:stCondLst>
                                        </p:cTn>
                                        <p:tgtEl>
                                          <p:spTgt spid="2">
                                            <p:txEl>
                                              <p:pRg st="0" end="0"/>
                                            </p:txEl>
                                          </p:spTgt>
                                        </p:tgtEl>
                                      </p:cBhvr>
                                      <p:to x="100000" y="100000"/>
                                    </p:animScale>
                                    <p:animScale>
                                      <p:cBhvr>
                                        <p:cTn id="24" dur="26">
                                          <p:stCondLst>
                                            <p:cond delay="1642"/>
                                          </p:stCondLst>
                                        </p:cTn>
                                        <p:tgtEl>
                                          <p:spTgt spid="2">
                                            <p:txEl>
                                              <p:pRg st="0" end="0"/>
                                            </p:txEl>
                                          </p:spTgt>
                                        </p:tgtEl>
                                      </p:cBhvr>
                                      <p:to x="100000" y="90000"/>
                                    </p:animScale>
                                    <p:animScale>
                                      <p:cBhvr>
                                        <p:cTn id="25" dur="166" decel="50000">
                                          <p:stCondLst>
                                            <p:cond delay="1668"/>
                                          </p:stCondLst>
                                        </p:cTn>
                                        <p:tgtEl>
                                          <p:spTgt spid="2">
                                            <p:txEl>
                                              <p:pRg st="0" end="0"/>
                                            </p:txEl>
                                          </p:spTgt>
                                        </p:tgtEl>
                                      </p:cBhvr>
                                      <p:to x="100000" y="100000"/>
                                    </p:animScale>
                                    <p:animScale>
                                      <p:cBhvr>
                                        <p:cTn id="26" dur="26">
                                          <p:stCondLst>
                                            <p:cond delay="1808"/>
                                          </p:stCondLst>
                                        </p:cTn>
                                        <p:tgtEl>
                                          <p:spTgt spid="2">
                                            <p:txEl>
                                              <p:pRg st="0" end="0"/>
                                            </p:txEl>
                                          </p:spTgt>
                                        </p:tgtEl>
                                      </p:cBhvr>
                                      <p:to x="100000" y="95000"/>
                                    </p:animScale>
                                    <p:animScale>
                                      <p:cBhvr>
                                        <p:cTn id="27" dur="166" decel="50000">
                                          <p:stCondLst>
                                            <p:cond delay="1834"/>
                                          </p:stCondLst>
                                        </p:cTn>
                                        <p:tgtEl>
                                          <p:spTgt spid="2">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2">
                                            <p:txEl>
                                              <p:pRg st="1" end="1"/>
                                            </p:txEl>
                                          </p:spTgt>
                                        </p:tgtEl>
                                        <p:attrNameLst>
                                          <p:attrName>style.visibility</p:attrName>
                                        </p:attrNameLst>
                                      </p:cBhvr>
                                      <p:to>
                                        <p:strVal val="visible"/>
                                      </p:to>
                                    </p:set>
                                    <p:animEffect transition="in" filter="wipe(down)">
                                      <p:cBhvr>
                                        <p:cTn id="32" dur="580">
                                          <p:stCondLst>
                                            <p:cond delay="0"/>
                                          </p:stCondLst>
                                        </p:cTn>
                                        <p:tgtEl>
                                          <p:spTgt spid="2">
                                            <p:txEl>
                                              <p:pRg st="1" end="1"/>
                                            </p:txEl>
                                          </p:spTgt>
                                        </p:tgtEl>
                                      </p:cBhvr>
                                    </p:animEffect>
                                    <p:anim calcmode="lin" valueType="num">
                                      <p:cBhvr>
                                        <p:cTn id="33"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2">
                                            <p:txEl>
                                              <p:pRg st="1" end="1"/>
                                            </p:txEl>
                                          </p:spTgt>
                                        </p:tgtEl>
                                      </p:cBhvr>
                                      <p:to x="100000" y="60000"/>
                                    </p:animScale>
                                    <p:animScale>
                                      <p:cBhvr>
                                        <p:cTn id="39" dur="166" decel="50000">
                                          <p:stCondLst>
                                            <p:cond delay="676"/>
                                          </p:stCondLst>
                                        </p:cTn>
                                        <p:tgtEl>
                                          <p:spTgt spid="2">
                                            <p:txEl>
                                              <p:pRg st="1" end="1"/>
                                            </p:txEl>
                                          </p:spTgt>
                                        </p:tgtEl>
                                      </p:cBhvr>
                                      <p:to x="100000" y="100000"/>
                                    </p:animScale>
                                    <p:animScale>
                                      <p:cBhvr>
                                        <p:cTn id="40" dur="26">
                                          <p:stCondLst>
                                            <p:cond delay="1312"/>
                                          </p:stCondLst>
                                        </p:cTn>
                                        <p:tgtEl>
                                          <p:spTgt spid="2">
                                            <p:txEl>
                                              <p:pRg st="1" end="1"/>
                                            </p:txEl>
                                          </p:spTgt>
                                        </p:tgtEl>
                                      </p:cBhvr>
                                      <p:to x="100000" y="80000"/>
                                    </p:animScale>
                                    <p:animScale>
                                      <p:cBhvr>
                                        <p:cTn id="41" dur="166" decel="50000">
                                          <p:stCondLst>
                                            <p:cond delay="1338"/>
                                          </p:stCondLst>
                                        </p:cTn>
                                        <p:tgtEl>
                                          <p:spTgt spid="2">
                                            <p:txEl>
                                              <p:pRg st="1" end="1"/>
                                            </p:txEl>
                                          </p:spTgt>
                                        </p:tgtEl>
                                      </p:cBhvr>
                                      <p:to x="100000" y="100000"/>
                                    </p:animScale>
                                    <p:animScale>
                                      <p:cBhvr>
                                        <p:cTn id="42" dur="26">
                                          <p:stCondLst>
                                            <p:cond delay="1642"/>
                                          </p:stCondLst>
                                        </p:cTn>
                                        <p:tgtEl>
                                          <p:spTgt spid="2">
                                            <p:txEl>
                                              <p:pRg st="1" end="1"/>
                                            </p:txEl>
                                          </p:spTgt>
                                        </p:tgtEl>
                                      </p:cBhvr>
                                      <p:to x="100000" y="90000"/>
                                    </p:animScale>
                                    <p:animScale>
                                      <p:cBhvr>
                                        <p:cTn id="43" dur="166" decel="50000">
                                          <p:stCondLst>
                                            <p:cond delay="1668"/>
                                          </p:stCondLst>
                                        </p:cTn>
                                        <p:tgtEl>
                                          <p:spTgt spid="2">
                                            <p:txEl>
                                              <p:pRg st="1" end="1"/>
                                            </p:txEl>
                                          </p:spTgt>
                                        </p:tgtEl>
                                      </p:cBhvr>
                                      <p:to x="100000" y="100000"/>
                                    </p:animScale>
                                    <p:animScale>
                                      <p:cBhvr>
                                        <p:cTn id="44" dur="26">
                                          <p:stCondLst>
                                            <p:cond delay="1808"/>
                                          </p:stCondLst>
                                        </p:cTn>
                                        <p:tgtEl>
                                          <p:spTgt spid="2">
                                            <p:txEl>
                                              <p:pRg st="1" end="1"/>
                                            </p:txEl>
                                          </p:spTgt>
                                        </p:tgtEl>
                                      </p:cBhvr>
                                      <p:to x="100000" y="95000"/>
                                    </p:animScale>
                                    <p:animScale>
                                      <p:cBhvr>
                                        <p:cTn id="45"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38200" y="1371600"/>
            <a:ext cx="8229600" cy="3046988"/>
          </a:xfrm>
          <a:prstGeom prst="rect">
            <a:avLst/>
          </a:prstGeom>
          <a:noFill/>
        </p:spPr>
        <p:txBody>
          <a:bodyPr wrap="square" rtlCol="0">
            <a:spAutoFit/>
          </a:bodyPr>
          <a:lstStyle/>
          <a:p>
            <a:r>
              <a:rPr lang="en-US" sz="3200" dirty="0"/>
              <a:t> </a:t>
            </a:r>
          </a:p>
          <a:p>
            <a:pPr algn="just"/>
            <a:r>
              <a:rPr lang="en-US" sz="3200" dirty="0"/>
              <a:t>The basic rule is </a:t>
            </a:r>
            <a:r>
              <a:rPr lang="en-US" sz="3200" b="1" dirty="0">
                <a:solidFill>
                  <a:srgbClr val="40D20C"/>
                </a:solidFill>
              </a:rPr>
              <a:t>that each table should describe one type of things, each row in the table should contain about one such thing, and the data we stored for each thing should exist in only one row. </a:t>
            </a:r>
          </a:p>
        </p:txBody>
      </p:sp>
      <p:sp>
        <p:nvSpPr>
          <p:cNvPr id="3" name="مستطيل 2"/>
          <p:cNvSpPr/>
          <p:nvPr/>
        </p:nvSpPr>
        <p:spPr>
          <a:xfrm>
            <a:off x="1295400" y="609600"/>
            <a:ext cx="7858562" cy="707886"/>
          </a:xfrm>
          <a:prstGeom prst="rect">
            <a:avLst/>
          </a:prstGeom>
        </p:spPr>
        <p:txBody>
          <a:bodyPr wrap="none">
            <a:spAutoFit/>
          </a:bodyPr>
          <a:lstStyle/>
          <a:p>
            <a:r>
              <a:rPr lang="en-US" sz="4000" b="1" dirty="0">
                <a:solidFill>
                  <a:srgbClr val="FFFF00"/>
                </a:solidFill>
              </a:rPr>
              <a:t>4.1 How do you divide your tables?</a:t>
            </a:r>
            <a:endParaRPr lang="en-US" sz="4000" dirty="0">
              <a:solidFill>
                <a:srgbClr val="FFFF00"/>
              </a:solidFill>
            </a:endParaRPr>
          </a:p>
        </p:txBody>
      </p:sp>
    </p:spTree>
    <p:extLst>
      <p:ext uri="{BB962C8B-B14F-4D97-AF65-F5344CB8AC3E}">
        <p14:creationId xmlns:p14="http://schemas.microsoft.com/office/powerpoint/2010/main" val="1158075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80">
                                          <p:stCondLst>
                                            <p:cond delay="0"/>
                                          </p:stCondLst>
                                        </p:cTn>
                                        <p:tgtEl>
                                          <p:spTgt spid="2">
                                            <p:txEl>
                                              <p:pRg st="0" end="0"/>
                                            </p:txEl>
                                          </p:spTgt>
                                        </p:tgtEl>
                                      </p:cBhvr>
                                    </p:animEffect>
                                    <p:anim calcmode="lin" valueType="num">
                                      <p:cBhvr>
                                        <p:cTn id="13"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xEl>
                                              <p:pRg st="0" end="0"/>
                                            </p:txEl>
                                          </p:spTgt>
                                        </p:tgtEl>
                                      </p:cBhvr>
                                      <p:to x="100000" y="60000"/>
                                    </p:animScale>
                                    <p:animScale>
                                      <p:cBhvr>
                                        <p:cTn id="19" dur="166" decel="50000">
                                          <p:stCondLst>
                                            <p:cond delay="676"/>
                                          </p:stCondLst>
                                        </p:cTn>
                                        <p:tgtEl>
                                          <p:spTgt spid="2">
                                            <p:txEl>
                                              <p:pRg st="0" end="0"/>
                                            </p:txEl>
                                          </p:spTgt>
                                        </p:tgtEl>
                                      </p:cBhvr>
                                      <p:to x="100000" y="100000"/>
                                    </p:animScale>
                                    <p:animScale>
                                      <p:cBhvr>
                                        <p:cTn id="20" dur="26">
                                          <p:stCondLst>
                                            <p:cond delay="1312"/>
                                          </p:stCondLst>
                                        </p:cTn>
                                        <p:tgtEl>
                                          <p:spTgt spid="2">
                                            <p:txEl>
                                              <p:pRg st="0" end="0"/>
                                            </p:txEl>
                                          </p:spTgt>
                                        </p:tgtEl>
                                      </p:cBhvr>
                                      <p:to x="100000" y="80000"/>
                                    </p:animScale>
                                    <p:animScale>
                                      <p:cBhvr>
                                        <p:cTn id="21" dur="166" decel="50000">
                                          <p:stCondLst>
                                            <p:cond delay="1338"/>
                                          </p:stCondLst>
                                        </p:cTn>
                                        <p:tgtEl>
                                          <p:spTgt spid="2">
                                            <p:txEl>
                                              <p:pRg st="0" end="0"/>
                                            </p:txEl>
                                          </p:spTgt>
                                        </p:tgtEl>
                                      </p:cBhvr>
                                      <p:to x="100000" y="100000"/>
                                    </p:animScale>
                                    <p:animScale>
                                      <p:cBhvr>
                                        <p:cTn id="22" dur="26">
                                          <p:stCondLst>
                                            <p:cond delay="1642"/>
                                          </p:stCondLst>
                                        </p:cTn>
                                        <p:tgtEl>
                                          <p:spTgt spid="2">
                                            <p:txEl>
                                              <p:pRg st="0" end="0"/>
                                            </p:txEl>
                                          </p:spTgt>
                                        </p:tgtEl>
                                      </p:cBhvr>
                                      <p:to x="100000" y="90000"/>
                                    </p:animScale>
                                    <p:animScale>
                                      <p:cBhvr>
                                        <p:cTn id="23" dur="166" decel="50000">
                                          <p:stCondLst>
                                            <p:cond delay="1668"/>
                                          </p:stCondLst>
                                        </p:cTn>
                                        <p:tgtEl>
                                          <p:spTgt spid="2">
                                            <p:txEl>
                                              <p:pRg st="0" end="0"/>
                                            </p:txEl>
                                          </p:spTgt>
                                        </p:tgtEl>
                                      </p:cBhvr>
                                      <p:to x="100000" y="100000"/>
                                    </p:animScale>
                                    <p:animScale>
                                      <p:cBhvr>
                                        <p:cTn id="24" dur="26">
                                          <p:stCondLst>
                                            <p:cond delay="1808"/>
                                          </p:stCondLst>
                                        </p:cTn>
                                        <p:tgtEl>
                                          <p:spTgt spid="2">
                                            <p:txEl>
                                              <p:pRg st="0" end="0"/>
                                            </p:txEl>
                                          </p:spTgt>
                                        </p:tgtEl>
                                      </p:cBhvr>
                                      <p:to x="100000" y="95000"/>
                                    </p:animScale>
                                    <p:animScale>
                                      <p:cBhvr>
                                        <p:cTn id="25" dur="166" decel="50000">
                                          <p:stCondLst>
                                            <p:cond delay="1834"/>
                                          </p:stCondLst>
                                        </p:cTn>
                                        <p:tgtEl>
                                          <p:spTgt spid="2">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2">
                                            <p:txEl>
                                              <p:pRg st="1" end="1"/>
                                            </p:txEl>
                                          </p:spTgt>
                                        </p:tgtEl>
                                        <p:attrNameLst>
                                          <p:attrName>style.visibility</p:attrName>
                                        </p:attrNameLst>
                                      </p:cBhvr>
                                      <p:to>
                                        <p:strVal val="visible"/>
                                      </p:to>
                                    </p:set>
                                    <p:animEffect transition="in" filter="wipe(down)">
                                      <p:cBhvr>
                                        <p:cTn id="30" dur="580">
                                          <p:stCondLst>
                                            <p:cond delay="0"/>
                                          </p:stCondLst>
                                        </p:cTn>
                                        <p:tgtEl>
                                          <p:spTgt spid="2">
                                            <p:txEl>
                                              <p:pRg st="1" end="1"/>
                                            </p:txEl>
                                          </p:spTgt>
                                        </p:tgtEl>
                                      </p:cBhvr>
                                    </p:animEffect>
                                    <p:anim calcmode="lin" valueType="num">
                                      <p:cBhvr>
                                        <p:cTn id="31"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2">
                                            <p:txEl>
                                              <p:pRg st="1" end="1"/>
                                            </p:txEl>
                                          </p:spTgt>
                                        </p:tgtEl>
                                      </p:cBhvr>
                                      <p:to x="100000" y="60000"/>
                                    </p:animScale>
                                    <p:animScale>
                                      <p:cBhvr>
                                        <p:cTn id="37" dur="166" decel="50000">
                                          <p:stCondLst>
                                            <p:cond delay="676"/>
                                          </p:stCondLst>
                                        </p:cTn>
                                        <p:tgtEl>
                                          <p:spTgt spid="2">
                                            <p:txEl>
                                              <p:pRg st="1" end="1"/>
                                            </p:txEl>
                                          </p:spTgt>
                                        </p:tgtEl>
                                      </p:cBhvr>
                                      <p:to x="100000" y="100000"/>
                                    </p:animScale>
                                    <p:animScale>
                                      <p:cBhvr>
                                        <p:cTn id="38" dur="26">
                                          <p:stCondLst>
                                            <p:cond delay="1312"/>
                                          </p:stCondLst>
                                        </p:cTn>
                                        <p:tgtEl>
                                          <p:spTgt spid="2">
                                            <p:txEl>
                                              <p:pRg st="1" end="1"/>
                                            </p:txEl>
                                          </p:spTgt>
                                        </p:tgtEl>
                                      </p:cBhvr>
                                      <p:to x="100000" y="80000"/>
                                    </p:animScale>
                                    <p:animScale>
                                      <p:cBhvr>
                                        <p:cTn id="39" dur="166" decel="50000">
                                          <p:stCondLst>
                                            <p:cond delay="1338"/>
                                          </p:stCondLst>
                                        </p:cTn>
                                        <p:tgtEl>
                                          <p:spTgt spid="2">
                                            <p:txEl>
                                              <p:pRg st="1" end="1"/>
                                            </p:txEl>
                                          </p:spTgt>
                                        </p:tgtEl>
                                      </p:cBhvr>
                                      <p:to x="100000" y="100000"/>
                                    </p:animScale>
                                    <p:animScale>
                                      <p:cBhvr>
                                        <p:cTn id="40" dur="26">
                                          <p:stCondLst>
                                            <p:cond delay="1642"/>
                                          </p:stCondLst>
                                        </p:cTn>
                                        <p:tgtEl>
                                          <p:spTgt spid="2">
                                            <p:txEl>
                                              <p:pRg st="1" end="1"/>
                                            </p:txEl>
                                          </p:spTgt>
                                        </p:tgtEl>
                                      </p:cBhvr>
                                      <p:to x="100000" y="90000"/>
                                    </p:animScale>
                                    <p:animScale>
                                      <p:cBhvr>
                                        <p:cTn id="41" dur="166" decel="50000">
                                          <p:stCondLst>
                                            <p:cond delay="1668"/>
                                          </p:stCondLst>
                                        </p:cTn>
                                        <p:tgtEl>
                                          <p:spTgt spid="2">
                                            <p:txEl>
                                              <p:pRg st="1" end="1"/>
                                            </p:txEl>
                                          </p:spTgt>
                                        </p:tgtEl>
                                      </p:cBhvr>
                                      <p:to x="100000" y="100000"/>
                                    </p:animScale>
                                    <p:animScale>
                                      <p:cBhvr>
                                        <p:cTn id="42" dur="26">
                                          <p:stCondLst>
                                            <p:cond delay="1808"/>
                                          </p:stCondLst>
                                        </p:cTn>
                                        <p:tgtEl>
                                          <p:spTgt spid="2">
                                            <p:txEl>
                                              <p:pRg st="1" end="1"/>
                                            </p:txEl>
                                          </p:spTgt>
                                        </p:tgtEl>
                                      </p:cBhvr>
                                      <p:to x="100000" y="95000"/>
                                    </p:animScale>
                                    <p:animScale>
                                      <p:cBhvr>
                                        <p:cTn id="43"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38200" y="1371600"/>
            <a:ext cx="8229600" cy="4031873"/>
          </a:xfrm>
          <a:prstGeom prst="rect">
            <a:avLst/>
          </a:prstGeom>
          <a:noFill/>
        </p:spPr>
        <p:txBody>
          <a:bodyPr wrap="square" rtlCol="0">
            <a:spAutoFit/>
          </a:bodyPr>
          <a:lstStyle/>
          <a:p>
            <a:pPr algn="just"/>
            <a:r>
              <a:rPr lang="en-US" sz="3200" dirty="0" smtClean="0"/>
              <a:t>A </a:t>
            </a:r>
            <a:r>
              <a:rPr lang="en-US" sz="3200" dirty="0"/>
              <a:t>database is in first normal form if it satisfies the following conditions: </a:t>
            </a:r>
            <a:endParaRPr lang="en-US" sz="3200" dirty="0" smtClean="0"/>
          </a:p>
          <a:p>
            <a:pPr algn="just"/>
            <a:endParaRPr lang="en-US" sz="3200" dirty="0"/>
          </a:p>
          <a:p>
            <a:pPr marL="514350" lvl="0" indent="-514350" algn="just">
              <a:buFont typeface="+mj-lt"/>
              <a:buAutoNum type="arabicPeriod"/>
            </a:pPr>
            <a:r>
              <a:rPr lang="en-US" sz="3200" dirty="0"/>
              <a:t>All the key attributes are defined.	</a:t>
            </a:r>
          </a:p>
          <a:p>
            <a:pPr marL="514350" lvl="0" indent="-514350" algn="just">
              <a:buFont typeface="+mj-lt"/>
              <a:buAutoNum type="arabicPeriod"/>
            </a:pPr>
            <a:r>
              <a:rPr lang="en-US" sz="3200" dirty="0"/>
              <a:t>There are no repeating groups in the table.</a:t>
            </a:r>
          </a:p>
          <a:p>
            <a:pPr marL="514350" lvl="0" indent="-514350" algn="just">
              <a:buFont typeface="+mj-lt"/>
              <a:buAutoNum type="arabicPeriod"/>
            </a:pPr>
            <a:r>
              <a:rPr lang="en-US" sz="3200" dirty="0"/>
              <a:t>The value of record must be atomic.</a:t>
            </a:r>
          </a:p>
          <a:p>
            <a:pPr marL="514350" lvl="0" indent="-514350" algn="just">
              <a:buFont typeface="+mj-lt"/>
              <a:buAutoNum type="arabicPeriod"/>
            </a:pPr>
            <a:r>
              <a:rPr lang="en-US" sz="3200" dirty="0"/>
              <a:t>All attributes are dependent on the primary key.</a:t>
            </a:r>
          </a:p>
        </p:txBody>
      </p:sp>
      <p:sp>
        <p:nvSpPr>
          <p:cNvPr id="3" name="مستطيل 2"/>
          <p:cNvSpPr/>
          <p:nvPr/>
        </p:nvSpPr>
        <p:spPr>
          <a:xfrm>
            <a:off x="1295400" y="609600"/>
            <a:ext cx="7793031" cy="707886"/>
          </a:xfrm>
          <a:prstGeom prst="rect">
            <a:avLst/>
          </a:prstGeom>
        </p:spPr>
        <p:txBody>
          <a:bodyPr wrap="none">
            <a:spAutoFit/>
          </a:bodyPr>
          <a:lstStyle/>
          <a:p>
            <a:r>
              <a:rPr lang="en-US" sz="4000" b="1" dirty="0" smtClean="0">
                <a:solidFill>
                  <a:srgbClr val="FFFF00"/>
                </a:solidFill>
              </a:rPr>
              <a:t>4.2 </a:t>
            </a:r>
            <a:r>
              <a:rPr lang="en-US" sz="4000" b="1" dirty="0">
                <a:solidFill>
                  <a:srgbClr val="FFFF00"/>
                </a:solidFill>
              </a:rPr>
              <a:t>The First Normal Form ( 1NF )</a:t>
            </a:r>
            <a:endParaRPr lang="en-US" sz="4000" dirty="0">
              <a:solidFill>
                <a:srgbClr val="FFFF00"/>
              </a:solidFill>
            </a:endParaRPr>
          </a:p>
        </p:txBody>
      </p:sp>
    </p:spTree>
    <p:extLst>
      <p:ext uri="{BB962C8B-B14F-4D97-AF65-F5344CB8AC3E}">
        <p14:creationId xmlns:p14="http://schemas.microsoft.com/office/powerpoint/2010/main" val="137690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down)">
                                      <p:cBhvr>
                                        <p:cTn id="15" dur="580">
                                          <p:stCondLst>
                                            <p:cond delay="0"/>
                                          </p:stCondLst>
                                        </p:cTn>
                                        <p:tgtEl>
                                          <p:spTgt spid="2">
                                            <p:txEl>
                                              <p:pRg st="0" end="0"/>
                                            </p:txEl>
                                          </p:spTgt>
                                        </p:tgtEl>
                                      </p:cBhvr>
                                    </p:animEffect>
                                    <p:anim calcmode="lin" valueType="num">
                                      <p:cBhvr>
                                        <p:cTn id="16"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2">
                                            <p:txEl>
                                              <p:pRg st="0" end="0"/>
                                            </p:txEl>
                                          </p:spTgt>
                                        </p:tgtEl>
                                      </p:cBhvr>
                                      <p:to x="100000" y="60000"/>
                                    </p:animScale>
                                    <p:animScale>
                                      <p:cBhvr>
                                        <p:cTn id="22" dur="166" decel="50000">
                                          <p:stCondLst>
                                            <p:cond delay="676"/>
                                          </p:stCondLst>
                                        </p:cTn>
                                        <p:tgtEl>
                                          <p:spTgt spid="2">
                                            <p:txEl>
                                              <p:pRg st="0" end="0"/>
                                            </p:txEl>
                                          </p:spTgt>
                                        </p:tgtEl>
                                      </p:cBhvr>
                                      <p:to x="100000" y="100000"/>
                                    </p:animScale>
                                    <p:animScale>
                                      <p:cBhvr>
                                        <p:cTn id="23" dur="26">
                                          <p:stCondLst>
                                            <p:cond delay="1312"/>
                                          </p:stCondLst>
                                        </p:cTn>
                                        <p:tgtEl>
                                          <p:spTgt spid="2">
                                            <p:txEl>
                                              <p:pRg st="0" end="0"/>
                                            </p:txEl>
                                          </p:spTgt>
                                        </p:tgtEl>
                                      </p:cBhvr>
                                      <p:to x="100000" y="80000"/>
                                    </p:animScale>
                                    <p:animScale>
                                      <p:cBhvr>
                                        <p:cTn id="24" dur="166" decel="50000">
                                          <p:stCondLst>
                                            <p:cond delay="1338"/>
                                          </p:stCondLst>
                                        </p:cTn>
                                        <p:tgtEl>
                                          <p:spTgt spid="2">
                                            <p:txEl>
                                              <p:pRg st="0" end="0"/>
                                            </p:txEl>
                                          </p:spTgt>
                                        </p:tgtEl>
                                      </p:cBhvr>
                                      <p:to x="100000" y="100000"/>
                                    </p:animScale>
                                    <p:animScale>
                                      <p:cBhvr>
                                        <p:cTn id="25" dur="26">
                                          <p:stCondLst>
                                            <p:cond delay="1642"/>
                                          </p:stCondLst>
                                        </p:cTn>
                                        <p:tgtEl>
                                          <p:spTgt spid="2">
                                            <p:txEl>
                                              <p:pRg st="0" end="0"/>
                                            </p:txEl>
                                          </p:spTgt>
                                        </p:tgtEl>
                                      </p:cBhvr>
                                      <p:to x="100000" y="90000"/>
                                    </p:animScale>
                                    <p:animScale>
                                      <p:cBhvr>
                                        <p:cTn id="26" dur="166" decel="50000">
                                          <p:stCondLst>
                                            <p:cond delay="1668"/>
                                          </p:stCondLst>
                                        </p:cTn>
                                        <p:tgtEl>
                                          <p:spTgt spid="2">
                                            <p:txEl>
                                              <p:pRg st="0" end="0"/>
                                            </p:txEl>
                                          </p:spTgt>
                                        </p:tgtEl>
                                      </p:cBhvr>
                                      <p:to x="100000" y="100000"/>
                                    </p:animScale>
                                    <p:animScale>
                                      <p:cBhvr>
                                        <p:cTn id="27" dur="26">
                                          <p:stCondLst>
                                            <p:cond delay="1808"/>
                                          </p:stCondLst>
                                        </p:cTn>
                                        <p:tgtEl>
                                          <p:spTgt spid="2">
                                            <p:txEl>
                                              <p:pRg st="0" end="0"/>
                                            </p:txEl>
                                          </p:spTgt>
                                        </p:tgtEl>
                                      </p:cBhvr>
                                      <p:to x="100000" y="95000"/>
                                    </p:animScale>
                                    <p:animScale>
                                      <p:cBhvr>
                                        <p:cTn id="28" dur="166" decel="50000">
                                          <p:stCondLst>
                                            <p:cond delay="1834"/>
                                          </p:stCondLst>
                                        </p:cTn>
                                        <p:tgtEl>
                                          <p:spTgt spid="2">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2">
                                            <p:txEl>
                                              <p:pRg st="2" end="2"/>
                                            </p:txEl>
                                          </p:spTgt>
                                        </p:tgtEl>
                                        <p:attrNameLst>
                                          <p:attrName>style.visibility</p:attrName>
                                        </p:attrNameLst>
                                      </p:cBhvr>
                                      <p:to>
                                        <p:strVal val="visible"/>
                                      </p:to>
                                    </p:set>
                                    <p:animEffect transition="in" filter="wipe(down)">
                                      <p:cBhvr>
                                        <p:cTn id="33" dur="580">
                                          <p:stCondLst>
                                            <p:cond delay="0"/>
                                          </p:stCondLst>
                                        </p:cTn>
                                        <p:tgtEl>
                                          <p:spTgt spid="2">
                                            <p:txEl>
                                              <p:pRg st="2" end="2"/>
                                            </p:txEl>
                                          </p:spTgt>
                                        </p:tgtEl>
                                      </p:cBhvr>
                                    </p:animEffect>
                                    <p:anim calcmode="lin" valueType="num">
                                      <p:cBhvr>
                                        <p:cTn id="3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2">
                                            <p:txEl>
                                              <p:pRg st="2" end="2"/>
                                            </p:txEl>
                                          </p:spTgt>
                                        </p:tgtEl>
                                      </p:cBhvr>
                                      <p:to x="100000" y="60000"/>
                                    </p:animScale>
                                    <p:animScale>
                                      <p:cBhvr>
                                        <p:cTn id="40" dur="166" decel="50000">
                                          <p:stCondLst>
                                            <p:cond delay="676"/>
                                          </p:stCondLst>
                                        </p:cTn>
                                        <p:tgtEl>
                                          <p:spTgt spid="2">
                                            <p:txEl>
                                              <p:pRg st="2" end="2"/>
                                            </p:txEl>
                                          </p:spTgt>
                                        </p:tgtEl>
                                      </p:cBhvr>
                                      <p:to x="100000" y="100000"/>
                                    </p:animScale>
                                    <p:animScale>
                                      <p:cBhvr>
                                        <p:cTn id="41" dur="26">
                                          <p:stCondLst>
                                            <p:cond delay="1312"/>
                                          </p:stCondLst>
                                        </p:cTn>
                                        <p:tgtEl>
                                          <p:spTgt spid="2">
                                            <p:txEl>
                                              <p:pRg st="2" end="2"/>
                                            </p:txEl>
                                          </p:spTgt>
                                        </p:tgtEl>
                                      </p:cBhvr>
                                      <p:to x="100000" y="80000"/>
                                    </p:animScale>
                                    <p:animScale>
                                      <p:cBhvr>
                                        <p:cTn id="42" dur="166" decel="50000">
                                          <p:stCondLst>
                                            <p:cond delay="1338"/>
                                          </p:stCondLst>
                                        </p:cTn>
                                        <p:tgtEl>
                                          <p:spTgt spid="2">
                                            <p:txEl>
                                              <p:pRg st="2" end="2"/>
                                            </p:txEl>
                                          </p:spTgt>
                                        </p:tgtEl>
                                      </p:cBhvr>
                                      <p:to x="100000" y="100000"/>
                                    </p:animScale>
                                    <p:animScale>
                                      <p:cBhvr>
                                        <p:cTn id="43" dur="26">
                                          <p:stCondLst>
                                            <p:cond delay="1642"/>
                                          </p:stCondLst>
                                        </p:cTn>
                                        <p:tgtEl>
                                          <p:spTgt spid="2">
                                            <p:txEl>
                                              <p:pRg st="2" end="2"/>
                                            </p:txEl>
                                          </p:spTgt>
                                        </p:tgtEl>
                                      </p:cBhvr>
                                      <p:to x="100000" y="90000"/>
                                    </p:animScale>
                                    <p:animScale>
                                      <p:cBhvr>
                                        <p:cTn id="44" dur="166" decel="50000">
                                          <p:stCondLst>
                                            <p:cond delay="1668"/>
                                          </p:stCondLst>
                                        </p:cTn>
                                        <p:tgtEl>
                                          <p:spTgt spid="2">
                                            <p:txEl>
                                              <p:pRg st="2" end="2"/>
                                            </p:txEl>
                                          </p:spTgt>
                                        </p:tgtEl>
                                      </p:cBhvr>
                                      <p:to x="100000" y="100000"/>
                                    </p:animScale>
                                    <p:animScale>
                                      <p:cBhvr>
                                        <p:cTn id="45" dur="26">
                                          <p:stCondLst>
                                            <p:cond delay="1808"/>
                                          </p:stCondLst>
                                        </p:cTn>
                                        <p:tgtEl>
                                          <p:spTgt spid="2">
                                            <p:txEl>
                                              <p:pRg st="2" end="2"/>
                                            </p:txEl>
                                          </p:spTgt>
                                        </p:tgtEl>
                                      </p:cBhvr>
                                      <p:to x="100000" y="95000"/>
                                    </p:animScale>
                                    <p:animScale>
                                      <p:cBhvr>
                                        <p:cTn id="46" dur="166" decel="50000">
                                          <p:stCondLst>
                                            <p:cond delay="1834"/>
                                          </p:stCondLst>
                                        </p:cTn>
                                        <p:tgtEl>
                                          <p:spTgt spid="2">
                                            <p:txEl>
                                              <p:pRg st="2" end="2"/>
                                            </p:txEl>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grpId="0" nodeType="clickEffect">
                                  <p:stCondLst>
                                    <p:cond delay="0"/>
                                  </p:stCondLst>
                                  <p:childTnLst>
                                    <p:set>
                                      <p:cBhvr>
                                        <p:cTn id="50" dur="1" fill="hold">
                                          <p:stCondLst>
                                            <p:cond delay="0"/>
                                          </p:stCondLst>
                                        </p:cTn>
                                        <p:tgtEl>
                                          <p:spTgt spid="2">
                                            <p:txEl>
                                              <p:pRg st="3" end="3"/>
                                            </p:txEl>
                                          </p:spTgt>
                                        </p:tgtEl>
                                        <p:attrNameLst>
                                          <p:attrName>style.visibility</p:attrName>
                                        </p:attrNameLst>
                                      </p:cBhvr>
                                      <p:to>
                                        <p:strVal val="visible"/>
                                      </p:to>
                                    </p:set>
                                    <p:animEffect transition="in" filter="wipe(down)">
                                      <p:cBhvr>
                                        <p:cTn id="51" dur="580">
                                          <p:stCondLst>
                                            <p:cond delay="0"/>
                                          </p:stCondLst>
                                        </p:cTn>
                                        <p:tgtEl>
                                          <p:spTgt spid="2">
                                            <p:txEl>
                                              <p:pRg st="3" end="3"/>
                                            </p:txEl>
                                          </p:spTgt>
                                        </p:tgtEl>
                                      </p:cBhvr>
                                    </p:animEffect>
                                    <p:anim calcmode="lin" valueType="num">
                                      <p:cBhvr>
                                        <p:cTn id="5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2">
                                            <p:txEl>
                                              <p:pRg st="3" end="3"/>
                                            </p:txEl>
                                          </p:spTgt>
                                        </p:tgtEl>
                                      </p:cBhvr>
                                      <p:to x="100000" y="60000"/>
                                    </p:animScale>
                                    <p:animScale>
                                      <p:cBhvr>
                                        <p:cTn id="58" dur="166" decel="50000">
                                          <p:stCondLst>
                                            <p:cond delay="676"/>
                                          </p:stCondLst>
                                        </p:cTn>
                                        <p:tgtEl>
                                          <p:spTgt spid="2">
                                            <p:txEl>
                                              <p:pRg st="3" end="3"/>
                                            </p:txEl>
                                          </p:spTgt>
                                        </p:tgtEl>
                                      </p:cBhvr>
                                      <p:to x="100000" y="100000"/>
                                    </p:animScale>
                                    <p:animScale>
                                      <p:cBhvr>
                                        <p:cTn id="59" dur="26">
                                          <p:stCondLst>
                                            <p:cond delay="1312"/>
                                          </p:stCondLst>
                                        </p:cTn>
                                        <p:tgtEl>
                                          <p:spTgt spid="2">
                                            <p:txEl>
                                              <p:pRg st="3" end="3"/>
                                            </p:txEl>
                                          </p:spTgt>
                                        </p:tgtEl>
                                      </p:cBhvr>
                                      <p:to x="100000" y="80000"/>
                                    </p:animScale>
                                    <p:animScale>
                                      <p:cBhvr>
                                        <p:cTn id="60" dur="166" decel="50000">
                                          <p:stCondLst>
                                            <p:cond delay="1338"/>
                                          </p:stCondLst>
                                        </p:cTn>
                                        <p:tgtEl>
                                          <p:spTgt spid="2">
                                            <p:txEl>
                                              <p:pRg st="3" end="3"/>
                                            </p:txEl>
                                          </p:spTgt>
                                        </p:tgtEl>
                                      </p:cBhvr>
                                      <p:to x="100000" y="100000"/>
                                    </p:animScale>
                                    <p:animScale>
                                      <p:cBhvr>
                                        <p:cTn id="61" dur="26">
                                          <p:stCondLst>
                                            <p:cond delay="1642"/>
                                          </p:stCondLst>
                                        </p:cTn>
                                        <p:tgtEl>
                                          <p:spTgt spid="2">
                                            <p:txEl>
                                              <p:pRg st="3" end="3"/>
                                            </p:txEl>
                                          </p:spTgt>
                                        </p:tgtEl>
                                      </p:cBhvr>
                                      <p:to x="100000" y="90000"/>
                                    </p:animScale>
                                    <p:animScale>
                                      <p:cBhvr>
                                        <p:cTn id="62" dur="166" decel="50000">
                                          <p:stCondLst>
                                            <p:cond delay="1668"/>
                                          </p:stCondLst>
                                        </p:cTn>
                                        <p:tgtEl>
                                          <p:spTgt spid="2">
                                            <p:txEl>
                                              <p:pRg st="3" end="3"/>
                                            </p:txEl>
                                          </p:spTgt>
                                        </p:tgtEl>
                                      </p:cBhvr>
                                      <p:to x="100000" y="100000"/>
                                    </p:animScale>
                                    <p:animScale>
                                      <p:cBhvr>
                                        <p:cTn id="63" dur="26">
                                          <p:stCondLst>
                                            <p:cond delay="1808"/>
                                          </p:stCondLst>
                                        </p:cTn>
                                        <p:tgtEl>
                                          <p:spTgt spid="2">
                                            <p:txEl>
                                              <p:pRg st="3" end="3"/>
                                            </p:txEl>
                                          </p:spTgt>
                                        </p:tgtEl>
                                      </p:cBhvr>
                                      <p:to x="100000" y="95000"/>
                                    </p:animScale>
                                    <p:animScale>
                                      <p:cBhvr>
                                        <p:cTn id="64" dur="166" decel="50000">
                                          <p:stCondLst>
                                            <p:cond delay="1834"/>
                                          </p:stCondLst>
                                        </p:cTn>
                                        <p:tgtEl>
                                          <p:spTgt spid="2">
                                            <p:txEl>
                                              <p:pRg st="3" end="3"/>
                                            </p:txEl>
                                          </p:spTgt>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26" presetClass="entr" presetSubtype="0" fill="hold" grpId="0" nodeType="clickEffect">
                                  <p:stCondLst>
                                    <p:cond delay="0"/>
                                  </p:stCondLst>
                                  <p:childTnLst>
                                    <p:set>
                                      <p:cBhvr>
                                        <p:cTn id="68" dur="1" fill="hold">
                                          <p:stCondLst>
                                            <p:cond delay="0"/>
                                          </p:stCondLst>
                                        </p:cTn>
                                        <p:tgtEl>
                                          <p:spTgt spid="2">
                                            <p:txEl>
                                              <p:pRg st="4" end="4"/>
                                            </p:txEl>
                                          </p:spTgt>
                                        </p:tgtEl>
                                        <p:attrNameLst>
                                          <p:attrName>style.visibility</p:attrName>
                                        </p:attrNameLst>
                                      </p:cBhvr>
                                      <p:to>
                                        <p:strVal val="visible"/>
                                      </p:to>
                                    </p:set>
                                    <p:animEffect transition="in" filter="wipe(down)">
                                      <p:cBhvr>
                                        <p:cTn id="69" dur="580">
                                          <p:stCondLst>
                                            <p:cond delay="0"/>
                                          </p:stCondLst>
                                        </p:cTn>
                                        <p:tgtEl>
                                          <p:spTgt spid="2">
                                            <p:txEl>
                                              <p:pRg st="4" end="4"/>
                                            </p:txEl>
                                          </p:spTgt>
                                        </p:tgtEl>
                                      </p:cBhvr>
                                    </p:animEffect>
                                    <p:anim calcmode="lin" valueType="num">
                                      <p:cBhvr>
                                        <p:cTn id="70"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75" dur="26">
                                          <p:stCondLst>
                                            <p:cond delay="650"/>
                                          </p:stCondLst>
                                        </p:cTn>
                                        <p:tgtEl>
                                          <p:spTgt spid="2">
                                            <p:txEl>
                                              <p:pRg st="4" end="4"/>
                                            </p:txEl>
                                          </p:spTgt>
                                        </p:tgtEl>
                                      </p:cBhvr>
                                      <p:to x="100000" y="60000"/>
                                    </p:animScale>
                                    <p:animScale>
                                      <p:cBhvr>
                                        <p:cTn id="76" dur="166" decel="50000">
                                          <p:stCondLst>
                                            <p:cond delay="676"/>
                                          </p:stCondLst>
                                        </p:cTn>
                                        <p:tgtEl>
                                          <p:spTgt spid="2">
                                            <p:txEl>
                                              <p:pRg st="4" end="4"/>
                                            </p:txEl>
                                          </p:spTgt>
                                        </p:tgtEl>
                                      </p:cBhvr>
                                      <p:to x="100000" y="100000"/>
                                    </p:animScale>
                                    <p:animScale>
                                      <p:cBhvr>
                                        <p:cTn id="77" dur="26">
                                          <p:stCondLst>
                                            <p:cond delay="1312"/>
                                          </p:stCondLst>
                                        </p:cTn>
                                        <p:tgtEl>
                                          <p:spTgt spid="2">
                                            <p:txEl>
                                              <p:pRg st="4" end="4"/>
                                            </p:txEl>
                                          </p:spTgt>
                                        </p:tgtEl>
                                      </p:cBhvr>
                                      <p:to x="100000" y="80000"/>
                                    </p:animScale>
                                    <p:animScale>
                                      <p:cBhvr>
                                        <p:cTn id="78" dur="166" decel="50000">
                                          <p:stCondLst>
                                            <p:cond delay="1338"/>
                                          </p:stCondLst>
                                        </p:cTn>
                                        <p:tgtEl>
                                          <p:spTgt spid="2">
                                            <p:txEl>
                                              <p:pRg st="4" end="4"/>
                                            </p:txEl>
                                          </p:spTgt>
                                        </p:tgtEl>
                                      </p:cBhvr>
                                      <p:to x="100000" y="100000"/>
                                    </p:animScale>
                                    <p:animScale>
                                      <p:cBhvr>
                                        <p:cTn id="79" dur="26">
                                          <p:stCondLst>
                                            <p:cond delay="1642"/>
                                          </p:stCondLst>
                                        </p:cTn>
                                        <p:tgtEl>
                                          <p:spTgt spid="2">
                                            <p:txEl>
                                              <p:pRg st="4" end="4"/>
                                            </p:txEl>
                                          </p:spTgt>
                                        </p:tgtEl>
                                      </p:cBhvr>
                                      <p:to x="100000" y="90000"/>
                                    </p:animScale>
                                    <p:animScale>
                                      <p:cBhvr>
                                        <p:cTn id="80" dur="166" decel="50000">
                                          <p:stCondLst>
                                            <p:cond delay="1668"/>
                                          </p:stCondLst>
                                        </p:cTn>
                                        <p:tgtEl>
                                          <p:spTgt spid="2">
                                            <p:txEl>
                                              <p:pRg st="4" end="4"/>
                                            </p:txEl>
                                          </p:spTgt>
                                        </p:tgtEl>
                                      </p:cBhvr>
                                      <p:to x="100000" y="100000"/>
                                    </p:animScale>
                                    <p:animScale>
                                      <p:cBhvr>
                                        <p:cTn id="81" dur="26">
                                          <p:stCondLst>
                                            <p:cond delay="1808"/>
                                          </p:stCondLst>
                                        </p:cTn>
                                        <p:tgtEl>
                                          <p:spTgt spid="2">
                                            <p:txEl>
                                              <p:pRg st="4" end="4"/>
                                            </p:txEl>
                                          </p:spTgt>
                                        </p:tgtEl>
                                      </p:cBhvr>
                                      <p:to x="100000" y="95000"/>
                                    </p:animScale>
                                    <p:animScale>
                                      <p:cBhvr>
                                        <p:cTn id="82" dur="166" decel="50000">
                                          <p:stCondLst>
                                            <p:cond delay="1834"/>
                                          </p:stCondLst>
                                        </p:cTn>
                                        <p:tgtEl>
                                          <p:spTgt spid="2">
                                            <p:txEl>
                                              <p:pRg st="4" end="4"/>
                                            </p:txEl>
                                          </p:spTgt>
                                        </p:tgtEl>
                                      </p:cBhvr>
                                      <p:to x="100000" y="100000"/>
                                    </p:animScale>
                                  </p:childTnLst>
                                </p:cTn>
                              </p:par>
                            </p:childTnLst>
                          </p:cTn>
                        </p:par>
                      </p:childTnLst>
                    </p:cTn>
                  </p:par>
                  <p:par>
                    <p:cTn id="83" fill="hold">
                      <p:stCondLst>
                        <p:cond delay="indefinite"/>
                      </p:stCondLst>
                      <p:childTnLst>
                        <p:par>
                          <p:cTn id="84" fill="hold">
                            <p:stCondLst>
                              <p:cond delay="0"/>
                            </p:stCondLst>
                            <p:childTnLst>
                              <p:par>
                                <p:cTn id="85" presetID="26" presetClass="entr" presetSubtype="0" fill="hold" grpId="0" nodeType="clickEffect">
                                  <p:stCondLst>
                                    <p:cond delay="0"/>
                                  </p:stCondLst>
                                  <p:childTnLst>
                                    <p:set>
                                      <p:cBhvr>
                                        <p:cTn id="86" dur="1" fill="hold">
                                          <p:stCondLst>
                                            <p:cond delay="0"/>
                                          </p:stCondLst>
                                        </p:cTn>
                                        <p:tgtEl>
                                          <p:spTgt spid="2">
                                            <p:txEl>
                                              <p:pRg st="5" end="5"/>
                                            </p:txEl>
                                          </p:spTgt>
                                        </p:tgtEl>
                                        <p:attrNameLst>
                                          <p:attrName>style.visibility</p:attrName>
                                        </p:attrNameLst>
                                      </p:cBhvr>
                                      <p:to>
                                        <p:strVal val="visible"/>
                                      </p:to>
                                    </p:set>
                                    <p:animEffect transition="in" filter="wipe(down)">
                                      <p:cBhvr>
                                        <p:cTn id="87" dur="580">
                                          <p:stCondLst>
                                            <p:cond delay="0"/>
                                          </p:stCondLst>
                                        </p:cTn>
                                        <p:tgtEl>
                                          <p:spTgt spid="2">
                                            <p:txEl>
                                              <p:pRg st="5" end="5"/>
                                            </p:txEl>
                                          </p:spTgt>
                                        </p:tgtEl>
                                      </p:cBhvr>
                                    </p:animEffect>
                                    <p:anim calcmode="lin" valueType="num">
                                      <p:cBhvr>
                                        <p:cTn id="8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2">
                                            <p:txEl>
                                              <p:pRg st="5" end="5"/>
                                            </p:txEl>
                                          </p:spTgt>
                                        </p:tgtEl>
                                      </p:cBhvr>
                                      <p:to x="100000" y="60000"/>
                                    </p:animScale>
                                    <p:animScale>
                                      <p:cBhvr>
                                        <p:cTn id="94" dur="166" decel="50000">
                                          <p:stCondLst>
                                            <p:cond delay="676"/>
                                          </p:stCondLst>
                                        </p:cTn>
                                        <p:tgtEl>
                                          <p:spTgt spid="2">
                                            <p:txEl>
                                              <p:pRg st="5" end="5"/>
                                            </p:txEl>
                                          </p:spTgt>
                                        </p:tgtEl>
                                      </p:cBhvr>
                                      <p:to x="100000" y="100000"/>
                                    </p:animScale>
                                    <p:animScale>
                                      <p:cBhvr>
                                        <p:cTn id="95" dur="26">
                                          <p:stCondLst>
                                            <p:cond delay="1312"/>
                                          </p:stCondLst>
                                        </p:cTn>
                                        <p:tgtEl>
                                          <p:spTgt spid="2">
                                            <p:txEl>
                                              <p:pRg st="5" end="5"/>
                                            </p:txEl>
                                          </p:spTgt>
                                        </p:tgtEl>
                                      </p:cBhvr>
                                      <p:to x="100000" y="80000"/>
                                    </p:animScale>
                                    <p:animScale>
                                      <p:cBhvr>
                                        <p:cTn id="96" dur="166" decel="50000">
                                          <p:stCondLst>
                                            <p:cond delay="1338"/>
                                          </p:stCondLst>
                                        </p:cTn>
                                        <p:tgtEl>
                                          <p:spTgt spid="2">
                                            <p:txEl>
                                              <p:pRg st="5" end="5"/>
                                            </p:txEl>
                                          </p:spTgt>
                                        </p:tgtEl>
                                      </p:cBhvr>
                                      <p:to x="100000" y="100000"/>
                                    </p:animScale>
                                    <p:animScale>
                                      <p:cBhvr>
                                        <p:cTn id="97" dur="26">
                                          <p:stCondLst>
                                            <p:cond delay="1642"/>
                                          </p:stCondLst>
                                        </p:cTn>
                                        <p:tgtEl>
                                          <p:spTgt spid="2">
                                            <p:txEl>
                                              <p:pRg st="5" end="5"/>
                                            </p:txEl>
                                          </p:spTgt>
                                        </p:tgtEl>
                                      </p:cBhvr>
                                      <p:to x="100000" y="90000"/>
                                    </p:animScale>
                                    <p:animScale>
                                      <p:cBhvr>
                                        <p:cTn id="98" dur="166" decel="50000">
                                          <p:stCondLst>
                                            <p:cond delay="1668"/>
                                          </p:stCondLst>
                                        </p:cTn>
                                        <p:tgtEl>
                                          <p:spTgt spid="2">
                                            <p:txEl>
                                              <p:pRg st="5" end="5"/>
                                            </p:txEl>
                                          </p:spTgt>
                                        </p:tgtEl>
                                      </p:cBhvr>
                                      <p:to x="100000" y="100000"/>
                                    </p:animScale>
                                    <p:animScale>
                                      <p:cBhvr>
                                        <p:cTn id="99" dur="26">
                                          <p:stCondLst>
                                            <p:cond delay="1808"/>
                                          </p:stCondLst>
                                        </p:cTn>
                                        <p:tgtEl>
                                          <p:spTgt spid="2">
                                            <p:txEl>
                                              <p:pRg st="5" end="5"/>
                                            </p:txEl>
                                          </p:spTgt>
                                        </p:tgtEl>
                                      </p:cBhvr>
                                      <p:to x="100000" y="95000"/>
                                    </p:animScale>
                                    <p:animScale>
                                      <p:cBhvr>
                                        <p:cTn id="100"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24000" y="1190685"/>
            <a:ext cx="7467600" cy="5016758"/>
          </a:xfrm>
          <a:prstGeom prst="rect">
            <a:avLst/>
          </a:prstGeom>
          <a:noFill/>
        </p:spPr>
        <p:txBody>
          <a:bodyPr wrap="square" rtlCol="0">
            <a:spAutoFit/>
          </a:bodyPr>
          <a:lstStyle/>
          <a:p>
            <a:pPr marL="457200" indent="-457200" algn="just">
              <a:buFont typeface="Wingdings" panose="05000000000000000000" pitchFamily="2" charset="2"/>
              <a:buChar char="v"/>
            </a:pPr>
            <a:r>
              <a:rPr lang="en-US" sz="3200" dirty="0" smtClean="0"/>
              <a:t>is </a:t>
            </a:r>
            <a:r>
              <a:rPr lang="en-US" sz="3200" dirty="0"/>
              <a:t>a </a:t>
            </a:r>
            <a:r>
              <a:rPr lang="en-US" sz="3200" i="1" dirty="0">
                <a:solidFill>
                  <a:srgbClr val="FF0000"/>
                </a:solidFill>
              </a:rPr>
              <a:t>process</a:t>
            </a:r>
            <a:r>
              <a:rPr lang="en-US" sz="3200" dirty="0"/>
              <a:t> in which we systematically examine relations for </a:t>
            </a:r>
            <a:r>
              <a:rPr lang="en-US" sz="3200" i="1" dirty="0"/>
              <a:t>anomalies</a:t>
            </a:r>
            <a:r>
              <a:rPr lang="en-US" sz="3200" dirty="0"/>
              <a:t> and, when detected, remove those anomalies by splitting up the relation into two new, related, relations.</a:t>
            </a:r>
          </a:p>
          <a:p>
            <a:pPr marL="457200" indent="-457200" algn="just">
              <a:buFont typeface="Wingdings" panose="05000000000000000000" pitchFamily="2" charset="2"/>
              <a:buChar char="v"/>
            </a:pPr>
            <a:r>
              <a:rPr lang="en-US" sz="3200" dirty="0" smtClean="0"/>
              <a:t> is </a:t>
            </a:r>
            <a:r>
              <a:rPr lang="en-US" sz="3200" dirty="0"/>
              <a:t>an important part of the database development </a:t>
            </a:r>
            <a:r>
              <a:rPr lang="en-US" sz="3200" dirty="0" smtClean="0"/>
              <a:t>process: Often </a:t>
            </a:r>
            <a:r>
              <a:rPr lang="en-US" sz="3200" dirty="0"/>
              <a:t>during normalization, the database designers get their first real look into how the data are going to interact in the </a:t>
            </a:r>
            <a:r>
              <a:rPr lang="en-US" sz="3200" dirty="0" smtClean="0"/>
              <a:t>database.</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205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1"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2056485091"/>
              </p:ext>
            </p:extLst>
          </p:nvPr>
        </p:nvGraphicFramePr>
        <p:xfrm>
          <a:off x="1892300" y="1828800"/>
          <a:ext cx="6248399" cy="3829734"/>
        </p:xfrm>
        <a:graphic>
          <a:graphicData uri="http://schemas.openxmlformats.org/drawingml/2006/table">
            <a:tbl>
              <a:tblPr firstRow="1" firstCol="1" bandRow="1">
                <a:tableStyleId>{B301B821-A1FF-4177-AEE7-76D212191A09}</a:tableStyleId>
              </a:tblPr>
              <a:tblGrid>
                <a:gridCol w="1573755"/>
                <a:gridCol w="2578957"/>
                <a:gridCol w="2095687"/>
              </a:tblGrid>
              <a:tr h="425526">
                <a:tc>
                  <a:txBody>
                    <a:bodyPr/>
                    <a:lstStyle/>
                    <a:p>
                      <a:pPr marL="180340" marR="0" algn="l" rtl="0">
                        <a:lnSpc>
                          <a:spcPct val="115000"/>
                        </a:lnSpc>
                        <a:spcBef>
                          <a:spcPts val="0"/>
                        </a:spcBef>
                        <a:spcAft>
                          <a:spcPts val="1000"/>
                        </a:spcAft>
                      </a:pPr>
                      <a:r>
                        <a:rPr lang="en-US" sz="1400" dirty="0">
                          <a:effectLst/>
                        </a:rPr>
                        <a:t>STU-ID</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L-NAME</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F-NAME</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001</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Smith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John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002</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Smith </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Susan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003</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Beal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Fred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004</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Thomoson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Marie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005</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Tom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Jake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002</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Smith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Susan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004</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Thomoson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Marie </a:t>
                      </a:r>
                      <a:endParaRPr lang="en-US" sz="1100" dirty="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dirty="0">
                          <a:effectLst/>
                        </a:rPr>
                        <a:t>003</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Beal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Fred </a:t>
                      </a:r>
                      <a:endParaRPr lang="en-US" sz="1100" dirty="0">
                        <a:effectLst/>
                        <a:latin typeface="Calibri"/>
                        <a:ea typeface="Calibri"/>
                        <a:cs typeface="Arial"/>
                      </a:endParaRPr>
                    </a:p>
                  </a:txBody>
                  <a:tcPr marL="68580" marR="68580" marT="0" marB="0"/>
                </a:tc>
              </a:tr>
            </a:tbl>
          </a:graphicData>
        </a:graphic>
      </p:graphicFrame>
      <p:sp>
        <p:nvSpPr>
          <p:cNvPr id="5" name="Rectangle 1"/>
          <p:cNvSpPr>
            <a:spLocks noChangeArrowheads="1"/>
          </p:cNvSpPr>
          <p:nvPr/>
        </p:nvSpPr>
        <p:spPr bwMode="auto">
          <a:xfrm>
            <a:off x="1905000" y="819836"/>
            <a:ext cx="2590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stud</a:t>
            </a:r>
            <a:endParaRPr kumimoji="0" lang="en-US" alt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شكل بيضاوي 6"/>
          <p:cNvSpPr/>
          <p:nvPr/>
        </p:nvSpPr>
        <p:spPr bwMode="auto">
          <a:xfrm>
            <a:off x="1752600" y="4267200"/>
            <a:ext cx="6477000" cy="1905000"/>
          </a:xfrm>
          <a:prstGeom prst="ellipse">
            <a:avLst/>
          </a:prstGeom>
          <a:noFill/>
          <a:ln w="76200" cap="sq" cmpd="sng" algn="ctr">
            <a:solidFill>
              <a:srgbClr val="40D20C"/>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2370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2000"/>
                                        <p:tgtEl>
                                          <p:spTgt spid="7"/>
                                        </p:tgtEl>
                                      </p:cBhvr>
                                    </p:animEffect>
                                    <p:anim calcmode="lin" valueType="num">
                                      <p:cBhvr>
                                        <p:cTn id="19" dur="2000" fill="hold"/>
                                        <p:tgtEl>
                                          <p:spTgt spid="7"/>
                                        </p:tgtEl>
                                        <p:attrNameLst>
                                          <p:attrName>ppt_w</p:attrName>
                                        </p:attrNameLst>
                                      </p:cBhvr>
                                      <p:tavLst>
                                        <p:tav tm="0" fmla="#ppt_w*sin(2.5*pi*$)">
                                          <p:val>
                                            <p:fltVal val="0"/>
                                          </p:val>
                                        </p:tav>
                                        <p:tav tm="100000">
                                          <p:val>
                                            <p:fltVal val="1"/>
                                          </p:val>
                                        </p:tav>
                                      </p:tavLst>
                                    </p:anim>
                                    <p:anim calcmode="lin" valueType="num">
                                      <p:cBhvr>
                                        <p:cTn id="20"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603231725"/>
              </p:ext>
            </p:extLst>
          </p:nvPr>
        </p:nvGraphicFramePr>
        <p:xfrm>
          <a:off x="1600200" y="1905000"/>
          <a:ext cx="6096000" cy="4038600"/>
        </p:xfrm>
        <a:graphic>
          <a:graphicData uri="http://schemas.openxmlformats.org/drawingml/2006/table">
            <a:tbl>
              <a:tblPr firstRow="1" firstCol="1" bandRow="1">
                <a:tableStyleId>{B301B821-A1FF-4177-AEE7-76D212191A09}</a:tableStyleId>
              </a:tblPr>
              <a:tblGrid>
                <a:gridCol w="1535371"/>
                <a:gridCol w="2516056"/>
                <a:gridCol w="2044573"/>
              </a:tblGrid>
              <a:tr h="673100">
                <a:tc>
                  <a:txBody>
                    <a:bodyPr/>
                    <a:lstStyle/>
                    <a:p>
                      <a:pPr marL="180340" marR="0" algn="l" rtl="0">
                        <a:lnSpc>
                          <a:spcPct val="115000"/>
                        </a:lnSpc>
                        <a:spcBef>
                          <a:spcPts val="0"/>
                        </a:spcBef>
                        <a:spcAft>
                          <a:spcPts val="1000"/>
                        </a:spcAft>
                      </a:pPr>
                      <a:r>
                        <a:rPr lang="en-US" sz="1400" dirty="0">
                          <a:effectLst/>
                        </a:rPr>
                        <a:t>STU-ID</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L-NAME</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F-NAME</a:t>
                      </a:r>
                      <a:endParaRPr lang="en-US" sz="1100" dirty="0">
                        <a:effectLst/>
                        <a:latin typeface="Calibri"/>
                        <a:ea typeface="Calibri"/>
                        <a:cs typeface="Arial"/>
                      </a:endParaRPr>
                    </a:p>
                  </a:txBody>
                  <a:tcPr marL="68580" marR="68580" marT="0" marB="0"/>
                </a:tc>
              </a:tr>
              <a:tr h="673100">
                <a:tc>
                  <a:txBody>
                    <a:bodyPr/>
                    <a:lstStyle/>
                    <a:p>
                      <a:pPr marL="180340" marR="0" algn="l" rtl="0">
                        <a:lnSpc>
                          <a:spcPct val="115000"/>
                        </a:lnSpc>
                        <a:spcBef>
                          <a:spcPts val="0"/>
                        </a:spcBef>
                        <a:spcAft>
                          <a:spcPts val="1000"/>
                        </a:spcAft>
                      </a:pPr>
                      <a:r>
                        <a:rPr lang="en-US" sz="1400">
                          <a:effectLst/>
                        </a:rPr>
                        <a:t>001</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Smith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John </a:t>
                      </a:r>
                      <a:endParaRPr lang="en-US" sz="1100">
                        <a:effectLst/>
                        <a:latin typeface="Calibri"/>
                        <a:ea typeface="Calibri"/>
                        <a:cs typeface="Arial"/>
                      </a:endParaRPr>
                    </a:p>
                  </a:txBody>
                  <a:tcPr marL="68580" marR="68580" marT="0" marB="0"/>
                </a:tc>
              </a:tr>
              <a:tr h="673100">
                <a:tc>
                  <a:txBody>
                    <a:bodyPr/>
                    <a:lstStyle/>
                    <a:p>
                      <a:pPr marL="180340" marR="0" algn="l" rtl="0">
                        <a:lnSpc>
                          <a:spcPct val="115000"/>
                        </a:lnSpc>
                        <a:spcBef>
                          <a:spcPts val="0"/>
                        </a:spcBef>
                        <a:spcAft>
                          <a:spcPts val="1000"/>
                        </a:spcAft>
                      </a:pPr>
                      <a:r>
                        <a:rPr lang="en-US" sz="1400">
                          <a:effectLst/>
                        </a:rPr>
                        <a:t>002</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Smith </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Susan </a:t>
                      </a:r>
                      <a:endParaRPr lang="en-US" sz="1100">
                        <a:effectLst/>
                        <a:latin typeface="Calibri"/>
                        <a:ea typeface="Calibri"/>
                        <a:cs typeface="Arial"/>
                      </a:endParaRPr>
                    </a:p>
                  </a:txBody>
                  <a:tcPr marL="68580" marR="68580" marT="0" marB="0"/>
                </a:tc>
              </a:tr>
              <a:tr h="673100">
                <a:tc>
                  <a:txBody>
                    <a:bodyPr/>
                    <a:lstStyle/>
                    <a:p>
                      <a:pPr marL="180340" marR="0" algn="l" rtl="0">
                        <a:lnSpc>
                          <a:spcPct val="115000"/>
                        </a:lnSpc>
                        <a:spcBef>
                          <a:spcPts val="0"/>
                        </a:spcBef>
                        <a:spcAft>
                          <a:spcPts val="1000"/>
                        </a:spcAft>
                      </a:pPr>
                      <a:r>
                        <a:rPr lang="en-US" sz="1400">
                          <a:effectLst/>
                        </a:rPr>
                        <a:t>003</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Beal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Fred </a:t>
                      </a:r>
                      <a:endParaRPr lang="en-US" sz="1100">
                        <a:effectLst/>
                        <a:latin typeface="Calibri"/>
                        <a:ea typeface="Calibri"/>
                        <a:cs typeface="Arial"/>
                      </a:endParaRPr>
                    </a:p>
                  </a:txBody>
                  <a:tcPr marL="68580" marR="68580" marT="0" marB="0"/>
                </a:tc>
              </a:tr>
              <a:tr h="673100">
                <a:tc>
                  <a:txBody>
                    <a:bodyPr/>
                    <a:lstStyle/>
                    <a:p>
                      <a:pPr marL="180340" marR="0" algn="l" rtl="0">
                        <a:lnSpc>
                          <a:spcPct val="115000"/>
                        </a:lnSpc>
                        <a:spcBef>
                          <a:spcPts val="0"/>
                        </a:spcBef>
                        <a:spcAft>
                          <a:spcPts val="1000"/>
                        </a:spcAft>
                      </a:pPr>
                      <a:r>
                        <a:rPr lang="en-US" sz="1400">
                          <a:effectLst/>
                        </a:rPr>
                        <a:t>004</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Thomoson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Marie </a:t>
                      </a:r>
                      <a:endParaRPr lang="en-US" sz="1100">
                        <a:effectLst/>
                        <a:latin typeface="Calibri"/>
                        <a:ea typeface="Calibri"/>
                        <a:cs typeface="Arial"/>
                      </a:endParaRPr>
                    </a:p>
                  </a:txBody>
                  <a:tcPr marL="68580" marR="68580" marT="0" marB="0"/>
                </a:tc>
              </a:tr>
              <a:tr h="673100">
                <a:tc>
                  <a:txBody>
                    <a:bodyPr/>
                    <a:lstStyle/>
                    <a:p>
                      <a:pPr marL="180340" marR="0" algn="l" rtl="0">
                        <a:lnSpc>
                          <a:spcPct val="115000"/>
                        </a:lnSpc>
                        <a:spcBef>
                          <a:spcPts val="0"/>
                        </a:spcBef>
                        <a:spcAft>
                          <a:spcPts val="1000"/>
                        </a:spcAft>
                      </a:pPr>
                      <a:r>
                        <a:rPr lang="en-US" sz="1400">
                          <a:effectLst/>
                        </a:rPr>
                        <a:t>005</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Tom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Jake </a:t>
                      </a:r>
                      <a:endParaRPr lang="en-US" sz="1100" dirty="0">
                        <a:effectLst/>
                        <a:latin typeface="Calibri"/>
                        <a:ea typeface="Calibri"/>
                        <a:cs typeface="Arial"/>
                      </a:endParaRPr>
                    </a:p>
                  </a:txBody>
                  <a:tcPr marL="68580" marR="68580" marT="0" marB="0"/>
                </a:tc>
              </a:tr>
            </a:tbl>
          </a:graphicData>
        </a:graphic>
      </p:graphicFrame>
      <p:sp>
        <p:nvSpPr>
          <p:cNvPr id="3" name="Rectangle 1"/>
          <p:cNvSpPr>
            <a:spLocks noChangeArrowheads="1"/>
          </p:cNvSpPr>
          <p:nvPr/>
        </p:nvSpPr>
        <p:spPr bwMode="auto">
          <a:xfrm>
            <a:off x="1600200" y="941462"/>
            <a:ext cx="2743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Stud1</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12053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2200750096"/>
              </p:ext>
            </p:extLst>
          </p:nvPr>
        </p:nvGraphicFramePr>
        <p:xfrm>
          <a:off x="1371600" y="1622286"/>
          <a:ext cx="6781801" cy="1752600"/>
        </p:xfrm>
        <a:graphic>
          <a:graphicData uri="http://schemas.openxmlformats.org/drawingml/2006/table">
            <a:tbl>
              <a:tblPr firstRow="1" firstCol="1" bandRow="1">
                <a:tableStyleId>{793D81CF-94F2-401A-BA57-92F5A7B2D0C5}</a:tableStyleId>
              </a:tblPr>
              <a:tblGrid>
                <a:gridCol w="1479277"/>
                <a:gridCol w="3484424"/>
                <a:gridCol w="1818100"/>
              </a:tblGrid>
              <a:tr h="438150">
                <a:tc>
                  <a:txBody>
                    <a:bodyPr/>
                    <a:lstStyle/>
                    <a:p>
                      <a:pPr marL="180340" marR="0" algn="l" rtl="0">
                        <a:lnSpc>
                          <a:spcPct val="115000"/>
                        </a:lnSpc>
                        <a:spcBef>
                          <a:spcPts val="0"/>
                        </a:spcBef>
                        <a:spcAft>
                          <a:spcPts val="1000"/>
                        </a:spcAft>
                      </a:pPr>
                      <a:r>
                        <a:rPr lang="en-US" sz="1400" dirty="0">
                          <a:effectLst/>
                        </a:rPr>
                        <a:t>STU-ID</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CNAME</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GRADE</a:t>
                      </a:r>
                      <a:endParaRPr lang="en-US" sz="1100">
                        <a:effectLst/>
                        <a:latin typeface="Calibri"/>
                        <a:ea typeface="Calibri"/>
                        <a:cs typeface="Arial"/>
                      </a:endParaRPr>
                    </a:p>
                  </a:txBody>
                  <a:tcPr marL="68580" marR="68580" marT="0" marB="0"/>
                </a:tc>
              </a:tr>
              <a:tr h="438150">
                <a:tc>
                  <a:txBody>
                    <a:bodyPr/>
                    <a:lstStyle/>
                    <a:p>
                      <a:pPr marL="180340" marR="0" algn="l" rtl="0">
                        <a:lnSpc>
                          <a:spcPct val="115000"/>
                        </a:lnSpc>
                        <a:spcBef>
                          <a:spcPts val="0"/>
                        </a:spcBef>
                        <a:spcAft>
                          <a:spcPts val="1000"/>
                        </a:spcAft>
                      </a:pPr>
                      <a:r>
                        <a:rPr lang="en-US" sz="1400">
                          <a:effectLst/>
                        </a:rPr>
                        <a:t>001</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English , Italian</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A </a:t>
                      </a:r>
                      <a:endParaRPr lang="en-US" sz="1100">
                        <a:effectLst/>
                        <a:latin typeface="Calibri"/>
                        <a:ea typeface="Calibri"/>
                        <a:cs typeface="Arial"/>
                      </a:endParaRPr>
                    </a:p>
                  </a:txBody>
                  <a:tcPr marL="68580" marR="68580" marT="0" marB="0"/>
                </a:tc>
              </a:tr>
              <a:tr h="438150">
                <a:tc>
                  <a:txBody>
                    <a:bodyPr/>
                    <a:lstStyle/>
                    <a:p>
                      <a:pPr marL="180340" marR="0" algn="l" rtl="0">
                        <a:lnSpc>
                          <a:spcPct val="115000"/>
                        </a:lnSpc>
                        <a:spcBef>
                          <a:spcPts val="0"/>
                        </a:spcBef>
                        <a:spcAft>
                          <a:spcPts val="1000"/>
                        </a:spcAft>
                      </a:pPr>
                      <a:r>
                        <a:rPr lang="en-US" sz="1400">
                          <a:effectLst/>
                        </a:rPr>
                        <a:t>002</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German , English</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 </a:t>
                      </a:r>
                      <a:endParaRPr lang="en-US" sz="1100">
                        <a:effectLst/>
                        <a:latin typeface="Calibri"/>
                        <a:ea typeface="Calibri"/>
                        <a:cs typeface="Arial"/>
                      </a:endParaRPr>
                    </a:p>
                  </a:txBody>
                  <a:tcPr marL="68580" marR="68580" marT="0" marB="0"/>
                </a:tc>
              </a:tr>
              <a:tr h="438150">
                <a:tc>
                  <a:txBody>
                    <a:bodyPr/>
                    <a:lstStyle/>
                    <a:p>
                      <a:pPr marL="180340" marR="0" algn="l" rtl="0">
                        <a:lnSpc>
                          <a:spcPct val="115000"/>
                        </a:lnSpc>
                        <a:spcBef>
                          <a:spcPts val="0"/>
                        </a:spcBef>
                        <a:spcAft>
                          <a:spcPts val="1000"/>
                        </a:spcAft>
                      </a:pPr>
                      <a:r>
                        <a:rPr lang="en-US" sz="1400">
                          <a:effectLst/>
                        </a:rPr>
                        <a:t>003</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Italian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C </a:t>
                      </a:r>
                      <a:endParaRPr lang="en-US" sz="1100" dirty="0">
                        <a:effectLst/>
                        <a:latin typeface="Calibri"/>
                        <a:ea typeface="Calibri"/>
                        <a:cs typeface="Arial"/>
                      </a:endParaRPr>
                    </a:p>
                  </a:txBody>
                  <a:tcPr marL="68580" marR="68580" marT="0" marB="0"/>
                </a:tc>
              </a:tr>
            </a:tbl>
          </a:graphicData>
        </a:graphic>
      </p:graphicFrame>
      <p:sp>
        <p:nvSpPr>
          <p:cNvPr id="3" name="Rectangle 1"/>
          <p:cNvSpPr>
            <a:spLocks noChangeArrowheads="1"/>
          </p:cNvSpPr>
          <p:nvPr/>
        </p:nvSpPr>
        <p:spPr bwMode="auto">
          <a:xfrm>
            <a:off x="1524000" y="914400"/>
            <a:ext cx="197849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Student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جدول 5"/>
          <p:cNvGraphicFramePr>
            <a:graphicFrameLocks noGrp="1"/>
          </p:cNvGraphicFramePr>
          <p:nvPr>
            <p:extLst>
              <p:ext uri="{D42A27DB-BD31-4B8C-83A1-F6EECF244321}">
                <p14:modId xmlns:p14="http://schemas.microsoft.com/office/powerpoint/2010/main" val="994934093"/>
              </p:ext>
            </p:extLst>
          </p:nvPr>
        </p:nvGraphicFramePr>
        <p:xfrm>
          <a:off x="1409700" y="4343400"/>
          <a:ext cx="6896100" cy="1828800"/>
        </p:xfrm>
        <a:graphic>
          <a:graphicData uri="http://schemas.openxmlformats.org/drawingml/2006/table">
            <a:tbl>
              <a:tblPr firstRow="1" firstCol="1" bandRow="1">
                <a:tableStyleId>{793D81CF-94F2-401A-BA57-92F5A7B2D0C5}</a:tableStyleId>
              </a:tblPr>
              <a:tblGrid>
                <a:gridCol w="1736889"/>
                <a:gridCol w="2846288"/>
                <a:gridCol w="2312923"/>
              </a:tblGrid>
              <a:tr h="304800">
                <a:tc>
                  <a:txBody>
                    <a:bodyPr/>
                    <a:lstStyle/>
                    <a:p>
                      <a:pPr marL="180340" marR="0" algn="l" rtl="0">
                        <a:lnSpc>
                          <a:spcPct val="115000"/>
                        </a:lnSpc>
                        <a:spcBef>
                          <a:spcPts val="0"/>
                        </a:spcBef>
                        <a:spcAft>
                          <a:spcPts val="1000"/>
                        </a:spcAft>
                      </a:pPr>
                      <a:r>
                        <a:rPr lang="en-US" sz="1400" dirty="0">
                          <a:effectLst/>
                        </a:rPr>
                        <a:t>STU-ID</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CNAME</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GRADE</a:t>
                      </a:r>
                      <a:endParaRPr lang="en-US" sz="1100">
                        <a:effectLst/>
                        <a:latin typeface="Calibri"/>
                        <a:ea typeface="Calibri"/>
                        <a:cs typeface="Arial"/>
                      </a:endParaRPr>
                    </a:p>
                  </a:txBody>
                  <a:tcPr marL="68580" marR="68580" marT="0" marB="0"/>
                </a:tc>
              </a:tr>
              <a:tr h="304800">
                <a:tc>
                  <a:txBody>
                    <a:bodyPr/>
                    <a:lstStyle/>
                    <a:p>
                      <a:pPr marL="180340" marR="0" algn="l" rtl="0">
                        <a:lnSpc>
                          <a:spcPct val="115000"/>
                        </a:lnSpc>
                        <a:spcBef>
                          <a:spcPts val="0"/>
                        </a:spcBef>
                        <a:spcAft>
                          <a:spcPts val="1000"/>
                        </a:spcAft>
                      </a:pPr>
                      <a:r>
                        <a:rPr lang="en-US" sz="1400">
                          <a:effectLst/>
                        </a:rPr>
                        <a:t>001</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English</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A </a:t>
                      </a:r>
                      <a:endParaRPr lang="en-US" sz="1100">
                        <a:effectLst/>
                        <a:latin typeface="Calibri"/>
                        <a:ea typeface="Calibri"/>
                        <a:cs typeface="Arial"/>
                      </a:endParaRPr>
                    </a:p>
                  </a:txBody>
                  <a:tcPr marL="68580" marR="68580" marT="0" marB="0"/>
                </a:tc>
              </a:tr>
              <a:tr h="304800">
                <a:tc>
                  <a:txBody>
                    <a:bodyPr/>
                    <a:lstStyle/>
                    <a:p>
                      <a:pPr marL="180340" marR="0" algn="l" rtl="0">
                        <a:lnSpc>
                          <a:spcPct val="115000"/>
                        </a:lnSpc>
                        <a:spcBef>
                          <a:spcPts val="0"/>
                        </a:spcBef>
                        <a:spcAft>
                          <a:spcPts val="1000"/>
                        </a:spcAft>
                      </a:pPr>
                      <a:r>
                        <a:rPr lang="en-US" sz="1400">
                          <a:effectLst/>
                        </a:rPr>
                        <a:t>001</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Italian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A </a:t>
                      </a:r>
                      <a:endParaRPr lang="en-US" sz="1100">
                        <a:effectLst/>
                        <a:latin typeface="Calibri"/>
                        <a:ea typeface="Calibri"/>
                        <a:cs typeface="Arial"/>
                      </a:endParaRPr>
                    </a:p>
                  </a:txBody>
                  <a:tcPr marL="68580" marR="68580" marT="0" marB="0"/>
                </a:tc>
              </a:tr>
              <a:tr h="304800">
                <a:tc>
                  <a:txBody>
                    <a:bodyPr/>
                    <a:lstStyle/>
                    <a:p>
                      <a:pPr marL="180340" marR="0" algn="l" rtl="0">
                        <a:lnSpc>
                          <a:spcPct val="115000"/>
                        </a:lnSpc>
                        <a:spcBef>
                          <a:spcPts val="0"/>
                        </a:spcBef>
                        <a:spcAft>
                          <a:spcPts val="1000"/>
                        </a:spcAft>
                      </a:pPr>
                      <a:r>
                        <a:rPr lang="en-US" sz="1400">
                          <a:effectLst/>
                        </a:rPr>
                        <a:t>002</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German</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 </a:t>
                      </a:r>
                      <a:endParaRPr lang="en-US" sz="1100">
                        <a:effectLst/>
                        <a:latin typeface="Calibri"/>
                        <a:ea typeface="Calibri"/>
                        <a:cs typeface="Arial"/>
                      </a:endParaRPr>
                    </a:p>
                  </a:txBody>
                  <a:tcPr marL="68580" marR="68580" marT="0" marB="0"/>
                </a:tc>
              </a:tr>
              <a:tr h="304800">
                <a:tc>
                  <a:txBody>
                    <a:bodyPr/>
                    <a:lstStyle/>
                    <a:p>
                      <a:pPr marL="180340" marR="0" algn="l" rtl="0">
                        <a:lnSpc>
                          <a:spcPct val="115000"/>
                        </a:lnSpc>
                        <a:spcBef>
                          <a:spcPts val="0"/>
                        </a:spcBef>
                        <a:spcAft>
                          <a:spcPts val="1000"/>
                        </a:spcAft>
                      </a:pPr>
                      <a:r>
                        <a:rPr lang="en-US" sz="1400" dirty="0">
                          <a:effectLst/>
                        </a:rPr>
                        <a:t>002</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English</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 </a:t>
                      </a:r>
                      <a:endParaRPr lang="en-US" sz="1100">
                        <a:effectLst/>
                        <a:latin typeface="Calibri"/>
                        <a:ea typeface="Calibri"/>
                        <a:cs typeface="Arial"/>
                      </a:endParaRPr>
                    </a:p>
                  </a:txBody>
                  <a:tcPr marL="68580" marR="68580" marT="0" marB="0"/>
                </a:tc>
              </a:tr>
              <a:tr h="304800">
                <a:tc>
                  <a:txBody>
                    <a:bodyPr/>
                    <a:lstStyle/>
                    <a:p>
                      <a:pPr marL="180340" marR="0" algn="l" rtl="0">
                        <a:lnSpc>
                          <a:spcPct val="115000"/>
                        </a:lnSpc>
                        <a:spcBef>
                          <a:spcPts val="0"/>
                        </a:spcBef>
                        <a:spcAft>
                          <a:spcPts val="1000"/>
                        </a:spcAft>
                        <a:tabLst>
                          <a:tab pos="553085" algn="l"/>
                        </a:tabLst>
                      </a:pPr>
                      <a:r>
                        <a:rPr lang="en-US" sz="1400">
                          <a:effectLst/>
                        </a:rPr>
                        <a:t>003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Italian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C </a:t>
                      </a:r>
                      <a:endParaRPr lang="en-US" sz="1100" dirty="0">
                        <a:effectLst/>
                        <a:latin typeface="Calibri"/>
                        <a:ea typeface="Calibri"/>
                        <a:cs typeface="Arial"/>
                      </a:endParaRPr>
                    </a:p>
                  </a:txBody>
                  <a:tcPr marL="68580" marR="68580" marT="0" marB="0"/>
                </a:tc>
              </a:tr>
            </a:tbl>
          </a:graphicData>
        </a:graphic>
      </p:graphicFrame>
      <p:sp>
        <p:nvSpPr>
          <p:cNvPr id="8" name="Rectangle 2"/>
          <p:cNvSpPr>
            <a:spLocks noChangeArrowheads="1"/>
          </p:cNvSpPr>
          <p:nvPr/>
        </p:nvSpPr>
        <p:spPr bwMode="auto">
          <a:xfrm>
            <a:off x="1371600" y="3581400"/>
            <a:ext cx="19308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552450" algn="l"/>
              </a:tabLst>
              <a:defRPr>
                <a:solidFill>
                  <a:schemeClr val="tx1"/>
                </a:solidFill>
                <a:latin typeface="Arial" pitchFamily="34" charset="0"/>
                <a:cs typeface="Arial" pitchFamily="34" charset="0"/>
              </a:defRPr>
            </a:lvl1pPr>
            <a:lvl2pPr>
              <a:tabLst>
                <a:tab pos="552450" algn="l"/>
              </a:tabLst>
              <a:defRPr>
                <a:solidFill>
                  <a:schemeClr val="tx1"/>
                </a:solidFill>
                <a:latin typeface="Arial" pitchFamily="34" charset="0"/>
                <a:cs typeface="Arial" pitchFamily="34" charset="0"/>
              </a:defRPr>
            </a:lvl2pPr>
            <a:lvl3pPr>
              <a:tabLst>
                <a:tab pos="552450" algn="l"/>
              </a:tabLst>
              <a:defRPr>
                <a:solidFill>
                  <a:schemeClr val="tx1"/>
                </a:solidFill>
                <a:latin typeface="Arial" pitchFamily="34" charset="0"/>
                <a:cs typeface="Arial" pitchFamily="34" charset="0"/>
              </a:defRPr>
            </a:lvl3pPr>
            <a:lvl4pPr>
              <a:tabLst>
                <a:tab pos="552450" algn="l"/>
              </a:tabLst>
              <a:defRPr>
                <a:solidFill>
                  <a:schemeClr val="tx1"/>
                </a:solidFill>
                <a:latin typeface="Arial" pitchFamily="34" charset="0"/>
                <a:cs typeface="Arial" pitchFamily="34" charset="0"/>
              </a:defRPr>
            </a:lvl4pPr>
            <a:lvl5pPr>
              <a:tabLst>
                <a:tab pos="552450" algn="l"/>
              </a:tabLst>
              <a:defRPr>
                <a:solidFill>
                  <a:schemeClr val="tx1"/>
                </a:solidFill>
                <a:latin typeface="Arial" pitchFamily="34" charset="0"/>
                <a:cs typeface="Arial" pitchFamily="34" charset="0"/>
              </a:defRPr>
            </a:lvl5pPr>
            <a:lvl6pPr fontAlgn="base">
              <a:spcBef>
                <a:spcPct val="0"/>
              </a:spcBef>
              <a:spcAft>
                <a:spcPct val="0"/>
              </a:spcAft>
              <a:tabLst>
                <a:tab pos="552450" algn="l"/>
              </a:tabLst>
              <a:defRPr>
                <a:solidFill>
                  <a:schemeClr val="tx1"/>
                </a:solidFill>
                <a:latin typeface="Arial" pitchFamily="34" charset="0"/>
                <a:cs typeface="Arial" pitchFamily="34" charset="0"/>
              </a:defRPr>
            </a:lvl6pPr>
            <a:lvl7pPr fontAlgn="base">
              <a:spcBef>
                <a:spcPct val="0"/>
              </a:spcBef>
              <a:spcAft>
                <a:spcPct val="0"/>
              </a:spcAft>
              <a:tabLst>
                <a:tab pos="552450" algn="l"/>
              </a:tabLst>
              <a:defRPr>
                <a:solidFill>
                  <a:schemeClr val="tx1"/>
                </a:solidFill>
                <a:latin typeface="Arial" pitchFamily="34" charset="0"/>
                <a:cs typeface="Arial" pitchFamily="34" charset="0"/>
              </a:defRPr>
            </a:lvl7pPr>
            <a:lvl8pPr fontAlgn="base">
              <a:spcBef>
                <a:spcPct val="0"/>
              </a:spcBef>
              <a:spcAft>
                <a:spcPct val="0"/>
              </a:spcAft>
              <a:tabLst>
                <a:tab pos="552450" algn="l"/>
              </a:tabLst>
              <a:defRPr>
                <a:solidFill>
                  <a:schemeClr val="tx1"/>
                </a:solidFill>
                <a:latin typeface="Arial" pitchFamily="34" charset="0"/>
                <a:cs typeface="Arial" pitchFamily="34" charset="0"/>
              </a:defRPr>
            </a:lvl8pPr>
            <a:lvl9pPr fontAlgn="base">
              <a:spcBef>
                <a:spcPct val="0"/>
              </a:spcBef>
              <a:spcAft>
                <a:spcPct val="0"/>
              </a:spcAft>
              <a:tabLst>
                <a:tab pos="55245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552450" algn="l"/>
              </a:tabLst>
            </a:pPr>
            <a:r>
              <a:rPr kumimoji="0" lang="en-US" alt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Student1</a:t>
            </a:r>
            <a:endParaRPr kumimoji="0" lang="en-US" altLang="en-US" sz="1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94795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anim calcmode="lin" valueType="num">
                                      <p:cBhvr>
                                        <p:cTn id="17" dur="1000" fill="hold"/>
                                        <p:tgtEl>
                                          <p:spTgt spid="8"/>
                                        </p:tgtEl>
                                        <p:attrNameLst>
                                          <p:attrName>ppt_x</p:attrName>
                                        </p:attrNameLst>
                                      </p:cBhvr>
                                      <p:tavLst>
                                        <p:tav tm="0">
                                          <p:val>
                                            <p:strVal val="#ppt_x"/>
                                          </p:val>
                                        </p:tav>
                                        <p:tav tm="100000">
                                          <p:val>
                                            <p:strVal val="#ppt_x"/>
                                          </p:val>
                                        </p:tav>
                                      </p:tavLst>
                                    </p:anim>
                                    <p:anim calcmode="lin" valueType="num">
                                      <p:cBhvr>
                                        <p:cTn id="1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1373188" y="838200"/>
            <a:ext cx="7745412"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a:lstStyle>
          <a:p>
            <a:pPr algn="l" rtl="0">
              <a:buFontTx/>
              <a:buNone/>
            </a:pPr>
            <a:r>
              <a:rPr lang="en-US" altLang="en-US" sz="3200" kern="0" dirty="0" smtClean="0"/>
              <a:t>Employee (  </a:t>
            </a:r>
            <a:r>
              <a:rPr lang="en-US" altLang="en-US" sz="3200" u="sng" kern="0" dirty="0" smtClean="0"/>
              <a:t>E#</a:t>
            </a:r>
            <a:r>
              <a:rPr lang="en-US" altLang="en-US" sz="3200" kern="0" dirty="0" smtClean="0"/>
              <a:t> , </a:t>
            </a:r>
            <a:r>
              <a:rPr lang="en-US" altLang="en-US" sz="3200" kern="0" dirty="0" err="1" smtClean="0"/>
              <a:t>Ename</a:t>
            </a:r>
            <a:r>
              <a:rPr lang="en-US" altLang="en-US" sz="3200" kern="0" dirty="0" smtClean="0"/>
              <a:t>, </a:t>
            </a:r>
            <a:r>
              <a:rPr lang="en-US" altLang="en-US" sz="3200" kern="0" dirty="0" err="1" smtClean="0"/>
              <a:t>Dependants</a:t>
            </a:r>
            <a:r>
              <a:rPr lang="en-US" altLang="en-US" sz="3200" kern="0" dirty="0" smtClean="0"/>
              <a:t> )</a:t>
            </a:r>
          </a:p>
        </p:txBody>
      </p:sp>
      <p:graphicFrame>
        <p:nvGraphicFramePr>
          <p:cNvPr id="3" name="Group 301"/>
          <p:cNvGraphicFramePr>
            <a:graphicFrameLocks noGrp="1"/>
          </p:cNvGraphicFramePr>
          <p:nvPr>
            <p:extLst>
              <p:ext uri="{D42A27DB-BD31-4B8C-83A1-F6EECF244321}">
                <p14:modId xmlns:p14="http://schemas.microsoft.com/office/powerpoint/2010/main" val="1892457213"/>
              </p:ext>
            </p:extLst>
          </p:nvPr>
        </p:nvGraphicFramePr>
        <p:xfrm>
          <a:off x="1619250" y="1757363"/>
          <a:ext cx="6121400" cy="3929337"/>
        </p:xfrm>
        <a:graphic>
          <a:graphicData uri="http://schemas.openxmlformats.org/drawingml/2006/table">
            <a:tbl>
              <a:tblPr rtl="1">
                <a:effectLst>
                  <a:outerShdw blurRad="50800" dist="38100" dir="8100000" algn="tr" rotWithShape="0">
                    <a:prstClr val="black">
                      <a:alpha val="40000"/>
                    </a:prstClr>
                  </a:outerShdw>
                </a:effectLst>
                <a:tableStyleId>{616DA210-FB5B-4158-B5E0-FEB733F419BA}</a:tableStyleId>
              </a:tblPr>
              <a:tblGrid>
                <a:gridCol w="4176712"/>
                <a:gridCol w="1117600"/>
                <a:gridCol w="827088"/>
              </a:tblGrid>
              <a:tr h="701157">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Dependant</a:t>
                      </a:r>
                      <a:r>
                        <a:rPr kumimoji="0" lang="en-US" sz="2000" u="none" strike="noStrike" cap="none" normalizeH="0" baseline="0" dirty="0" smtClean="0">
                          <a:ln>
                            <a:noFill/>
                          </a:ln>
                          <a:effectLst/>
                        </a:rPr>
                        <a:t>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lumOff val="25000"/>
                      </a:schemeClr>
                    </a:solid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EName</a:t>
                      </a:r>
                      <a:endParaRPr kumimoji="0" lang="en-US" sz="2000" u="none" strike="noStrike" cap="none" normalizeH="0" baseline="0" dirty="0" smtClean="0">
                        <a:ln>
                          <a:noFill/>
                        </a:ln>
                        <a:effectLst/>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lumOff val="25000"/>
                      </a:schemeClr>
                    </a:solid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E#</a:t>
                      </a:r>
                      <a:endParaRPr kumimoji="0" lang="en-US" sz="2000" b="0" i="0" u="none" strike="noStrike" cap="none" normalizeH="0" baseline="0" dirty="0" smtClean="0">
                        <a:ln>
                          <a:noFill/>
                        </a:ln>
                        <a:solidFill>
                          <a:schemeClr val="tx1"/>
                        </a:solidFill>
                        <a:effectLst/>
                        <a:latin typeface="Times New Roman" charset="0"/>
                        <a:cs typeface="Times New Roman"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lumOff val="25000"/>
                      </a:schemeClr>
                    </a:solidFill>
                  </a:tcPr>
                </a:tc>
              </a:tr>
              <a:tr h="158008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Ali   </a:t>
                      </a:r>
                      <a:endParaRPr kumimoji="0" lang="en-US" sz="1800" b="0" i="0" u="none" strike="noStrike" cap="none" normalizeH="0" baseline="0" dirty="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E1 </a:t>
                      </a: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a:t>
                      </a: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a:t>
                      </a:r>
                      <a:endParaRPr kumimoji="0" lang="en-US" sz="2000" b="0" i="0" u="none" strike="noStrike" cap="none" normalizeH="0" baseline="0" dirty="0" smtClean="0">
                        <a:ln>
                          <a:noFill/>
                        </a:ln>
                        <a:solidFill>
                          <a:schemeClr val="tx1"/>
                        </a:solidFill>
                        <a:effectLst/>
                        <a:latin typeface="Times New Roman" charset="0"/>
                        <a:cs typeface="Times New Roman" charset="0"/>
                      </a:endParaRPr>
                    </a:p>
                  </a:txBody>
                  <a:tcPr marL="90000" marR="90000" marT="46808" marB="468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r>
              <a:tr h="1648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800" u="none" strike="noStrike" cap="none" normalizeH="0" baseline="0" smtClean="0">
                        <a:ln>
                          <a:noFill/>
                        </a:ln>
                        <a:effectLst/>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800" u="none" strike="noStrike" cap="none" normalizeH="0" baseline="0" smtClean="0">
                        <a:ln>
                          <a:noFill/>
                        </a:ln>
                        <a:effectLst/>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1800" u="none" strike="noStrike" cap="none" normalizeH="0" baseline="0" smtClean="0">
                          <a:ln>
                            <a:noFill/>
                          </a:ln>
                          <a:effectLst/>
                        </a:rPr>
                        <a:t>Osman </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           E6</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2000" u="none" strike="noStrike" cap="none" normalizeH="0" baseline="0" dirty="0" smtClean="0">
                        <a:ln>
                          <a:noFill/>
                        </a:ln>
                        <a:effectLst/>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ar-SA" sz="2000" b="0" i="0" u="none" strike="noStrike" cap="none" normalizeH="0" baseline="0" dirty="0" smtClean="0">
                        <a:ln>
                          <a:noFill/>
                        </a:ln>
                        <a:solidFill>
                          <a:schemeClr val="tx1"/>
                        </a:solidFill>
                        <a:effectLst/>
                        <a:latin typeface="Times New Roman" charset="0"/>
                        <a:cs typeface="Times New Roman" charset="0"/>
                      </a:endParaRPr>
                    </a:p>
                  </a:txBody>
                  <a:tcPr marL="90000" marR="90000" marT="46808" marB="468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r>
            </a:tbl>
          </a:graphicData>
        </a:graphic>
      </p:graphicFrame>
      <p:graphicFrame>
        <p:nvGraphicFramePr>
          <p:cNvPr id="4" name="Group 235"/>
          <p:cNvGraphicFramePr>
            <a:graphicFrameLocks noGrp="1"/>
          </p:cNvGraphicFramePr>
          <p:nvPr>
            <p:extLst>
              <p:ext uri="{D42A27DB-BD31-4B8C-83A1-F6EECF244321}">
                <p14:modId xmlns:p14="http://schemas.microsoft.com/office/powerpoint/2010/main" val="1882730971"/>
              </p:ext>
            </p:extLst>
          </p:nvPr>
        </p:nvGraphicFramePr>
        <p:xfrm>
          <a:off x="4114800" y="2667000"/>
          <a:ext cx="2665412" cy="1165225"/>
        </p:xfrm>
        <a:graphic>
          <a:graphicData uri="http://schemas.openxmlformats.org/drawingml/2006/table">
            <a:tbl>
              <a:tblPr rtl="1"/>
              <a:tblGrid>
                <a:gridCol w="1008062"/>
                <a:gridCol w="973138"/>
                <a:gridCol w="684212"/>
              </a:tblGrid>
              <a:tr h="46380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Dage</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75000"/>
                        <a:lumOff val="25000"/>
                      </a:scheme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Dname</a:t>
                      </a:r>
                      <a:endParaRPr kumimoji="0" lang="en-US" sz="2000" b="0" i="0" u="none" strike="noStrike" cap="none" normalizeH="0" baseline="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75000"/>
                        <a:lumOff val="25000"/>
                      </a:scheme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75000"/>
                        <a:lumOff val="25000"/>
                      </a:schemeClr>
                    </a:solidFill>
                  </a:tcPr>
                </a:tc>
              </a:tr>
              <a:tr h="70142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15</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14</a:t>
                      </a: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omer</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amna</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D1</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D2</a:t>
                      </a:r>
                      <a:endParaRPr kumimoji="0" lang="ar-SA" sz="2000" b="0" i="0" u="none" strike="noStrike" cap="none" normalizeH="0" baseline="0" dirty="0" smtClean="0">
                        <a:ln>
                          <a:noFill/>
                        </a:ln>
                        <a:solidFill>
                          <a:schemeClr val="tx1"/>
                        </a:solidFill>
                        <a:effectLst/>
                        <a:latin typeface="Times New Roman" charset="0"/>
                        <a:cs typeface="Times New Roman"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5" name="Group 235"/>
          <p:cNvGraphicFramePr>
            <a:graphicFrameLocks noGrp="1"/>
          </p:cNvGraphicFramePr>
          <p:nvPr>
            <p:extLst>
              <p:ext uri="{D42A27DB-BD31-4B8C-83A1-F6EECF244321}">
                <p14:modId xmlns:p14="http://schemas.microsoft.com/office/powerpoint/2010/main" val="4207046161"/>
              </p:ext>
            </p:extLst>
          </p:nvPr>
        </p:nvGraphicFramePr>
        <p:xfrm>
          <a:off x="4114800" y="4244975"/>
          <a:ext cx="2665412" cy="1165225"/>
        </p:xfrm>
        <a:graphic>
          <a:graphicData uri="http://schemas.openxmlformats.org/drawingml/2006/table">
            <a:tbl>
              <a:tblPr rtl="1"/>
              <a:tblGrid>
                <a:gridCol w="1008062"/>
                <a:gridCol w="973138"/>
                <a:gridCol w="684212"/>
              </a:tblGrid>
              <a:tr h="46380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Dage</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Dname</a:t>
                      </a:r>
                      <a:endParaRPr kumimoji="0" lang="en-US" sz="2000" b="0" i="0" u="none" strike="noStrike" cap="none" normalizeH="0" baseline="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142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5</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6</a:t>
                      </a:r>
                      <a:endParaRPr kumimoji="0" lang="en-US" sz="2000" b="0" i="0" u="none" strike="noStrike" cap="none" normalizeH="0" baseline="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amer</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amar</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D1</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D2</a:t>
                      </a:r>
                      <a:endParaRPr kumimoji="0" lang="ar-SA" sz="2000" b="0" i="0" u="none" strike="noStrike" cap="none" normalizeH="0" baseline="0" dirty="0" smtClean="0">
                        <a:ln>
                          <a:noFill/>
                        </a:ln>
                        <a:solidFill>
                          <a:schemeClr val="tx1"/>
                        </a:solidFill>
                        <a:effectLst/>
                        <a:latin typeface="Times New Roman" charset="0"/>
                        <a:cs typeface="Times New Roman"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528134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style.rotation</p:attrName>
                                        </p:attrNameLst>
                                      </p:cBhvr>
                                      <p:tavLst>
                                        <p:tav tm="0">
                                          <p:val>
                                            <p:fltVal val="90"/>
                                          </p:val>
                                        </p:tav>
                                        <p:tav tm="100000">
                                          <p:val>
                                            <p:fltVal val="0"/>
                                          </p:val>
                                        </p:tav>
                                      </p:tavLst>
                                    </p:anim>
                                    <p:animEffect transition="in" filter="fade">
                                      <p:cBhvr>
                                        <p:cTn id="17" dur="1000"/>
                                        <p:tgtEl>
                                          <p:spTgt spid="3"/>
                                        </p:tgtEl>
                                      </p:cBhvr>
                                    </p:animEffect>
                                  </p:childTnLst>
                                </p:cTn>
                              </p:par>
                              <p:par>
                                <p:cTn id="18" presetID="31"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1000" fill="hold"/>
                                        <p:tgtEl>
                                          <p:spTgt spid="4"/>
                                        </p:tgtEl>
                                        <p:attrNameLst>
                                          <p:attrName>ppt_w</p:attrName>
                                        </p:attrNameLst>
                                      </p:cBhvr>
                                      <p:tavLst>
                                        <p:tav tm="0">
                                          <p:val>
                                            <p:fltVal val="0"/>
                                          </p:val>
                                        </p:tav>
                                        <p:tav tm="100000">
                                          <p:val>
                                            <p:strVal val="#ppt_w"/>
                                          </p:val>
                                        </p:tav>
                                      </p:tavLst>
                                    </p:anim>
                                    <p:anim calcmode="lin" valueType="num">
                                      <p:cBhvr>
                                        <p:cTn id="21" dur="1000" fill="hold"/>
                                        <p:tgtEl>
                                          <p:spTgt spid="4"/>
                                        </p:tgtEl>
                                        <p:attrNameLst>
                                          <p:attrName>ppt_h</p:attrName>
                                        </p:attrNameLst>
                                      </p:cBhvr>
                                      <p:tavLst>
                                        <p:tav tm="0">
                                          <p:val>
                                            <p:fltVal val="0"/>
                                          </p:val>
                                        </p:tav>
                                        <p:tav tm="100000">
                                          <p:val>
                                            <p:strVal val="#ppt_h"/>
                                          </p:val>
                                        </p:tav>
                                      </p:tavLst>
                                    </p:anim>
                                    <p:anim calcmode="lin" valueType="num">
                                      <p:cBhvr>
                                        <p:cTn id="22" dur="1000" fill="hold"/>
                                        <p:tgtEl>
                                          <p:spTgt spid="4"/>
                                        </p:tgtEl>
                                        <p:attrNameLst>
                                          <p:attrName>style.rotation</p:attrName>
                                        </p:attrNameLst>
                                      </p:cBhvr>
                                      <p:tavLst>
                                        <p:tav tm="0">
                                          <p:val>
                                            <p:fltVal val="90"/>
                                          </p:val>
                                        </p:tav>
                                        <p:tav tm="100000">
                                          <p:val>
                                            <p:fltVal val="0"/>
                                          </p:val>
                                        </p:tav>
                                      </p:tavLst>
                                    </p:anim>
                                    <p:animEffect transition="in" filter="fade">
                                      <p:cBhvr>
                                        <p:cTn id="23" dur="1000"/>
                                        <p:tgtEl>
                                          <p:spTgt spid="4"/>
                                        </p:tgtEl>
                                      </p:cBhvr>
                                    </p:animEffect>
                                  </p:childTnLst>
                                </p:cTn>
                              </p:par>
                              <p:par>
                                <p:cTn id="24" presetID="31" presetClass="entr" presetSubtype="0" fill="hold"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1000" fill="hold"/>
                                        <p:tgtEl>
                                          <p:spTgt spid="5"/>
                                        </p:tgtEl>
                                        <p:attrNameLst>
                                          <p:attrName>ppt_w</p:attrName>
                                        </p:attrNameLst>
                                      </p:cBhvr>
                                      <p:tavLst>
                                        <p:tav tm="0">
                                          <p:val>
                                            <p:fltVal val="0"/>
                                          </p:val>
                                        </p:tav>
                                        <p:tav tm="100000">
                                          <p:val>
                                            <p:strVal val="#ppt_w"/>
                                          </p:val>
                                        </p:tav>
                                      </p:tavLst>
                                    </p:anim>
                                    <p:anim calcmode="lin" valueType="num">
                                      <p:cBhvr>
                                        <p:cTn id="27" dur="1000" fill="hold"/>
                                        <p:tgtEl>
                                          <p:spTgt spid="5"/>
                                        </p:tgtEl>
                                        <p:attrNameLst>
                                          <p:attrName>ppt_h</p:attrName>
                                        </p:attrNameLst>
                                      </p:cBhvr>
                                      <p:tavLst>
                                        <p:tav tm="0">
                                          <p:val>
                                            <p:fltVal val="0"/>
                                          </p:val>
                                        </p:tav>
                                        <p:tav tm="100000">
                                          <p:val>
                                            <p:strVal val="#ppt_h"/>
                                          </p:val>
                                        </p:tav>
                                      </p:tavLst>
                                    </p:anim>
                                    <p:anim calcmode="lin" valueType="num">
                                      <p:cBhvr>
                                        <p:cTn id="28" dur="1000" fill="hold"/>
                                        <p:tgtEl>
                                          <p:spTgt spid="5"/>
                                        </p:tgtEl>
                                        <p:attrNameLst>
                                          <p:attrName>style.rotation</p:attrName>
                                        </p:attrNameLst>
                                      </p:cBhvr>
                                      <p:tavLst>
                                        <p:tav tm="0">
                                          <p:val>
                                            <p:fltVal val="90"/>
                                          </p:val>
                                        </p:tav>
                                        <p:tav tm="100000">
                                          <p:val>
                                            <p:fltVal val="0"/>
                                          </p:val>
                                        </p:tav>
                                      </p:tavLst>
                                    </p:anim>
                                    <p:animEffect transition="in" filter="fade">
                                      <p:cBhvr>
                                        <p:cTn id="2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1465263" y="1219200"/>
            <a:ext cx="7283450" cy="1108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a:lstStyle>
          <a:p>
            <a:r>
              <a:rPr lang="ar-SA" altLang="en-US" b="1" kern="0" dirty="0" smtClean="0"/>
              <a:t>لوضع العلا </a:t>
            </a:r>
            <a:r>
              <a:rPr lang="ar-SA" altLang="en-US" b="1" kern="0" dirty="0" err="1" smtClean="0"/>
              <a:t>قه</a:t>
            </a:r>
            <a:r>
              <a:rPr lang="ar-SA" altLang="en-US" b="1" kern="0" dirty="0" smtClean="0"/>
              <a:t> </a:t>
            </a:r>
            <a:r>
              <a:rPr lang="en-US" altLang="en-US" b="1" kern="0" dirty="0" smtClean="0"/>
              <a:t>Employee</a:t>
            </a:r>
            <a:r>
              <a:rPr lang="ar-SA" altLang="en-US" b="1" kern="0" dirty="0" smtClean="0"/>
              <a:t> </a:t>
            </a:r>
            <a:r>
              <a:rPr lang="ar-SA" altLang="en-US" b="1" kern="0" dirty="0" err="1" smtClean="0"/>
              <a:t>فى</a:t>
            </a:r>
            <a:r>
              <a:rPr lang="ar-SA" altLang="en-US" b="1" kern="0" dirty="0" smtClean="0"/>
              <a:t> </a:t>
            </a:r>
            <a:r>
              <a:rPr lang="en-US" altLang="en-US" b="1" kern="0" dirty="0" smtClean="0"/>
              <a:t>1NF</a:t>
            </a:r>
            <a:r>
              <a:rPr lang="ar-SA" altLang="en-US" b="1" kern="0" dirty="0" smtClean="0"/>
              <a:t> تكون </a:t>
            </a:r>
            <a:r>
              <a:rPr lang="ar-SA" altLang="en-US" b="1" kern="0" dirty="0" err="1" smtClean="0"/>
              <a:t>كالآتى</a:t>
            </a:r>
            <a:r>
              <a:rPr lang="ar-SA" altLang="en-US" b="1" kern="0" dirty="0" smtClean="0"/>
              <a:t> </a:t>
            </a:r>
            <a:r>
              <a:rPr lang="en-US" altLang="en-US" b="1" kern="0" dirty="0" smtClean="0"/>
              <a:t>:</a:t>
            </a:r>
          </a:p>
          <a:p>
            <a:endParaRPr lang="en-US" altLang="en-US" b="1" kern="0" dirty="0" smtClean="0"/>
          </a:p>
        </p:txBody>
      </p:sp>
      <p:graphicFrame>
        <p:nvGraphicFramePr>
          <p:cNvPr id="9" name="Group 69"/>
          <p:cNvGraphicFramePr>
            <a:graphicFrameLocks noGrp="1"/>
          </p:cNvGraphicFramePr>
          <p:nvPr>
            <p:ph sz="half" idx="4294967295"/>
            <p:extLst>
              <p:ext uri="{D42A27DB-BD31-4B8C-83A1-F6EECF244321}">
                <p14:modId xmlns:p14="http://schemas.microsoft.com/office/powerpoint/2010/main" val="946053141"/>
              </p:ext>
            </p:extLst>
          </p:nvPr>
        </p:nvGraphicFramePr>
        <p:xfrm>
          <a:off x="1131887" y="2832100"/>
          <a:ext cx="7859713" cy="2084388"/>
        </p:xfrm>
        <a:graphic>
          <a:graphicData uri="http://schemas.openxmlformats.org/drawingml/2006/table">
            <a:tbl>
              <a:tblPr rtl="1">
                <a:tableStyleId>{638B1855-1B75-4FBE-930C-398BA8C253C6}</a:tableStyleId>
              </a:tblPr>
              <a:tblGrid>
                <a:gridCol w="1644650"/>
                <a:gridCol w="1614488"/>
                <a:gridCol w="1833562"/>
                <a:gridCol w="1624013"/>
                <a:gridCol w="1143000"/>
              </a:tblGrid>
              <a:tr h="396361">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Dage</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solidFill>
                      <a:schemeClr val="bg2">
                        <a:lumMod val="75000"/>
                        <a:lumOff val="25000"/>
                      </a:schemeClr>
                    </a:solidFill>
                  </a:tcPr>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Dname</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solidFill>
                      <a:schemeClr val="bg2">
                        <a:lumMod val="75000"/>
                        <a:lumOff val="25000"/>
                      </a:schemeClr>
                    </a:solidFill>
                  </a:tcPr>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sng" strike="noStrike" cap="none" normalizeH="0" baseline="0" smtClean="0">
                          <a:ln>
                            <a:noFill/>
                          </a:ln>
                          <a:effectLst/>
                        </a:rPr>
                        <a:t>D#</a:t>
                      </a:r>
                      <a:endParaRPr kumimoji="0" lang="en-US" sz="2000" b="0" i="0" u="sng" strike="noStrike" cap="none" normalizeH="0" baseline="0" smtClean="0">
                        <a:ln>
                          <a:noFill/>
                        </a:ln>
                        <a:solidFill>
                          <a:schemeClr val="tx1"/>
                        </a:solidFill>
                        <a:effectLst/>
                        <a:latin typeface="Arial" charset="0"/>
                        <a:cs typeface="Arial" charset="0"/>
                      </a:endParaRPr>
                    </a:p>
                  </a:txBody>
                  <a:tcPr marT="45734" marB="45734" horzOverflow="overflow">
                    <a:solidFill>
                      <a:schemeClr val="bg2">
                        <a:lumMod val="75000"/>
                        <a:lumOff val="25000"/>
                      </a:schemeClr>
                    </a:solidFill>
                  </a:tcPr>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Ename</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solidFill>
                      <a:schemeClr val="bg2">
                        <a:lumMod val="75000"/>
                        <a:lumOff val="25000"/>
                      </a:schemeClr>
                    </a:solidFill>
                  </a:tcPr>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sng" strike="noStrike" cap="none" normalizeH="0" baseline="0" dirty="0" smtClean="0">
                          <a:ln>
                            <a:noFill/>
                          </a:ln>
                          <a:effectLst/>
                        </a:rPr>
                        <a:t>E#</a:t>
                      </a:r>
                      <a:endParaRPr kumimoji="0" lang="en-US" sz="2000" b="0" i="0" u="sng" strike="noStrike" cap="none" normalizeH="0" baseline="0" dirty="0" smtClean="0">
                        <a:ln>
                          <a:noFill/>
                        </a:ln>
                        <a:solidFill>
                          <a:schemeClr val="tx1"/>
                        </a:solidFill>
                        <a:effectLst/>
                        <a:latin typeface="Arial" charset="0"/>
                        <a:cs typeface="Arial" charset="0"/>
                      </a:endParaRPr>
                    </a:p>
                  </a:txBody>
                  <a:tcPr marT="45734" marB="45734" horzOverflow="overflow">
                    <a:solidFill>
                      <a:schemeClr val="bg2">
                        <a:lumMod val="75000"/>
                        <a:lumOff val="25000"/>
                      </a:schemeClr>
                    </a:solidFill>
                  </a:tcPr>
                </a:tc>
              </a:tr>
              <a:tr h="1688027">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smtClean="0">
                          <a:ln>
                            <a:noFill/>
                          </a:ln>
                          <a:effectLst/>
                        </a:rPr>
                        <a:t>15</a:t>
                      </a:r>
                      <a:endParaRPr kumimoji="0" lang="ar-SA" sz="2000" u="none" strike="noStrike" cap="none" normalizeH="0" baseline="0" smtClean="0">
                        <a:ln>
                          <a:noFill/>
                        </a:ln>
                        <a:effectLst/>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14</a:t>
                      </a:r>
                      <a:endParaRPr kumimoji="0" lang="ar-SA" sz="2000" u="none" strike="noStrike" cap="none" normalizeH="0" baseline="0" smtClean="0">
                        <a:ln>
                          <a:noFill/>
                        </a:ln>
                        <a:effectLst/>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5</a:t>
                      </a:r>
                      <a:endParaRPr kumimoji="0" lang="ar-SA" sz="2000" u="none" strike="noStrike" cap="none" normalizeH="0" baseline="0" smtClean="0">
                        <a:ln>
                          <a:noFill/>
                        </a:ln>
                        <a:effectLst/>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4</a:t>
                      </a:r>
                      <a:endParaRPr kumimoji="0" lang="en-US" sz="2000" b="0" i="0" u="none" strike="noStrike" cap="none" normalizeH="0" baseline="0" smtClean="0">
                        <a:ln>
                          <a:noFill/>
                        </a:ln>
                        <a:solidFill>
                          <a:schemeClr val="tx1"/>
                        </a:solidFill>
                        <a:effectLst/>
                        <a:latin typeface="Arial" charset="0"/>
                        <a:cs typeface="Arial" charset="0"/>
                      </a:endParaRPr>
                    </a:p>
                  </a:txBody>
                  <a:tcPr marT="45734" marB="45734" horzOverflow="overflow"/>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omer</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amna</a:t>
                      </a:r>
                      <a:r>
                        <a:rPr kumimoji="0" lang="en-US" sz="2000" u="none" strike="noStrike" cap="none" normalizeH="0" baseline="0" dirty="0" smtClean="0">
                          <a:ln>
                            <a:noFill/>
                          </a:ln>
                          <a:effectLst/>
                        </a:rPr>
                        <a:t> </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amer</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Amar</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D1</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D2</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D1</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D2</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smtClean="0">
                          <a:ln>
                            <a:noFill/>
                          </a:ln>
                          <a:effectLst/>
                        </a:rPr>
                        <a:t>Ali</a:t>
                      </a:r>
                      <a:endParaRPr kumimoji="0" lang="ar-SA" sz="2000" u="none" strike="noStrike" cap="none" normalizeH="0" baseline="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Ali</a:t>
                      </a:r>
                      <a:endParaRPr kumimoji="0" lang="ar-SA" sz="2000" u="none" strike="noStrike" cap="none" normalizeH="0" baseline="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osman</a:t>
                      </a:r>
                      <a:endParaRPr kumimoji="0" lang="ar-SA" sz="2000" u="none" strike="noStrike" cap="none" normalizeH="0" baseline="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osman</a:t>
                      </a:r>
                      <a:endParaRPr kumimoji="0" lang="en-US" sz="2000" b="0" i="0" u="none" strike="noStrike" cap="none" normalizeH="0" baseline="0" smtClean="0">
                        <a:ln>
                          <a:noFill/>
                        </a:ln>
                        <a:solidFill>
                          <a:schemeClr val="tx1"/>
                        </a:solidFill>
                        <a:effectLst/>
                        <a:latin typeface="Arial" charset="0"/>
                        <a:cs typeface="Arial" charset="0"/>
                      </a:endParaRPr>
                    </a:p>
                  </a:txBody>
                  <a:tcPr marT="45734" marB="45734" horzOverflow="overflow"/>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E1</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E1</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E6</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E6</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tc>
              </a:tr>
            </a:tbl>
          </a:graphicData>
        </a:graphic>
      </p:graphicFrame>
      <p:sp>
        <p:nvSpPr>
          <p:cNvPr id="10" name="Rectangle 68"/>
          <p:cNvSpPr>
            <a:spLocks noChangeArrowheads="1"/>
          </p:cNvSpPr>
          <p:nvPr/>
        </p:nvSpPr>
        <p:spPr bwMode="auto">
          <a:xfrm>
            <a:off x="2195513" y="5713413"/>
            <a:ext cx="6264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r" rtl="1" eaLnBrk="1" hangingPunct="1">
              <a:spcBef>
                <a:spcPct val="0"/>
              </a:spcBef>
              <a:buFontTx/>
              <a:buNone/>
            </a:pPr>
            <a:r>
              <a:rPr lang="ar-SA" altLang="en-US" sz="2000" dirty="0"/>
              <a:t>هدا الجدول </a:t>
            </a:r>
            <a:r>
              <a:rPr lang="ar-SA" altLang="en-US" sz="2000" dirty="0" err="1"/>
              <a:t>فى</a:t>
            </a:r>
            <a:r>
              <a:rPr lang="ar-SA" altLang="en-US" sz="2000" dirty="0"/>
              <a:t> </a:t>
            </a:r>
            <a:r>
              <a:rPr lang="en-US" altLang="en-US" sz="2000" dirty="0"/>
              <a:t>INF</a:t>
            </a:r>
            <a:r>
              <a:rPr lang="ar-SA" altLang="en-US" sz="2000" dirty="0"/>
              <a:t> مع التكرار والمفتاح </a:t>
            </a:r>
            <a:r>
              <a:rPr lang="ar-SA" altLang="en-US" sz="2000" dirty="0" err="1"/>
              <a:t>الاساسى</a:t>
            </a:r>
            <a:r>
              <a:rPr lang="ar-SA" altLang="en-US" sz="2000" dirty="0"/>
              <a:t> للجدول </a:t>
            </a:r>
            <a:r>
              <a:rPr lang="en-US" altLang="en-US" sz="2000" u="sng" dirty="0"/>
              <a:t>E# , D#</a:t>
            </a:r>
            <a:r>
              <a:rPr lang="en-US" altLang="en-US" sz="1800" dirty="0"/>
              <a:t> </a:t>
            </a:r>
          </a:p>
        </p:txBody>
      </p:sp>
    </p:spTree>
    <p:extLst>
      <p:ext uri="{BB962C8B-B14F-4D97-AF65-F5344CB8AC3E}">
        <p14:creationId xmlns:p14="http://schemas.microsoft.com/office/powerpoint/2010/main" val="12857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1000"/>
                                        <p:tgtEl>
                                          <p:spTgt spid="10"/>
                                        </p:tgtEl>
                                      </p:cBhvr>
                                    </p:animEffect>
                                    <p:anim calcmode="lin" valueType="num">
                                      <p:cBhvr>
                                        <p:cTn id="19" dur="1000" fill="hold"/>
                                        <p:tgtEl>
                                          <p:spTgt spid="10"/>
                                        </p:tgtEl>
                                        <p:attrNameLst>
                                          <p:attrName>ppt_x</p:attrName>
                                        </p:attrNameLst>
                                      </p:cBhvr>
                                      <p:tavLst>
                                        <p:tav tm="0">
                                          <p:val>
                                            <p:strVal val="#ppt_x"/>
                                          </p:val>
                                        </p:tav>
                                        <p:tav tm="100000">
                                          <p:val>
                                            <p:strVal val="#ppt_x"/>
                                          </p:val>
                                        </p:tav>
                                      </p:tavLst>
                                    </p:anim>
                                    <p:anim calcmode="lin" valueType="num">
                                      <p:cBhvr>
                                        <p:cTn id="2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14400" y="1538703"/>
            <a:ext cx="8154537" cy="3970318"/>
          </a:xfrm>
          <a:prstGeom prst="rect">
            <a:avLst/>
          </a:prstGeom>
          <a:noFill/>
        </p:spPr>
        <p:txBody>
          <a:bodyPr wrap="square" rtlCol="0">
            <a:spAutoFit/>
          </a:bodyPr>
          <a:lstStyle/>
          <a:p>
            <a:pPr algn="just"/>
            <a:r>
              <a:rPr lang="en-US" sz="3600" dirty="0"/>
              <a:t>Finding problems with the database structure </a:t>
            </a:r>
            <a:r>
              <a:rPr lang="en-US" sz="3600" dirty="0">
                <a:solidFill>
                  <a:srgbClr val="FFFF00"/>
                </a:solidFill>
              </a:rPr>
              <a:t>at this stage </a:t>
            </a:r>
            <a:r>
              <a:rPr lang="en-US" sz="3600" dirty="0"/>
              <a:t>is strongly preferred to finding problems further along in the development process because at this point it is fairly easy to </a:t>
            </a:r>
            <a:r>
              <a:rPr lang="en-US" sz="3600" dirty="0">
                <a:solidFill>
                  <a:srgbClr val="FFFF00"/>
                </a:solidFill>
              </a:rPr>
              <a:t>cycle back </a:t>
            </a:r>
            <a:r>
              <a:rPr lang="en-US" sz="3600" dirty="0"/>
              <a:t>to the conceptual model (Entity Relationship model) and make changes.</a:t>
            </a:r>
            <a:endParaRPr lang="en-US" sz="3200" dirty="0"/>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71600"/>
            <a:ext cx="7924800" cy="4031873"/>
          </a:xfrm>
          <a:prstGeom prst="rect">
            <a:avLst/>
          </a:prstGeom>
          <a:noFill/>
        </p:spPr>
        <p:txBody>
          <a:bodyPr wrap="square" rtlCol="0">
            <a:spAutoFit/>
          </a:bodyPr>
          <a:lstStyle/>
          <a:p>
            <a:pPr marL="457200" indent="-457200" algn="just">
              <a:buFont typeface="Wingdings" panose="05000000000000000000" pitchFamily="2" charset="2"/>
              <a:buChar char="v"/>
            </a:pPr>
            <a:r>
              <a:rPr lang="en-US" sz="3200" dirty="0">
                <a:solidFill>
                  <a:srgbClr val="FFFF00"/>
                </a:solidFill>
              </a:rPr>
              <a:t>Normalization</a:t>
            </a:r>
            <a:r>
              <a:rPr lang="en-US" sz="3200" dirty="0"/>
              <a:t> can also be thought of as a </a:t>
            </a:r>
            <a:r>
              <a:rPr lang="en-US" sz="3200" dirty="0">
                <a:solidFill>
                  <a:srgbClr val="40D20C"/>
                </a:solidFill>
              </a:rPr>
              <a:t>trade-off</a:t>
            </a:r>
            <a:r>
              <a:rPr lang="en-US" sz="3200" dirty="0"/>
              <a:t> between data redundancy and performance. </a:t>
            </a:r>
            <a:endParaRPr lang="en-US" sz="3200" dirty="0" smtClean="0"/>
          </a:p>
          <a:p>
            <a:pPr algn="just"/>
            <a:endParaRPr lang="en-US" sz="3200" dirty="0" smtClean="0"/>
          </a:p>
          <a:p>
            <a:pPr marL="457200" indent="-457200" algn="just">
              <a:buFont typeface="Wingdings" panose="05000000000000000000" pitchFamily="2" charset="2"/>
              <a:buChar char="v"/>
            </a:pPr>
            <a:r>
              <a:rPr lang="en-US" sz="3200" dirty="0" smtClean="0">
                <a:solidFill>
                  <a:srgbClr val="FFFF00"/>
                </a:solidFill>
              </a:rPr>
              <a:t>Normalizing</a:t>
            </a:r>
            <a:r>
              <a:rPr lang="en-US" sz="3200" dirty="0" smtClean="0"/>
              <a:t> </a:t>
            </a:r>
            <a:r>
              <a:rPr lang="en-US" sz="3200" dirty="0"/>
              <a:t>a relation reduces data redundancy but introduces the need for joins when all of the data is required by an application such as a report query.</a:t>
            </a:r>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edge">
                                      <p:cBhvr>
                                        <p:cTn id="12"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061621"/>
            <a:ext cx="7747000" cy="5262979"/>
          </a:xfrm>
          <a:prstGeom prst="rect">
            <a:avLst/>
          </a:prstGeom>
          <a:noFill/>
        </p:spPr>
        <p:txBody>
          <a:bodyPr wrap="square" rtlCol="0">
            <a:spAutoFit/>
          </a:bodyPr>
          <a:lstStyle/>
          <a:p>
            <a:r>
              <a:rPr lang="en-US" dirty="0"/>
              <a:t>A </a:t>
            </a:r>
            <a:r>
              <a:rPr lang="en-US" sz="2800" b="1" dirty="0">
                <a:solidFill>
                  <a:srgbClr val="FF0000"/>
                </a:solidFill>
              </a:rPr>
              <a:t>relation</a:t>
            </a:r>
            <a:r>
              <a:rPr lang="en-US" b="1" dirty="0"/>
              <a:t> </a:t>
            </a:r>
            <a:r>
              <a:rPr lang="en-US" sz="2800" dirty="0"/>
              <a:t>is a set of attributes with values for each attribute such that:</a:t>
            </a:r>
            <a:endParaRPr lang="en-US" sz="2000" dirty="0"/>
          </a:p>
          <a:p>
            <a:pPr marL="971550" lvl="1" indent="-514350">
              <a:buFont typeface="+mj-lt"/>
              <a:buAutoNum type="arabicPeriod"/>
            </a:pPr>
            <a:r>
              <a:rPr lang="en-US" sz="2800" dirty="0"/>
              <a:t>Each attribute (column) value must be a single value only.</a:t>
            </a:r>
            <a:endParaRPr lang="en-US" sz="2000" dirty="0"/>
          </a:p>
          <a:p>
            <a:pPr marL="971550" lvl="1" indent="-514350">
              <a:buFont typeface="+mj-lt"/>
              <a:buAutoNum type="arabicPeriod"/>
            </a:pPr>
            <a:r>
              <a:rPr lang="en-US" sz="2800" dirty="0"/>
              <a:t>All values for a given attribute (column ) must be of the same data type.</a:t>
            </a:r>
            <a:endParaRPr lang="en-US" sz="2000" dirty="0"/>
          </a:p>
          <a:p>
            <a:pPr marL="971550" lvl="1" indent="-514350">
              <a:buFont typeface="+mj-lt"/>
              <a:buAutoNum type="arabicPeriod"/>
            </a:pPr>
            <a:r>
              <a:rPr lang="en-US" sz="2800" dirty="0"/>
              <a:t>Each attribute (column) name must be unique.</a:t>
            </a:r>
            <a:endParaRPr lang="en-US" sz="2000" dirty="0"/>
          </a:p>
          <a:p>
            <a:pPr marL="971550" lvl="1" indent="-514350">
              <a:buFont typeface="+mj-lt"/>
              <a:buAutoNum type="arabicPeriod"/>
            </a:pPr>
            <a:r>
              <a:rPr lang="en-US" sz="2800" dirty="0"/>
              <a:t>The order of attributes (columns) is insignificant</a:t>
            </a:r>
            <a:endParaRPr lang="en-US" sz="2000" dirty="0"/>
          </a:p>
          <a:p>
            <a:pPr marL="971550" lvl="1" indent="-514350">
              <a:buFont typeface="+mj-lt"/>
              <a:buAutoNum type="arabicPeriod"/>
            </a:pPr>
            <a:r>
              <a:rPr lang="en-US" sz="2800" dirty="0"/>
              <a:t>No two tuples (rows) in a relation can be identical.</a:t>
            </a:r>
            <a:endParaRPr lang="en-US" sz="2000" dirty="0"/>
          </a:p>
          <a:p>
            <a:pPr marL="971550" lvl="1" indent="-514350">
              <a:buFont typeface="+mj-lt"/>
              <a:buAutoNum type="arabicPeriod"/>
            </a:pPr>
            <a:r>
              <a:rPr lang="en-US" sz="2800" dirty="0"/>
              <a:t>The order of the tuples (rows) is insignificant.</a:t>
            </a:r>
            <a:endParaRPr lang="en-US" sz="2000" dirty="0"/>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wipe(down)">
                                      <p:cBhvr>
                                        <p:cTn id="23" dur="580">
                                          <p:stCondLst>
                                            <p:cond delay="0"/>
                                          </p:stCondLst>
                                        </p:cTn>
                                        <p:tgtEl>
                                          <p:spTgt spid="2">
                                            <p:txEl>
                                              <p:pRg st="1" end="1"/>
                                            </p:txEl>
                                          </p:spTgt>
                                        </p:tgtEl>
                                      </p:cBhvr>
                                    </p:animEffect>
                                    <p:anim calcmode="lin" valueType="num">
                                      <p:cBhvr>
                                        <p:cTn id="24"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xEl>
                                              <p:pRg st="1" end="1"/>
                                            </p:txEl>
                                          </p:spTgt>
                                        </p:tgtEl>
                                      </p:cBhvr>
                                      <p:to x="100000" y="60000"/>
                                    </p:animScale>
                                    <p:animScale>
                                      <p:cBhvr>
                                        <p:cTn id="30" dur="166" decel="50000">
                                          <p:stCondLst>
                                            <p:cond delay="676"/>
                                          </p:stCondLst>
                                        </p:cTn>
                                        <p:tgtEl>
                                          <p:spTgt spid="2">
                                            <p:txEl>
                                              <p:pRg st="1" end="1"/>
                                            </p:txEl>
                                          </p:spTgt>
                                        </p:tgtEl>
                                      </p:cBhvr>
                                      <p:to x="100000" y="100000"/>
                                    </p:animScale>
                                    <p:animScale>
                                      <p:cBhvr>
                                        <p:cTn id="31" dur="26">
                                          <p:stCondLst>
                                            <p:cond delay="1312"/>
                                          </p:stCondLst>
                                        </p:cTn>
                                        <p:tgtEl>
                                          <p:spTgt spid="2">
                                            <p:txEl>
                                              <p:pRg st="1" end="1"/>
                                            </p:txEl>
                                          </p:spTgt>
                                        </p:tgtEl>
                                      </p:cBhvr>
                                      <p:to x="100000" y="80000"/>
                                    </p:animScale>
                                    <p:animScale>
                                      <p:cBhvr>
                                        <p:cTn id="32" dur="166" decel="50000">
                                          <p:stCondLst>
                                            <p:cond delay="1338"/>
                                          </p:stCondLst>
                                        </p:cTn>
                                        <p:tgtEl>
                                          <p:spTgt spid="2">
                                            <p:txEl>
                                              <p:pRg st="1" end="1"/>
                                            </p:txEl>
                                          </p:spTgt>
                                        </p:tgtEl>
                                      </p:cBhvr>
                                      <p:to x="100000" y="100000"/>
                                    </p:animScale>
                                    <p:animScale>
                                      <p:cBhvr>
                                        <p:cTn id="33" dur="26">
                                          <p:stCondLst>
                                            <p:cond delay="1642"/>
                                          </p:stCondLst>
                                        </p:cTn>
                                        <p:tgtEl>
                                          <p:spTgt spid="2">
                                            <p:txEl>
                                              <p:pRg st="1" end="1"/>
                                            </p:txEl>
                                          </p:spTgt>
                                        </p:tgtEl>
                                      </p:cBhvr>
                                      <p:to x="100000" y="90000"/>
                                    </p:animScale>
                                    <p:animScale>
                                      <p:cBhvr>
                                        <p:cTn id="34" dur="166" decel="50000">
                                          <p:stCondLst>
                                            <p:cond delay="1668"/>
                                          </p:stCondLst>
                                        </p:cTn>
                                        <p:tgtEl>
                                          <p:spTgt spid="2">
                                            <p:txEl>
                                              <p:pRg st="1" end="1"/>
                                            </p:txEl>
                                          </p:spTgt>
                                        </p:tgtEl>
                                      </p:cBhvr>
                                      <p:to x="100000" y="100000"/>
                                    </p:animScale>
                                    <p:animScale>
                                      <p:cBhvr>
                                        <p:cTn id="35" dur="26">
                                          <p:stCondLst>
                                            <p:cond delay="1808"/>
                                          </p:stCondLst>
                                        </p:cTn>
                                        <p:tgtEl>
                                          <p:spTgt spid="2">
                                            <p:txEl>
                                              <p:pRg st="1" end="1"/>
                                            </p:txEl>
                                          </p:spTgt>
                                        </p:tgtEl>
                                      </p:cBhvr>
                                      <p:to x="100000" y="95000"/>
                                    </p:animScale>
                                    <p:animScale>
                                      <p:cBhvr>
                                        <p:cTn id="36" dur="166" decel="50000">
                                          <p:stCondLst>
                                            <p:cond delay="1834"/>
                                          </p:stCondLst>
                                        </p:cTn>
                                        <p:tgtEl>
                                          <p:spTgt spid="2">
                                            <p:txEl>
                                              <p:pRg st="1" end="1"/>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Effect transition="in" filter="wipe(down)">
                                      <p:cBhvr>
                                        <p:cTn id="39" dur="580">
                                          <p:stCondLst>
                                            <p:cond delay="0"/>
                                          </p:stCondLst>
                                        </p:cTn>
                                        <p:tgtEl>
                                          <p:spTgt spid="2">
                                            <p:txEl>
                                              <p:pRg st="2" end="2"/>
                                            </p:txEl>
                                          </p:spTgt>
                                        </p:tgtEl>
                                      </p:cBhvr>
                                    </p:animEffect>
                                    <p:anim calcmode="lin" valueType="num">
                                      <p:cBhvr>
                                        <p:cTn id="40"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2">
                                            <p:txEl>
                                              <p:pRg st="2" end="2"/>
                                            </p:txEl>
                                          </p:spTgt>
                                        </p:tgtEl>
                                      </p:cBhvr>
                                      <p:to x="100000" y="60000"/>
                                    </p:animScale>
                                    <p:animScale>
                                      <p:cBhvr>
                                        <p:cTn id="46" dur="166" decel="50000">
                                          <p:stCondLst>
                                            <p:cond delay="676"/>
                                          </p:stCondLst>
                                        </p:cTn>
                                        <p:tgtEl>
                                          <p:spTgt spid="2">
                                            <p:txEl>
                                              <p:pRg st="2" end="2"/>
                                            </p:txEl>
                                          </p:spTgt>
                                        </p:tgtEl>
                                      </p:cBhvr>
                                      <p:to x="100000" y="100000"/>
                                    </p:animScale>
                                    <p:animScale>
                                      <p:cBhvr>
                                        <p:cTn id="47" dur="26">
                                          <p:stCondLst>
                                            <p:cond delay="1312"/>
                                          </p:stCondLst>
                                        </p:cTn>
                                        <p:tgtEl>
                                          <p:spTgt spid="2">
                                            <p:txEl>
                                              <p:pRg st="2" end="2"/>
                                            </p:txEl>
                                          </p:spTgt>
                                        </p:tgtEl>
                                      </p:cBhvr>
                                      <p:to x="100000" y="80000"/>
                                    </p:animScale>
                                    <p:animScale>
                                      <p:cBhvr>
                                        <p:cTn id="48" dur="166" decel="50000">
                                          <p:stCondLst>
                                            <p:cond delay="1338"/>
                                          </p:stCondLst>
                                        </p:cTn>
                                        <p:tgtEl>
                                          <p:spTgt spid="2">
                                            <p:txEl>
                                              <p:pRg st="2" end="2"/>
                                            </p:txEl>
                                          </p:spTgt>
                                        </p:tgtEl>
                                      </p:cBhvr>
                                      <p:to x="100000" y="100000"/>
                                    </p:animScale>
                                    <p:animScale>
                                      <p:cBhvr>
                                        <p:cTn id="49" dur="26">
                                          <p:stCondLst>
                                            <p:cond delay="1642"/>
                                          </p:stCondLst>
                                        </p:cTn>
                                        <p:tgtEl>
                                          <p:spTgt spid="2">
                                            <p:txEl>
                                              <p:pRg st="2" end="2"/>
                                            </p:txEl>
                                          </p:spTgt>
                                        </p:tgtEl>
                                      </p:cBhvr>
                                      <p:to x="100000" y="90000"/>
                                    </p:animScale>
                                    <p:animScale>
                                      <p:cBhvr>
                                        <p:cTn id="50" dur="166" decel="50000">
                                          <p:stCondLst>
                                            <p:cond delay="1668"/>
                                          </p:stCondLst>
                                        </p:cTn>
                                        <p:tgtEl>
                                          <p:spTgt spid="2">
                                            <p:txEl>
                                              <p:pRg st="2" end="2"/>
                                            </p:txEl>
                                          </p:spTgt>
                                        </p:tgtEl>
                                      </p:cBhvr>
                                      <p:to x="100000" y="100000"/>
                                    </p:animScale>
                                    <p:animScale>
                                      <p:cBhvr>
                                        <p:cTn id="51" dur="26">
                                          <p:stCondLst>
                                            <p:cond delay="1808"/>
                                          </p:stCondLst>
                                        </p:cTn>
                                        <p:tgtEl>
                                          <p:spTgt spid="2">
                                            <p:txEl>
                                              <p:pRg st="2" end="2"/>
                                            </p:txEl>
                                          </p:spTgt>
                                        </p:tgtEl>
                                      </p:cBhvr>
                                      <p:to x="100000" y="95000"/>
                                    </p:animScale>
                                    <p:animScale>
                                      <p:cBhvr>
                                        <p:cTn id="52" dur="166" decel="50000">
                                          <p:stCondLst>
                                            <p:cond delay="1834"/>
                                          </p:stCondLst>
                                        </p:cTn>
                                        <p:tgtEl>
                                          <p:spTgt spid="2">
                                            <p:txEl>
                                              <p:pRg st="2" end="2"/>
                                            </p:tx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2">
                                            <p:txEl>
                                              <p:pRg st="3" end="3"/>
                                            </p:txEl>
                                          </p:spTgt>
                                        </p:tgtEl>
                                        <p:attrNameLst>
                                          <p:attrName>style.visibility</p:attrName>
                                        </p:attrNameLst>
                                      </p:cBhvr>
                                      <p:to>
                                        <p:strVal val="visible"/>
                                      </p:to>
                                    </p:set>
                                    <p:animEffect transition="in" filter="wipe(down)">
                                      <p:cBhvr>
                                        <p:cTn id="55" dur="580">
                                          <p:stCondLst>
                                            <p:cond delay="0"/>
                                          </p:stCondLst>
                                        </p:cTn>
                                        <p:tgtEl>
                                          <p:spTgt spid="2">
                                            <p:txEl>
                                              <p:pRg st="3" end="3"/>
                                            </p:txEl>
                                          </p:spTgt>
                                        </p:tgtEl>
                                      </p:cBhvr>
                                    </p:animEffect>
                                    <p:anim calcmode="lin" valueType="num">
                                      <p:cBhvr>
                                        <p:cTn id="56"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2">
                                            <p:txEl>
                                              <p:pRg st="3" end="3"/>
                                            </p:txEl>
                                          </p:spTgt>
                                        </p:tgtEl>
                                      </p:cBhvr>
                                      <p:to x="100000" y="60000"/>
                                    </p:animScale>
                                    <p:animScale>
                                      <p:cBhvr>
                                        <p:cTn id="62" dur="166" decel="50000">
                                          <p:stCondLst>
                                            <p:cond delay="676"/>
                                          </p:stCondLst>
                                        </p:cTn>
                                        <p:tgtEl>
                                          <p:spTgt spid="2">
                                            <p:txEl>
                                              <p:pRg st="3" end="3"/>
                                            </p:txEl>
                                          </p:spTgt>
                                        </p:tgtEl>
                                      </p:cBhvr>
                                      <p:to x="100000" y="100000"/>
                                    </p:animScale>
                                    <p:animScale>
                                      <p:cBhvr>
                                        <p:cTn id="63" dur="26">
                                          <p:stCondLst>
                                            <p:cond delay="1312"/>
                                          </p:stCondLst>
                                        </p:cTn>
                                        <p:tgtEl>
                                          <p:spTgt spid="2">
                                            <p:txEl>
                                              <p:pRg st="3" end="3"/>
                                            </p:txEl>
                                          </p:spTgt>
                                        </p:tgtEl>
                                      </p:cBhvr>
                                      <p:to x="100000" y="80000"/>
                                    </p:animScale>
                                    <p:animScale>
                                      <p:cBhvr>
                                        <p:cTn id="64" dur="166" decel="50000">
                                          <p:stCondLst>
                                            <p:cond delay="1338"/>
                                          </p:stCondLst>
                                        </p:cTn>
                                        <p:tgtEl>
                                          <p:spTgt spid="2">
                                            <p:txEl>
                                              <p:pRg st="3" end="3"/>
                                            </p:txEl>
                                          </p:spTgt>
                                        </p:tgtEl>
                                      </p:cBhvr>
                                      <p:to x="100000" y="100000"/>
                                    </p:animScale>
                                    <p:animScale>
                                      <p:cBhvr>
                                        <p:cTn id="65" dur="26">
                                          <p:stCondLst>
                                            <p:cond delay="1642"/>
                                          </p:stCondLst>
                                        </p:cTn>
                                        <p:tgtEl>
                                          <p:spTgt spid="2">
                                            <p:txEl>
                                              <p:pRg st="3" end="3"/>
                                            </p:txEl>
                                          </p:spTgt>
                                        </p:tgtEl>
                                      </p:cBhvr>
                                      <p:to x="100000" y="90000"/>
                                    </p:animScale>
                                    <p:animScale>
                                      <p:cBhvr>
                                        <p:cTn id="66" dur="166" decel="50000">
                                          <p:stCondLst>
                                            <p:cond delay="1668"/>
                                          </p:stCondLst>
                                        </p:cTn>
                                        <p:tgtEl>
                                          <p:spTgt spid="2">
                                            <p:txEl>
                                              <p:pRg st="3" end="3"/>
                                            </p:txEl>
                                          </p:spTgt>
                                        </p:tgtEl>
                                      </p:cBhvr>
                                      <p:to x="100000" y="100000"/>
                                    </p:animScale>
                                    <p:animScale>
                                      <p:cBhvr>
                                        <p:cTn id="67" dur="26">
                                          <p:stCondLst>
                                            <p:cond delay="1808"/>
                                          </p:stCondLst>
                                        </p:cTn>
                                        <p:tgtEl>
                                          <p:spTgt spid="2">
                                            <p:txEl>
                                              <p:pRg st="3" end="3"/>
                                            </p:txEl>
                                          </p:spTgt>
                                        </p:tgtEl>
                                      </p:cBhvr>
                                      <p:to x="100000" y="95000"/>
                                    </p:animScale>
                                    <p:animScale>
                                      <p:cBhvr>
                                        <p:cTn id="68" dur="166" decel="50000">
                                          <p:stCondLst>
                                            <p:cond delay="1834"/>
                                          </p:stCondLst>
                                        </p:cTn>
                                        <p:tgtEl>
                                          <p:spTgt spid="2">
                                            <p:txEl>
                                              <p:pRg st="3" end="3"/>
                                            </p:txEl>
                                          </p:spTgt>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2">
                                            <p:txEl>
                                              <p:pRg st="4" end="4"/>
                                            </p:txEl>
                                          </p:spTgt>
                                        </p:tgtEl>
                                        <p:attrNameLst>
                                          <p:attrName>style.visibility</p:attrName>
                                        </p:attrNameLst>
                                      </p:cBhvr>
                                      <p:to>
                                        <p:strVal val="visible"/>
                                      </p:to>
                                    </p:set>
                                    <p:animEffect transition="in" filter="wipe(down)">
                                      <p:cBhvr>
                                        <p:cTn id="71" dur="580">
                                          <p:stCondLst>
                                            <p:cond delay="0"/>
                                          </p:stCondLst>
                                        </p:cTn>
                                        <p:tgtEl>
                                          <p:spTgt spid="2">
                                            <p:txEl>
                                              <p:pRg st="4" end="4"/>
                                            </p:txEl>
                                          </p:spTgt>
                                        </p:tgtEl>
                                      </p:cBhvr>
                                    </p:animEffect>
                                    <p:anim calcmode="lin" valueType="num">
                                      <p:cBhvr>
                                        <p:cTn id="7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2">
                                            <p:txEl>
                                              <p:pRg st="4" end="4"/>
                                            </p:txEl>
                                          </p:spTgt>
                                        </p:tgtEl>
                                      </p:cBhvr>
                                      <p:to x="100000" y="60000"/>
                                    </p:animScale>
                                    <p:animScale>
                                      <p:cBhvr>
                                        <p:cTn id="78" dur="166" decel="50000">
                                          <p:stCondLst>
                                            <p:cond delay="676"/>
                                          </p:stCondLst>
                                        </p:cTn>
                                        <p:tgtEl>
                                          <p:spTgt spid="2">
                                            <p:txEl>
                                              <p:pRg st="4" end="4"/>
                                            </p:txEl>
                                          </p:spTgt>
                                        </p:tgtEl>
                                      </p:cBhvr>
                                      <p:to x="100000" y="100000"/>
                                    </p:animScale>
                                    <p:animScale>
                                      <p:cBhvr>
                                        <p:cTn id="79" dur="26">
                                          <p:stCondLst>
                                            <p:cond delay="1312"/>
                                          </p:stCondLst>
                                        </p:cTn>
                                        <p:tgtEl>
                                          <p:spTgt spid="2">
                                            <p:txEl>
                                              <p:pRg st="4" end="4"/>
                                            </p:txEl>
                                          </p:spTgt>
                                        </p:tgtEl>
                                      </p:cBhvr>
                                      <p:to x="100000" y="80000"/>
                                    </p:animScale>
                                    <p:animScale>
                                      <p:cBhvr>
                                        <p:cTn id="80" dur="166" decel="50000">
                                          <p:stCondLst>
                                            <p:cond delay="1338"/>
                                          </p:stCondLst>
                                        </p:cTn>
                                        <p:tgtEl>
                                          <p:spTgt spid="2">
                                            <p:txEl>
                                              <p:pRg st="4" end="4"/>
                                            </p:txEl>
                                          </p:spTgt>
                                        </p:tgtEl>
                                      </p:cBhvr>
                                      <p:to x="100000" y="100000"/>
                                    </p:animScale>
                                    <p:animScale>
                                      <p:cBhvr>
                                        <p:cTn id="81" dur="26">
                                          <p:stCondLst>
                                            <p:cond delay="1642"/>
                                          </p:stCondLst>
                                        </p:cTn>
                                        <p:tgtEl>
                                          <p:spTgt spid="2">
                                            <p:txEl>
                                              <p:pRg st="4" end="4"/>
                                            </p:txEl>
                                          </p:spTgt>
                                        </p:tgtEl>
                                      </p:cBhvr>
                                      <p:to x="100000" y="90000"/>
                                    </p:animScale>
                                    <p:animScale>
                                      <p:cBhvr>
                                        <p:cTn id="82" dur="166" decel="50000">
                                          <p:stCondLst>
                                            <p:cond delay="1668"/>
                                          </p:stCondLst>
                                        </p:cTn>
                                        <p:tgtEl>
                                          <p:spTgt spid="2">
                                            <p:txEl>
                                              <p:pRg st="4" end="4"/>
                                            </p:txEl>
                                          </p:spTgt>
                                        </p:tgtEl>
                                      </p:cBhvr>
                                      <p:to x="100000" y="100000"/>
                                    </p:animScale>
                                    <p:animScale>
                                      <p:cBhvr>
                                        <p:cTn id="83" dur="26">
                                          <p:stCondLst>
                                            <p:cond delay="1808"/>
                                          </p:stCondLst>
                                        </p:cTn>
                                        <p:tgtEl>
                                          <p:spTgt spid="2">
                                            <p:txEl>
                                              <p:pRg st="4" end="4"/>
                                            </p:txEl>
                                          </p:spTgt>
                                        </p:tgtEl>
                                      </p:cBhvr>
                                      <p:to x="100000" y="95000"/>
                                    </p:animScale>
                                    <p:animScale>
                                      <p:cBhvr>
                                        <p:cTn id="84" dur="166" decel="50000">
                                          <p:stCondLst>
                                            <p:cond delay="1834"/>
                                          </p:stCondLst>
                                        </p:cTn>
                                        <p:tgtEl>
                                          <p:spTgt spid="2">
                                            <p:txEl>
                                              <p:pRg st="4" end="4"/>
                                            </p:txEl>
                                          </p:spTgt>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2">
                                            <p:txEl>
                                              <p:pRg st="5" end="5"/>
                                            </p:txEl>
                                          </p:spTgt>
                                        </p:tgtEl>
                                        <p:attrNameLst>
                                          <p:attrName>style.visibility</p:attrName>
                                        </p:attrNameLst>
                                      </p:cBhvr>
                                      <p:to>
                                        <p:strVal val="visible"/>
                                      </p:to>
                                    </p:set>
                                    <p:animEffect transition="in" filter="wipe(down)">
                                      <p:cBhvr>
                                        <p:cTn id="87" dur="580">
                                          <p:stCondLst>
                                            <p:cond delay="0"/>
                                          </p:stCondLst>
                                        </p:cTn>
                                        <p:tgtEl>
                                          <p:spTgt spid="2">
                                            <p:txEl>
                                              <p:pRg st="5" end="5"/>
                                            </p:txEl>
                                          </p:spTgt>
                                        </p:tgtEl>
                                      </p:cBhvr>
                                    </p:animEffect>
                                    <p:anim calcmode="lin" valueType="num">
                                      <p:cBhvr>
                                        <p:cTn id="8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2">
                                            <p:txEl>
                                              <p:pRg st="5" end="5"/>
                                            </p:txEl>
                                          </p:spTgt>
                                        </p:tgtEl>
                                      </p:cBhvr>
                                      <p:to x="100000" y="60000"/>
                                    </p:animScale>
                                    <p:animScale>
                                      <p:cBhvr>
                                        <p:cTn id="94" dur="166" decel="50000">
                                          <p:stCondLst>
                                            <p:cond delay="676"/>
                                          </p:stCondLst>
                                        </p:cTn>
                                        <p:tgtEl>
                                          <p:spTgt spid="2">
                                            <p:txEl>
                                              <p:pRg st="5" end="5"/>
                                            </p:txEl>
                                          </p:spTgt>
                                        </p:tgtEl>
                                      </p:cBhvr>
                                      <p:to x="100000" y="100000"/>
                                    </p:animScale>
                                    <p:animScale>
                                      <p:cBhvr>
                                        <p:cTn id="95" dur="26">
                                          <p:stCondLst>
                                            <p:cond delay="1312"/>
                                          </p:stCondLst>
                                        </p:cTn>
                                        <p:tgtEl>
                                          <p:spTgt spid="2">
                                            <p:txEl>
                                              <p:pRg st="5" end="5"/>
                                            </p:txEl>
                                          </p:spTgt>
                                        </p:tgtEl>
                                      </p:cBhvr>
                                      <p:to x="100000" y="80000"/>
                                    </p:animScale>
                                    <p:animScale>
                                      <p:cBhvr>
                                        <p:cTn id="96" dur="166" decel="50000">
                                          <p:stCondLst>
                                            <p:cond delay="1338"/>
                                          </p:stCondLst>
                                        </p:cTn>
                                        <p:tgtEl>
                                          <p:spTgt spid="2">
                                            <p:txEl>
                                              <p:pRg st="5" end="5"/>
                                            </p:txEl>
                                          </p:spTgt>
                                        </p:tgtEl>
                                      </p:cBhvr>
                                      <p:to x="100000" y="100000"/>
                                    </p:animScale>
                                    <p:animScale>
                                      <p:cBhvr>
                                        <p:cTn id="97" dur="26">
                                          <p:stCondLst>
                                            <p:cond delay="1642"/>
                                          </p:stCondLst>
                                        </p:cTn>
                                        <p:tgtEl>
                                          <p:spTgt spid="2">
                                            <p:txEl>
                                              <p:pRg st="5" end="5"/>
                                            </p:txEl>
                                          </p:spTgt>
                                        </p:tgtEl>
                                      </p:cBhvr>
                                      <p:to x="100000" y="90000"/>
                                    </p:animScale>
                                    <p:animScale>
                                      <p:cBhvr>
                                        <p:cTn id="98" dur="166" decel="50000">
                                          <p:stCondLst>
                                            <p:cond delay="1668"/>
                                          </p:stCondLst>
                                        </p:cTn>
                                        <p:tgtEl>
                                          <p:spTgt spid="2">
                                            <p:txEl>
                                              <p:pRg st="5" end="5"/>
                                            </p:txEl>
                                          </p:spTgt>
                                        </p:tgtEl>
                                      </p:cBhvr>
                                      <p:to x="100000" y="100000"/>
                                    </p:animScale>
                                    <p:animScale>
                                      <p:cBhvr>
                                        <p:cTn id="99" dur="26">
                                          <p:stCondLst>
                                            <p:cond delay="1808"/>
                                          </p:stCondLst>
                                        </p:cTn>
                                        <p:tgtEl>
                                          <p:spTgt spid="2">
                                            <p:txEl>
                                              <p:pRg st="5" end="5"/>
                                            </p:txEl>
                                          </p:spTgt>
                                        </p:tgtEl>
                                      </p:cBhvr>
                                      <p:to x="100000" y="95000"/>
                                    </p:animScale>
                                    <p:animScale>
                                      <p:cBhvr>
                                        <p:cTn id="100" dur="166" decel="50000">
                                          <p:stCondLst>
                                            <p:cond delay="1834"/>
                                          </p:stCondLst>
                                        </p:cTn>
                                        <p:tgtEl>
                                          <p:spTgt spid="2">
                                            <p:txEl>
                                              <p:pRg st="5" end="5"/>
                                            </p:txEl>
                                          </p:spTgt>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2">
                                            <p:txEl>
                                              <p:pRg st="6" end="6"/>
                                            </p:txEl>
                                          </p:spTgt>
                                        </p:tgtEl>
                                        <p:attrNameLst>
                                          <p:attrName>style.visibility</p:attrName>
                                        </p:attrNameLst>
                                      </p:cBhvr>
                                      <p:to>
                                        <p:strVal val="visible"/>
                                      </p:to>
                                    </p:set>
                                    <p:animEffect transition="in" filter="wipe(down)">
                                      <p:cBhvr>
                                        <p:cTn id="103" dur="580">
                                          <p:stCondLst>
                                            <p:cond delay="0"/>
                                          </p:stCondLst>
                                        </p:cTn>
                                        <p:tgtEl>
                                          <p:spTgt spid="2">
                                            <p:txEl>
                                              <p:pRg st="6" end="6"/>
                                            </p:txEl>
                                          </p:spTgt>
                                        </p:tgtEl>
                                      </p:cBhvr>
                                    </p:animEffect>
                                    <p:anim calcmode="lin" valueType="num">
                                      <p:cBhvr>
                                        <p:cTn id="104"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2">
                                            <p:txEl>
                                              <p:pRg st="6" end="6"/>
                                            </p:txEl>
                                          </p:spTgt>
                                        </p:tgtEl>
                                      </p:cBhvr>
                                      <p:to x="100000" y="60000"/>
                                    </p:animScale>
                                    <p:animScale>
                                      <p:cBhvr>
                                        <p:cTn id="110" dur="166" decel="50000">
                                          <p:stCondLst>
                                            <p:cond delay="676"/>
                                          </p:stCondLst>
                                        </p:cTn>
                                        <p:tgtEl>
                                          <p:spTgt spid="2">
                                            <p:txEl>
                                              <p:pRg st="6" end="6"/>
                                            </p:txEl>
                                          </p:spTgt>
                                        </p:tgtEl>
                                      </p:cBhvr>
                                      <p:to x="100000" y="100000"/>
                                    </p:animScale>
                                    <p:animScale>
                                      <p:cBhvr>
                                        <p:cTn id="111" dur="26">
                                          <p:stCondLst>
                                            <p:cond delay="1312"/>
                                          </p:stCondLst>
                                        </p:cTn>
                                        <p:tgtEl>
                                          <p:spTgt spid="2">
                                            <p:txEl>
                                              <p:pRg st="6" end="6"/>
                                            </p:txEl>
                                          </p:spTgt>
                                        </p:tgtEl>
                                      </p:cBhvr>
                                      <p:to x="100000" y="80000"/>
                                    </p:animScale>
                                    <p:animScale>
                                      <p:cBhvr>
                                        <p:cTn id="112" dur="166" decel="50000">
                                          <p:stCondLst>
                                            <p:cond delay="1338"/>
                                          </p:stCondLst>
                                        </p:cTn>
                                        <p:tgtEl>
                                          <p:spTgt spid="2">
                                            <p:txEl>
                                              <p:pRg st="6" end="6"/>
                                            </p:txEl>
                                          </p:spTgt>
                                        </p:tgtEl>
                                      </p:cBhvr>
                                      <p:to x="100000" y="100000"/>
                                    </p:animScale>
                                    <p:animScale>
                                      <p:cBhvr>
                                        <p:cTn id="113" dur="26">
                                          <p:stCondLst>
                                            <p:cond delay="1642"/>
                                          </p:stCondLst>
                                        </p:cTn>
                                        <p:tgtEl>
                                          <p:spTgt spid="2">
                                            <p:txEl>
                                              <p:pRg st="6" end="6"/>
                                            </p:txEl>
                                          </p:spTgt>
                                        </p:tgtEl>
                                      </p:cBhvr>
                                      <p:to x="100000" y="90000"/>
                                    </p:animScale>
                                    <p:animScale>
                                      <p:cBhvr>
                                        <p:cTn id="114" dur="166" decel="50000">
                                          <p:stCondLst>
                                            <p:cond delay="1668"/>
                                          </p:stCondLst>
                                        </p:cTn>
                                        <p:tgtEl>
                                          <p:spTgt spid="2">
                                            <p:txEl>
                                              <p:pRg st="6" end="6"/>
                                            </p:txEl>
                                          </p:spTgt>
                                        </p:tgtEl>
                                      </p:cBhvr>
                                      <p:to x="100000" y="100000"/>
                                    </p:animScale>
                                    <p:animScale>
                                      <p:cBhvr>
                                        <p:cTn id="115" dur="26">
                                          <p:stCondLst>
                                            <p:cond delay="1808"/>
                                          </p:stCondLst>
                                        </p:cTn>
                                        <p:tgtEl>
                                          <p:spTgt spid="2">
                                            <p:txEl>
                                              <p:pRg st="6" end="6"/>
                                            </p:txEl>
                                          </p:spTgt>
                                        </p:tgtEl>
                                      </p:cBhvr>
                                      <p:to x="100000" y="95000"/>
                                    </p:animScale>
                                    <p:animScale>
                                      <p:cBhvr>
                                        <p:cTn id="116" dur="166" decel="50000">
                                          <p:stCondLst>
                                            <p:cond delay="1834"/>
                                          </p:stCondLst>
                                        </p:cTn>
                                        <p:tgtEl>
                                          <p:spTgt spid="2">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14400" y="2133600"/>
            <a:ext cx="8229600" cy="3970318"/>
          </a:xfrm>
          <a:prstGeom prst="rect">
            <a:avLst/>
          </a:prstGeom>
          <a:noFill/>
        </p:spPr>
        <p:txBody>
          <a:bodyPr wrap="square" rtlCol="0">
            <a:spAutoFit/>
          </a:bodyPr>
          <a:lstStyle/>
          <a:p>
            <a:pPr marL="514350" indent="-514350" algn="just">
              <a:buFont typeface="+mj-lt"/>
              <a:buAutoNum type="arabicPeriod"/>
            </a:pPr>
            <a:r>
              <a:rPr lang="en-US" sz="3600" b="1" dirty="0"/>
              <a:t> </a:t>
            </a:r>
            <a:r>
              <a:rPr lang="en-US" sz="3600" dirty="0" smtClean="0"/>
              <a:t>Facilitates </a:t>
            </a:r>
            <a:r>
              <a:rPr lang="en-US" sz="3600" dirty="0"/>
              <a:t>data integration.</a:t>
            </a:r>
          </a:p>
          <a:p>
            <a:pPr marL="514350" lvl="0" indent="-514350" algn="just">
              <a:buFont typeface="+mj-lt"/>
              <a:buAutoNum type="arabicPeriod"/>
            </a:pPr>
            <a:r>
              <a:rPr lang="en-US" sz="3600" dirty="0"/>
              <a:t> Reduces data redundancy.</a:t>
            </a:r>
          </a:p>
          <a:p>
            <a:pPr marL="514350" lvl="0" indent="-514350" algn="just">
              <a:buFont typeface="+mj-lt"/>
              <a:buAutoNum type="arabicPeriod"/>
            </a:pPr>
            <a:r>
              <a:rPr lang="en-US" sz="3600" dirty="0"/>
              <a:t> Provides a robust architecture for retrieving and maintaining data.</a:t>
            </a:r>
          </a:p>
          <a:p>
            <a:pPr marL="514350" lvl="0" indent="-514350" algn="just">
              <a:buFont typeface="+mj-lt"/>
              <a:buAutoNum type="arabicPeriod"/>
            </a:pPr>
            <a:r>
              <a:rPr lang="en-US" sz="3600" dirty="0"/>
              <a:t> Compliments data modeling.</a:t>
            </a:r>
          </a:p>
          <a:p>
            <a:pPr marL="514350" lvl="0" indent="-514350" algn="just">
              <a:buFont typeface="+mj-lt"/>
              <a:buAutoNum type="arabicPeriod"/>
            </a:pPr>
            <a:r>
              <a:rPr lang="en-US" sz="3600" dirty="0"/>
              <a:t> Reduces the chances of data anomalies occurring.</a:t>
            </a:r>
          </a:p>
        </p:txBody>
      </p:sp>
      <p:sp>
        <p:nvSpPr>
          <p:cNvPr id="3" name="مستطيل 2"/>
          <p:cNvSpPr/>
          <p:nvPr/>
        </p:nvSpPr>
        <p:spPr>
          <a:xfrm>
            <a:off x="1676400" y="839028"/>
            <a:ext cx="5934638" cy="769441"/>
          </a:xfrm>
          <a:prstGeom prst="rect">
            <a:avLst/>
          </a:prstGeom>
        </p:spPr>
        <p:txBody>
          <a:bodyPr wrap="none">
            <a:spAutoFit/>
          </a:bodyPr>
          <a:lstStyle/>
          <a:p>
            <a:r>
              <a:rPr lang="en-US" sz="4400" b="1" dirty="0">
                <a:solidFill>
                  <a:srgbClr val="FFFF00"/>
                </a:solidFill>
              </a:rPr>
              <a:t>Normalization</a:t>
            </a:r>
            <a:r>
              <a:rPr lang="en-US" sz="4400" b="1" dirty="0"/>
              <a:t> Benefits:</a:t>
            </a:r>
            <a:endParaRPr lang="en-US" sz="4400" dirty="0"/>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animEffect transition="in" filter="wipe(down)">
                                      <p:cBhvr>
                                        <p:cTn id="79" dur="580">
                                          <p:stCondLst>
                                            <p:cond delay="0"/>
                                          </p:stCondLst>
                                        </p:cTn>
                                        <p:tgtEl>
                                          <p:spTgt spid="2">
                                            <p:txEl>
                                              <p:pRg st="4" end="4"/>
                                            </p:txEl>
                                          </p:spTgt>
                                        </p:tgtEl>
                                      </p:cBhvr>
                                    </p:animEffect>
                                    <p:anim calcmode="lin" valueType="num">
                                      <p:cBhvr>
                                        <p:cTn id="80"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4" end="4"/>
                                            </p:txEl>
                                          </p:spTgt>
                                        </p:tgtEl>
                                      </p:cBhvr>
                                      <p:to x="100000" y="60000"/>
                                    </p:animScale>
                                    <p:animScale>
                                      <p:cBhvr>
                                        <p:cTn id="86" dur="166" decel="50000">
                                          <p:stCondLst>
                                            <p:cond delay="676"/>
                                          </p:stCondLst>
                                        </p:cTn>
                                        <p:tgtEl>
                                          <p:spTgt spid="2">
                                            <p:txEl>
                                              <p:pRg st="4" end="4"/>
                                            </p:txEl>
                                          </p:spTgt>
                                        </p:tgtEl>
                                      </p:cBhvr>
                                      <p:to x="100000" y="100000"/>
                                    </p:animScale>
                                    <p:animScale>
                                      <p:cBhvr>
                                        <p:cTn id="87" dur="26">
                                          <p:stCondLst>
                                            <p:cond delay="1312"/>
                                          </p:stCondLst>
                                        </p:cTn>
                                        <p:tgtEl>
                                          <p:spTgt spid="2">
                                            <p:txEl>
                                              <p:pRg st="4" end="4"/>
                                            </p:txEl>
                                          </p:spTgt>
                                        </p:tgtEl>
                                      </p:cBhvr>
                                      <p:to x="100000" y="80000"/>
                                    </p:animScale>
                                    <p:animScale>
                                      <p:cBhvr>
                                        <p:cTn id="88" dur="166" decel="50000">
                                          <p:stCondLst>
                                            <p:cond delay="1338"/>
                                          </p:stCondLst>
                                        </p:cTn>
                                        <p:tgtEl>
                                          <p:spTgt spid="2">
                                            <p:txEl>
                                              <p:pRg st="4" end="4"/>
                                            </p:txEl>
                                          </p:spTgt>
                                        </p:tgtEl>
                                      </p:cBhvr>
                                      <p:to x="100000" y="100000"/>
                                    </p:animScale>
                                    <p:animScale>
                                      <p:cBhvr>
                                        <p:cTn id="89" dur="26">
                                          <p:stCondLst>
                                            <p:cond delay="1642"/>
                                          </p:stCondLst>
                                        </p:cTn>
                                        <p:tgtEl>
                                          <p:spTgt spid="2">
                                            <p:txEl>
                                              <p:pRg st="4" end="4"/>
                                            </p:txEl>
                                          </p:spTgt>
                                        </p:tgtEl>
                                      </p:cBhvr>
                                      <p:to x="100000" y="90000"/>
                                    </p:animScale>
                                    <p:animScale>
                                      <p:cBhvr>
                                        <p:cTn id="90" dur="166" decel="50000">
                                          <p:stCondLst>
                                            <p:cond delay="1668"/>
                                          </p:stCondLst>
                                        </p:cTn>
                                        <p:tgtEl>
                                          <p:spTgt spid="2">
                                            <p:txEl>
                                              <p:pRg st="4" end="4"/>
                                            </p:txEl>
                                          </p:spTgt>
                                        </p:tgtEl>
                                      </p:cBhvr>
                                      <p:to x="100000" y="100000"/>
                                    </p:animScale>
                                    <p:animScale>
                                      <p:cBhvr>
                                        <p:cTn id="91" dur="26">
                                          <p:stCondLst>
                                            <p:cond delay="1808"/>
                                          </p:stCondLst>
                                        </p:cTn>
                                        <p:tgtEl>
                                          <p:spTgt spid="2">
                                            <p:txEl>
                                              <p:pRg st="4" end="4"/>
                                            </p:txEl>
                                          </p:spTgt>
                                        </p:tgtEl>
                                      </p:cBhvr>
                                      <p:to x="100000" y="95000"/>
                                    </p:animScale>
                                    <p:animScale>
                                      <p:cBhvr>
                                        <p:cTn id="92"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90600" y="1290459"/>
            <a:ext cx="7747000" cy="3662541"/>
          </a:xfrm>
          <a:prstGeom prst="rect">
            <a:avLst/>
          </a:prstGeom>
          <a:noFill/>
        </p:spPr>
        <p:txBody>
          <a:bodyPr wrap="square" rtlCol="0">
            <a:spAutoFit/>
          </a:bodyPr>
          <a:lstStyle/>
          <a:p>
            <a:pPr algn="just"/>
            <a:r>
              <a:rPr lang="en-US" sz="3600" b="1" dirty="0" smtClean="0"/>
              <a:t>2. </a:t>
            </a:r>
            <a:r>
              <a:rPr lang="en-US" sz="3600" b="1" dirty="0"/>
              <a:t>Problem Without </a:t>
            </a:r>
            <a:r>
              <a:rPr lang="en-US" sz="3600" b="1" dirty="0">
                <a:solidFill>
                  <a:srgbClr val="FFFF00"/>
                </a:solidFill>
              </a:rPr>
              <a:t>Normalization</a:t>
            </a:r>
            <a:endParaRPr lang="en-US" sz="3600" b="1" dirty="0" smtClean="0">
              <a:solidFill>
                <a:srgbClr val="FFFF00"/>
              </a:solidFill>
            </a:endParaRPr>
          </a:p>
          <a:p>
            <a:pPr algn="just"/>
            <a:endParaRPr lang="en-US" sz="2800" dirty="0"/>
          </a:p>
          <a:p>
            <a:r>
              <a:rPr lang="en-US" sz="2800" dirty="0"/>
              <a:t>Without Normalization, it becomes difficult to handle and update the database, without facing data loss. </a:t>
            </a:r>
            <a:r>
              <a:rPr lang="en-US" sz="2800" b="1" dirty="0"/>
              <a:t>Insertion, Updating and Deletion Anomalies</a:t>
            </a:r>
            <a:r>
              <a:rPr lang="en-US" sz="2800" dirty="0"/>
              <a:t> are very frequent if Database is not Normalized. To understand these anomalies let us take an example of </a:t>
            </a:r>
            <a:r>
              <a:rPr lang="en-US" sz="2800" b="1" dirty="0"/>
              <a:t>Student</a:t>
            </a:r>
            <a:r>
              <a:rPr lang="en-US" sz="2800" dirty="0"/>
              <a:t> table.</a:t>
            </a:r>
          </a:p>
        </p:txBody>
      </p:sp>
    </p:spTree>
    <p:extLst>
      <p:ext uri="{BB962C8B-B14F-4D97-AF65-F5344CB8AC3E}">
        <p14:creationId xmlns:p14="http://schemas.microsoft.com/office/powerpoint/2010/main" val="4008460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10826860"/>
              </p:ext>
            </p:extLst>
          </p:nvPr>
        </p:nvGraphicFramePr>
        <p:xfrm>
          <a:off x="1600200" y="1524000"/>
          <a:ext cx="6553201" cy="4038602"/>
        </p:xfrm>
        <a:graphic>
          <a:graphicData uri="http://schemas.openxmlformats.org/drawingml/2006/table">
            <a:tbl>
              <a:tblPr firstRow="1" firstCol="1" bandRow="1">
                <a:tableStyleId>{5C22544A-7EE6-4342-B048-85BDC9FD1C3A}</a:tableStyleId>
              </a:tblPr>
              <a:tblGrid>
                <a:gridCol w="1634597"/>
                <a:gridCol w="1634597"/>
                <a:gridCol w="1634597"/>
                <a:gridCol w="1649410"/>
              </a:tblGrid>
              <a:tr h="1175506">
                <a:tc>
                  <a:txBody>
                    <a:bodyPr/>
                    <a:lstStyle/>
                    <a:p>
                      <a:pPr marL="0" marR="0" algn="l" rtl="0">
                        <a:lnSpc>
                          <a:spcPct val="115000"/>
                        </a:lnSpc>
                        <a:spcBef>
                          <a:spcPts val="0"/>
                        </a:spcBef>
                        <a:spcAft>
                          <a:spcPts val="0"/>
                        </a:spcAft>
                      </a:pPr>
                      <a:r>
                        <a:rPr lang="en-US" sz="1600" dirty="0" err="1">
                          <a:effectLst/>
                        </a:rPr>
                        <a:t>S_id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a:effectLst/>
                        </a:rPr>
                        <a:t>S_Name</a:t>
                      </a:r>
                      <a:endParaRPr lang="en-US" sz="120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S_Address</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Subject_opted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401</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Bio</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402</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Alex</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Panipat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403</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Stuart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Jammu</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404</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Physics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bl>
          </a:graphicData>
        </a:graphic>
      </p:graphicFrame>
    </p:spTree>
    <p:extLst>
      <p:ext uri="{BB962C8B-B14F-4D97-AF65-F5344CB8AC3E}">
        <p14:creationId xmlns:p14="http://schemas.microsoft.com/office/powerpoint/2010/main" val="377354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1191</TotalTime>
  <Words>1452</Words>
  <Application>Microsoft Office PowerPoint</Application>
  <PresentationFormat>عرض على الشاشة (3:4)‏</PresentationFormat>
  <Paragraphs>374</Paragraphs>
  <Slides>34</Slides>
  <Notes>0</Notes>
  <HiddenSlides>0</HiddenSlides>
  <MMClips>0</MMClips>
  <ScaleCrop>false</ScaleCrop>
  <HeadingPairs>
    <vt:vector size="4" baseType="variant">
      <vt:variant>
        <vt:lpstr>نسق</vt:lpstr>
      </vt:variant>
      <vt:variant>
        <vt:i4>1</vt:i4>
      </vt:variant>
      <vt:variant>
        <vt:lpstr>عناوين الشرائح</vt:lpstr>
      </vt:variant>
      <vt:variant>
        <vt:i4>34</vt:i4>
      </vt:variant>
    </vt:vector>
  </HeadingPairs>
  <TitlesOfParts>
    <vt:vector size="35"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339</cp:revision>
  <dcterms:created xsi:type="dcterms:W3CDTF">2016-10-15T14:12:10Z</dcterms:created>
  <dcterms:modified xsi:type="dcterms:W3CDTF">2018-01-06T13:39:18Z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