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3"/>
  </p:notesMasterIdLst>
  <p:handoutMasterIdLst>
    <p:handoutMasterId r:id="rId44"/>
  </p:handoutMasterIdLst>
  <p:sldIdLst>
    <p:sldId id="318" r:id="rId3"/>
    <p:sldId id="256" r:id="rId4"/>
    <p:sldId id="257" r:id="rId5"/>
    <p:sldId id="258" r:id="rId6"/>
    <p:sldId id="259" r:id="rId7"/>
    <p:sldId id="260" r:id="rId8"/>
    <p:sldId id="274" r:id="rId9"/>
    <p:sldId id="275" r:id="rId10"/>
    <p:sldId id="277" r:id="rId11"/>
    <p:sldId id="278" r:id="rId12"/>
    <p:sldId id="279" r:id="rId13"/>
    <p:sldId id="283" r:id="rId14"/>
    <p:sldId id="323" r:id="rId15"/>
    <p:sldId id="280" r:id="rId16"/>
    <p:sldId id="281" r:id="rId17"/>
    <p:sldId id="321" r:id="rId18"/>
    <p:sldId id="284" r:id="rId19"/>
    <p:sldId id="286" r:id="rId20"/>
    <p:sldId id="287" r:id="rId21"/>
    <p:sldId id="319" r:id="rId22"/>
    <p:sldId id="320" r:id="rId23"/>
    <p:sldId id="322" r:id="rId24"/>
    <p:sldId id="324" r:id="rId25"/>
    <p:sldId id="325" r:id="rId26"/>
    <p:sldId id="326" r:id="rId27"/>
    <p:sldId id="327" r:id="rId28"/>
    <p:sldId id="328"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FF"/>
    <a:srgbClr val="40D20C"/>
    <a:srgbClr val="EA2EB4"/>
    <a:srgbClr val="CDF5FF"/>
    <a:srgbClr val="E5FBFF"/>
    <a:srgbClr val="D7F7FD"/>
    <a:srgbClr val="F13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6" d="100"/>
          <a:sy n="66" d="100"/>
        </p:scale>
        <p:origin x="-948"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600200" y="2252008"/>
            <a:ext cx="7239000" cy="1938992"/>
          </a:xfrm>
          <a:prstGeom prst="rect">
            <a:avLst/>
          </a:prstGeom>
          <a:noFill/>
        </p:spPr>
        <p:txBody>
          <a:bodyPr wrap="square" rtlCol="0">
            <a:spAutoFit/>
          </a:bodyPr>
          <a:lstStyle/>
          <a:p>
            <a:pPr algn="ctr"/>
            <a:r>
              <a:rPr lang="en-US" sz="4000" b="1" dirty="0"/>
              <a:t>Chapter 4</a:t>
            </a:r>
          </a:p>
          <a:p>
            <a:pPr algn="ctr"/>
            <a:r>
              <a:rPr lang="en-US" sz="4000" b="1" dirty="0">
                <a:solidFill>
                  <a:schemeClr val="accent2">
                    <a:lumMod val="60000"/>
                    <a:lumOff val="40000"/>
                  </a:schemeClr>
                </a:solidFill>
              </a:rPr>
              <a:t>E</a:t>
            </a:r>
            <a:r>
              <a:rPr lang="en-US" sz="4000" b="1" dirty="0">
                <a:solidFill>
                  <a:srgbClr val="FFC000"/>
                </a:solidFill>
              </a:rPr>
              <a:t>ntity</a:t>
            </a:r>
            <a:r>
              <a:rPr lang="en-US" sz="4000" b="1" dirty="0"/>
              <a:t>-</a:t>
            </a:r>
            <a:r>
              <a:rPr lang="en-US" sz="4000" b="1" dirty="0">
                <a:solidFill>
                  <a:schemeClr val="accent2">
                    <a:lumMod val="60000"/>
                    <a:lumOff val="40000"/>
                  </a:schemeClr>
                </a:solidFill>
              </a:rPr>
              <a:t>R</a:t>
            </a:r>
            <a:r>
              <a:rPr lang="en-US" sz="4000" b="1" dirty="0">
                <a:solidFill>
                  <a:srgbClr val="FFC000"/>
                </a:solidFill>
              </a:rPr>
              <a:t>elationship</a:t>
            </a:r>
            <a:r>
              <a:rPr lang="en-US" sz="4000" b="1" dirty="0"/>
              <a:t> </a:t>
            </a:r>
            <a:r>
              <a:rPr lang="en-US" sz="4000" b="1" dirty="0">
                <a:solidFill>
                  <a:schemeClr val="accent2">
                    <a:lumMod val="60000"/>
                    <a:lumOff val="40000"/>
                  </a:schemeClr>
                </a:solidFill>
              </a:rPr>
              <a:t>D</a:t>
            </a:r>
            <a:r>
              <a:rPr lang="en-US" sz="4000" b="1" dirty="0">
                <a:solidFill>
                  <a:srgbClr val="FFC000"/>
                </a:solidFill>
              </a:rPr>
              <a:t>iagram</a:t>
            </a:r>
            <a:r>
              <a:rPr lang="en-US" sz="4000" b="1" dirty="0"/>
              <a:t> (</a:t>
            </a:r>
            <a:r>
              <a:rPr lang="en-US" sz="4000" b="1" dirty="0">
                <a:solidFill>
                  <a:schemeClr val="accent2">
                    <a:lumMod val="60000"/>
                    <a:lumOff val="40000"/>
                  </a:schemeClr>
                </a:solidFill>
              </a:rPr>
              <a:t>ERD</a:t>
            </a:r>
            <a:r>
              <a:rPr lang="en-US" sz="4000" b="1" dirty="0"/>
              <a:t>)</a:t>
            </a:r>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3539430"/>
          </a:xfrm>
          <a:prstGeom prst="rect">
            <a:avLst/>
          </a:prstGeom>
          <a:noFill/>
        </p:spPr>
        <p:txBody>
          <a:bodyPr wrap="square" rtlCol="0">
            <a:spAutoFit/>
          </a:bodyPr>
          <a:lstStyle/>
          <a:p>
            <a:r>
              <a:rPr lang="en-US" sz="2800" dirty="0"/>
              <a:t>The elements of an ERD are:</a:t>
            </a:r>
          </a:p>
          <a:p>
            <a:r>
              <a:rPr lang="en-US" sz="2800" dirty="0"/>
              <a:t> </a:t>
            </a:r>
          </a:p>
          <a:p>
            <a:pPr marL="514350" indent="-514350">
              <a:buAutoNum type="arabicPeriod"/>
            </a:pPr>
            <a:r>
              <a:rPr lang="en-US" sz="2800" b="1" dirty="0" smtClean="0">
                <a:solidFill>
                  <a:srgbClr val="FFFF00"/>
                </a:solidFill>
              </a:rPr>
              <a:t>ENTITIES</a:t>
            </a:r>
          </a:p>
          <a:p>
            <a:endParaRPr lang="en-US" sz="2800" dirty="0">
              <a:solidFill>
                <a:srgbClr val="FFFF00"/>
              </a:solidFill>
            </a:endParaRPr>
          </a:p>
          <a:p>
            <a:pPr marL="457200" indent="-457200">
              <a:buFont typeface="Wingdings" panose="05000000000000000000" pitchFamily="2" charset="2"/>
              <a:buChar char="ü"/>
            </a:pPr>
            <a:r>
              <a:rPr lang="en-US" sz="2800" dirty="0"/>
              <a:t>Entities are objects or concepts that represent important data. </a:t>
            </a:r>
            <a:endParaRPr lang="en-US" sz="2800" dirty="0" smtClean="0"/>
          </a:p>
          <a:p>
            <a:pPr marL="457200" indent="-457200">
              <a:buFont typeface="Wingdings" panose="05000000000000000000" pitchFamily="2" charset="2"/>
              <a:buChar char="ü"/>
            </a:pPr>
            <a:r>
              <a:rPr lang="en-US" sz="2800" dirty="0" smtClean="0"/>
              <a:t>They </a:t>
            </a:r>
            <a:r>
              <a:rPr lang="en-US" sz="2800" dirty="0"/>
              <a:t>are typically </a:t>
            </a:r>
            <a:r>
              <a:rPr lang="en-US" sz="2800" dirty="0" smtClean="0"/>
              <a:t>nouns </a:t>
            </a:r>
            <a:r>
              <a:rPr lang="en-US" sz="2000" i="1" dirty="0"/>
              <a:t>(</a:t>
            </a:r>
            <a:r>
              <a:rPr lang="en-US" sz="2000" i="1" dirty="0" smtClean="0"/>
              <a:t>customer</a:t>
            </a:r>
            <a:r>
              <a:rPr lang="en-US" sz="2000" dirty="0"/>
              <a:t>, </a:t>
            </a:r>
            <a:r>
              <a:rPr lang="en-US" sz="2000" i="1" dirty="0"/>
              <a:t>supervisor</a:t>
            </a:r>
            <a:r>
              <a:rPr lang="en-US" sz="2000" dirty="0"/>
              <a:t>, </a:t>
            </a:r>
            <a:r>
              <a:rPr lang="en-US" sz="2000" i="1" dirty="0"/>
              <a:t>location</a:t>
            </a:r>
            <a:r>
              <a:rPr lang="en-US" sz="2000" dirty="0"/>
              <a:t>, or</a:t>
            </a:r>
            <a:r>
              <a:rPr lang="en-US" sz="2000" i="1" dirty="0"/>
              <a:t> </a:t>
            </a:r>
            <a:r>
              <a:rPr lang="en-US" sz="2000" i="1" dirty="0" smtClean="0"/>
              <a:t>promotion)</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11734"/>
            <a:ext cx="7747000" cy="5693866"/>
          </a:xfrm>
          <a:prstGeom prst="rect">
            <a:avLst/>
          </a:prstGeom>
          <a:noFill/>
        </p:spPr>
        <p:txBody>
          <a:bodyPr wrap="square" rtlCol="0">
            <a:spAutoFit/>
          </a:bodyPr>
          <a:lstStyle/>
          <a:p>
            <a:pPr marL="457200" lvl="0" indent="-457200" algn="just">
              <a:buFont typeface="Wingdings" panose="05000000000000000000" pitchFamily="2" charset="2"/>
              <a:buChar char="Ø"/>
            </a:pPr>
            <a:r>
              <a:rPr lang="en-US" sz="2800" b="1" dirty="0">
                <a:solidFill>
                  <a:srgbClr val="FFC000"/>
                </a:solidFill>
              </a:rPr>
              <a:t>Strong entities</a:t>
            </a:r>
            <a:r>
              <a:rPr lang="en-US" sz="2800" dirty="0"/>
              <a:t> exist independently from other entity types. They always possess one or more attributes that uniquely distinguish each occurrence of the entity.</a:t>
            </a:r>
          </a:p>
          <a:p>
            <a:pPr marL="457200" lvl="0" indent="-457200" algn="just">
              <a:buFont typeface="Wingdings" panose="05000000000000000000" pitchFamily="2" charset="2"/>
              <a:buChar char="Ø"/>
            </a:pPr>
            <a:r>
              <a:rPr lang="en-US" sz="2800" b="1" dirty="0">
                <a:solidFill>
                  <a:srgbClr val="FFC000"/>
                </a:solidFill>
              </a:rPr>
              <a:t>Weak entities</a:t>
            </a:r>
            <a:r>
              <a:rPr lang="en-US" sz="2800" dirty="0"/>
              <a:t> depend on some other entity type. They don't possess unique attributes (also known as a primary key) and have no meaning in the diagram without depending on another entity. This other entity is known as the owner.</a:t>
            </a:r>
          </a:p>
          <a:p>
            <a:pPr marL="457200" lvl="0" indent="-457200" algn="just">
              <a:buFont typeface="Wingdings" panose="05000000000000000000" pitchFamily="2" charset="2"/>
              <a:buChar char="Ø"/>
            </a:pPr>
            <a:r>
              <a:rPr lang="en-US" sz="2800" b="1" dirty="0">
                <a:solidFill>
                  <a:srgbClr val="FFC000"/>
                </a:solidFill>
              </a:rPr>
              <a:t>Associative entities</a:t>
            </a:r>
            <a:r>
              <a:rPr lang="en-US" sz="2800" dirty="0"/>
              <a:t> are entities that associate the instances of one or more entity types. They also contain attributes that are unique to the relationship between those entity instances.</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ER diagram symbols and meaning"/>
          <p:cNvPicPr/>
          <p:nvPr/>
        </p:nvPicPr>
        <p:blipFill>
          <a:blip r:embed="rId2">
            <a:extLst>
              <a:ext uri="{BEBA8EAE-BF5A-486C-A8C5-ECC9F3942E4B}">
                <a14:imgProps xmlns:a14="http://schemas.microsoft.com/office/drawing/2010/main">
                  <a14:imgLayer r:embed="rId3">
                    <a14:imgEffect>
                      <a14:backgroundRemoval t="3759" b="93985" l="0" r="91881">
                        <a14:foregroundMark x1="91683" y1="12782" x2="91881" y2="77444"/>
                        <a14:foregroundMark x1="80792" y1="81203" x2="80792" y2="81203"/>
                        <a14:foregroundMark x1="68713" y1="78195" x2="68713" y2="78195"/>
                        <a14:foregroundMark x1="68515" y1="15038" x2="68515" y2="15038"/>
                        <a14:foregroundMark x1="83564" y1="36090" x2="83564" y2="36090"/>
                        <a14:foregroundMark x1="88515" y1="67669" x2="88515" y2="67669"/>
                        <a14:foregroundMark x1="47525" y1="40602" x2="47525" y2="40602"/>
                        <a14:foregroundMark x1="57822" y1="16541" x2="57822" y2="16541"/>
                        <a14:foregroundMark x1="58812" y1="77444" x2="58812" y2="77444"/>
                        <a14:foregroundMark x1="36832" y1="74436" x2="36832" y2="74436"/>
                        <a14:foregroundMark x1="36238" y1="18797" x2="36238" y2="18797"/>
                        <a14:foregroundMark x1="43366" y1="24812" x2="48119" y2="34586"/>
                        <a14:foregroundMark x1="49109" y1="34586" x2="49109" y2="34586"/>
                        <a14:foregroundMark x1="68119" y1="33083" x2="68515" y2="73684"/>
                        <a14:foregroundMark x1="67525" y1="18797" x2="67525" y2="18797"/>
                      </a14:backgroundRemoval>
                    </a14:imgEffect>
                  </a14:imgLayer>
                </a14:imgProps>
              </a:ext>
              <a:ext uri="{28A0092B-C50C-407E-A947-70E740481C1C}">
                <a14:useLocalDpi xmlns:a14="http://schemas.microsoft.com/office/drawing/2010/main" val="0"/>
              </a:ext>
            </a:extLst>
          </a:blip>
          <a:srcRect/>
          <a:stretch>
            <a:fillRect/>
          </a:stretch>
        </p:blipFill>
        <p:spPr bwMode="auto">
          <a:xfrm>
            <a:off x="2166620" y="2793047"/>
            <a:ext cx="6062980" cy="2693353"/>
          </a:xfrm>
          <a:prstGeom prst="rect">
            <a:avLst/>
          </a:prstGeom>
          <a:noFill/>
          <a:ln>
            <a:noFill/>
          </a:ln>
        </p:spPr>
      </p:pic>
    </p:spTree>
    <p:extLst>
      <p:ext uri="{BB962C8B-B14F-4D97-AF65-F5344CB8AC3E}">
        <p14:creationId xmlns:p14="http://schemas.microsoft.com/office/powerpoint/2010/main" val="1426161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bwMode="auto">
          <a:xfrm>
            <a:off x="1219200" y="2063089"/>
            <a:ext cx="2133600" cy="1899311"/>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3" name="مجموعة 12"/>
          <p:cNvGrpSpPr/>
          <p:nvPr/>
        </p:nvGrpSpPr>
        <p:grpSpPr>
          <a:xfrm>
            <a:off x="3581400" y="2063090"/>
            <a:ext cx="2362200" cy="1975510"/>
            <a:chOff x="3886200" y="2268186"/>
            <a:chExt cx="2057400" cy="1770413"/>
          </a:xfrm>
        </p:grpSpPr>
        <p:sp>
          <p:nvSpPr>
            <p:cNvPr id="9" name="مستطيل مستدير الزوايا 8"/>
            <p:cNvSpPr/>
            <p:nvPr/>
          </p:nvSpPr>
          <p:spPr bwMode="auto">
            <a:xfrm>
              <a:off x="3886200" y="2268186"/>
              <a:ext cx="2057400" cy="1770413"/>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7" name="مستطيل مستدير الزوايا 6"/>
            <p:cNvSpPr/>
            <p:nvPr/>
          </p:nvSpPr>
          <p:spPr bwMode="auto">
            <a:xfrm>
              <a:off x="3962400" y="2362200"/>
              <a:ext cx="1905000" cy="1600200"/>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10" name="مستطيل مستدير الزوايا 9"/>
          <p:cNvSpPr/>
          <p:nvPr/>
        </p:nvSpPr>
        <p:spPr bwMode="auto">
          <a:xfrm>
            <a:off x="6259033" y="2063089"/>
            <a:ext cx="2589607" cy="2104407"/>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12" name="معين 11"/>
          <p:cNvSpPr/>
          <p:nvPr/>
        </p:nvSpPr>
        <p:spPr bwMode="auto">
          <a:xfrm>
            <a:off x="6246628" y="2063089"/>
            <a:ext cx="2603206" cy="2104407"/>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800" b="1" dirty="0" smtClean="0">
                <a:solidFill>
                  <a:schemeClr val="bg2"/>
                </a:solidFill>
                <a:latin typeface="Times New Roman" pitchFamily="18" charset="0"/>
              </a:rPr>
              <a:t>Associative</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Times New Roman" pitchFamily="18" charset="0"/>
              </a:rPr>
              <a:t>  Entity</a:t>
            </a:r>
          </a:p>
        </p:txBody>
      </p:sp>
    </p:spTree>
    <p:extLst>
      <p:ext uri="{BB962C8B-B14F-4D97-AF65-F5344CB8AC3E}">
        <p14:creationId xmlns:p14="http://schemas.microsoft.com/office/powerpoint/2010/main" val="138490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4401205"/>
          </a:xfrm>
          <a:prstGeom prst="rect">
            <a:avLst/>
          </a:prstGeom>
          <a:noFill/>
        </p:spPr>
        <p:txBody>
          <a:bodyPr wrap="square" rtlCol="0">
            <a:spAutoFit/>
          </a:bodyPr>
          <a:lstStyle/>
          <a:p>
            <a:r>
              <a:rPr lang="en-US" sz="2800" b="1" dirty="0">
                <a:solidFill>
                  <a:srgbClr val="FFFF00"/>
                </a:solidFill>
              </a:rPr>
              <a:t>2. </a:t>
            </a:r>
            <a:r>
              <a:rPr lang="en-US" sz="2800" b="1" dirty="0" smtClean="0">
                <a:solidFill>
                  <a:srgbClr val="FFFF00"/>
                </a:solidFill>
              </a:rPr>
              <a:t>RELATIONSHIPS</a:t>
            </a:r>
          </a:p>
          <a:p>
            <a:endParaRPr lang="en-US" sz="2800" b="1" dirty="0">
              <a:solidFill>
                <a:srgbClr val="FFFF00"/>
              </a:solidFill>
            </a:endParaRPr>
          </a:p>
          <a:p>
            <a:pPr marL="457200" lvl="0" indent="-457200">
              <a:buFont typeface="Courier New" panose="02070309020205020404" pitchFamily="49" charset="0"/>
              <a:buChar char="o"/>
            </a:pPr>
            <a:r>
              <a:rPr lang="en-US" sz="2800" b="1" dirty="0"/>
              <a:t>Relationships</a:t>
            </a:r>
            <a:r>
              <a:rPr lang="en-US" sz="2800" dirty="0"/>
              <a:t> are meaningful associations between or among entities.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They </a:t>
            </a:r>
            <a:r>
              <a:rPr lang="en-US" sz="2800" dirty="0"/>
              <a:t>are usually verbs, e.g. </a:t>
            </a:r>
            <a:r>
              <a:rPr lang="en-US" sz="2800" i="1" dirty="0"/>
              <a:t>assign</a:t>
            </a:r>
            <a:r>
              <a:rPr lang="en-US" sz="2800" dirty="0"/>
              <a:t>, </a:t>
            </a:r>
            <a:r>
              <a:rPr lang="en-US" sz="2800" i="1" dirty="0"/>
              <a:t>associate</a:t>
            </a:r>
            <a:r>
              <a:rPr lang="en-US" sz="2800" dirty="0"/>
              <a:t>, or </a:t>
            </a:r>
            <a:r>
              <a:rPr lang="en-US" sz="2800" i="1" dirty="0"/>
              <a:t>track</a:t>
            </a:r>
            <a:r>
              <a:rPr lang="en-US" sz="2800" dirty="0"/>
              <a:t>.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A </a:t>
            </a:r>
            <a:r>
              <a:rPr lang="en-US" sz="2800" dirty="0"/>
              <a:t>relationship provides useful information that could not be discerned with just the entity types</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anim calcmode="lin" valueType="num">
                                      <p:cBhvr>
                                        <p:cTn id="16"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anim calcmode="lin" valueType="num">
                                      <p:cBhvr>
                                        <p:cTn id="24"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anim calcmode="lin" valueType="num">
                                      <p:cBhvr>
                                        <p:cTn id="32" dur="2000" fill="hold"/>
                                        <p:tgtEl>
                                          <p:spTgt spid="2">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2">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513344"/>
            <a:ext cx="7772400" cy="2677656"/>
          </a:xfrm>
          <a:prstGeom prst="rect">
            <a:avLst/>
          </a:prstGeom>
          <a:noFill/>
        </p:spPr>
        <p:txBody>
          <a:bodyPr wrap="square" rtlCol="0">
            <a:spAutoFit/>
          </a:bodyPr>
          <a:lstStyle/>
          <a:p>
            <a:pPr marL="457200" lvl="0" indent="-457200">
              <a:buFont typeface="Wingdings" panose="05000000000000000000" pitchFamily="2" charset="2"/>
              <a:buChar char="v"/>
            </a:pPr>
            <a:r>
              <a:rPr lang="en-US" sz="2800" b="1" dirty="0">
                <a:solidFill>
                  <a:srgbClr val="FFC000"/>
                </a:solidFill>
              </a:rPr>
              <a:t>Weak relationships</a:t>
            </a:r>
            <a:r>
              <a:rPr lang="en-US" sz="2800" dirty="0"/>
              <a:t>, or identifying relationships, are connections that exist between a weak entity type and its owner</a:t>
            </a:r>
            <a:r>
              <a:rPr lang="en-US" sz="2800" dirty="0" smtClean="0"/>
              <a:t>.</a:t>
            </a:r>
          </a:p>
          <a:p>
            <a:pPr lvl="0"/>
            <a:endParaRPr lang="en-US" sz="2800" dirty="0"/>
          </a:p>
          <a:p>
            <a:pPr marL="457200" lvl="0" indent="-457200">
              <a:buFont typeface="Wingdings" panose="05000000000000000000" pitchFamily="2" charset="2"/>
              <a:buChar char="v"/>
            </a:pPr>
            <a:r>
              <a:rPr lang="en-US" sz="2800" b="1" dirty="0">
                <a:solidFill>
                  <a:srgbClr val="FFC000"/>
                </a:solidFill>
              </a:rPr>
              <a:t>Ternary Relationship</a:t>
            </a:r>
            <a:r>
              <a:rPr lang="en-US" sz="2800" b="1" dirty="0"/>
              <a:t>,</a:t>
            </a:r>
            <a:r>
              <a:rPr lang="en-US" sz="2800" b="1" i="1" dirty="0"/>
              <a:t> </a:t>
            </a:r>
            <a:r>
              <a:rPr lang="en-US" sz="2800" dirty="0"/>
              <a:t>Relationship of degree three.</a:t>
            </a:r>
            <a:endParaRPr lang="en-US" sz="2800" b="1" i="1"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عين 2"/>
          <p:cNvSpPr/>
          <p:nvPr/>
        </p:nvSpPr>
        <p:spPr bwMode="auto">
          <a:xfrm>
            <a:off x="990600" y="1832264"/>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0" name="مجموعة 9"/>
          <p:cNvGrpSpPr/>
          <p:nvPr/>
        </p:nvGrpSpPr>
        <p:grpSpPr>
          <a:xfrm>
            <a:off x="4953000" y="1717964"/>
            <a:ext cx="3810000" cy="3311236"/>
            <a:chOff x="4953000" y="1295400"/>
            <a:chExt cx="3810000" cy="3311236"/>
          </a:xfrm>
        </p:grpSpPr>
        <p:sp>
          <p:nvSpPr>
            <p:cNvPr id="9" name="معين 8"/>
            <p:cNvSpPr/>
            <p:nvPr/>
          </p:nvSpPr>
          <p:spPr bwMode="auto">
            <a:xfrm>
              <a:off x="4953000" y="1295400"/>
              <a:ext cx="3810000" cy="3311236"/>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p:txBody>
        </p:sp>
        <p:sp>
          <p:nvSpPr>
            <p:cNvPr id="8" name="معين 7"/>
            <p:cNvSpPr/>
            <p:nvPr/>
          </p:nvSpPr>
          <p:spPr bwMode="auto">
            <a:xfrm>
              <a:off x="5105400" y="1465118"/>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spTree>
    <p:extLst>
      <p:ext uri="{BB962C8B-B14F-4D97-AF65-F5344CB8AC3E}">
        <p14:creationId xmlns:p14="http://schemas.microsoft.com/office/powerpoint/2010/main" val="320492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143000"/>
            <a:ext cx="7747000" cy="584775"/>
          </a:xfrm>
          <a:prstGeom prst="rect">
            <a:avLst/>
          </a:prstGeom>
          <a:noFill/>
        </p:spPr>
        <p:txBody>
          <a:bodyPr wrap="square" rtlCol="0">
            <a:spAutoFit/>
          </a:bodyPr>
          <a:lstStyle/>
          <a:p>
            <a:r>
              <a:rPr lang="en-US" sz="3200" b="1" dirty="0">
                <a:solidFill>
                  <a:srgbClr val="FFFF00"/>
                </a:solidFill>
              </a:rPr>
              <a:t>3. ATTRIBUTES</a:t>
            </a:r>
            <a:endParaRPr lang="en-US" sz="3200" dirty="0">
              <a:solidFill>
                <a:srgbClr val="FFFF00"/>
              </a:solidFill>
            </a:endParaRPr>
          </a:p>
        </p:txBody>
      </p:sp>
      <p:sp>
        <p:nvSpPr>
          <p:cNvPr id="13" name="مربع نص 12"/>
          <p:cNvSpPr txBox="1"/>
          <p:nvPr/>
        </p:nvSpPr>
        <p:spPr>
          <a:xfrm>
            <a:off x="1282700" y="1859340"/>
            <a:ext cx="7696200" cy="1569660"/>
          </a:xfrm>
          <a:prstGeom prst="rect">
            <a:avLst/>
          </a:prstGeom>
          <a:noFill/>
        </p:spPr>
        <p:txBody>
          <a:bodyPr wrap="square" rtlCol="0">
            <a:spAutoFit/>
          </a:bodyPr>
          <a:lstStyle/>
          <a:p>
            <a:pPr marL="457200" lvl="0" indent="-457200">
              <a:buFont typeface="Wingdings" panose="05000000000000000000" pitchFamily="2" charset="2"/>
              <a:buChar char="Ø"/>
            </a:pPr>
            <a:r>
              <a:rPr lang="en-US" sz="3200" b="1" dirty="0" smtClean="0">
                <a:solidFill>
                  <a:srgbClr val="40D20C"/>
                </a:solidFill>
              </a:rPr>
              <a:t>Attributes</a:t>
            </a:r>
            <a:r>
              <a:rPr lang="en-US" sz="3200" dirty="0"/>
              <a:t> are characteristics of either an entity, a many-to-many relationship, or a one-to-one relationship</a:t>
            </a:r>
            <a:r>
              <a:rPr lang="en-US" sz="3200" dirty="0" smtClean="0"/>
              <a:t>.</a:t>
            </a:r>
            <a:endParaRPr lang="en-US" sz="3200" dirty="0"/>
          </a:p>
        </p:txBody>
      </p:sp>
      <p:sp>
        <p:nvSpPr>
          <p:cNvPr id="4" name="شكل بيضاوي 3"/>
          <p:cNvSpPr/>
          <p:nvPr/>
        </p:nvSpPr>
        <p:spPr bwMode="auto">
          <a:xfrm>
            <a:off x="3810000" y="4191000"/>
            <a:ext cx="3429000" cy="2057400"/>
          </a:xfrm>
          <a:prstGeom prst="ellipse">
            <a:avLst/>
          </a:prstGeom>
          <a:ln w="7620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2"/>
              </a:solidFill>
              <a:effectLst/>
              <a:latin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2"/>
                </a:solidFill>
                <a:effectLst/>
                <a:latin typeface="Times New Roman" pitchFamily="18" charset="0"/>
              </a:rPr>
              <a:t>Attribute</a:t>
            </a:r>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2590" y="1219200"/>
            <a:ext cx="7543800" cy="1569660"/>
          </a:xfrm>
          <a:prstGeom prst="rect">
            <a:avLst/>
          </a:prstGeom>
          <a:noFill/>
        </p:spPr>
        <p:txBody>
          <a:bodyPr wrap="square" rtlCol="0">
            <a:spAutoFit/>
          </a:bodyPr>
          <a:lstStyle/>
          <a:p>
            <a:pPr lvl="0"/>
            <a:r>
              <a:rPr lang="en-US" sz="3200" b="1" dirty="0">
                <a:solidFill>
                  <a:srgbClr val="40D20C"/>
                </a:solidFill>
              </a:rPr>
              <a:t>Multivalued attributes</a:t>
            </a:r>
            <a:r>
              <a:rPr lang="en-US" sz="3200" dirty="0"/>
              <a:t> are those that are capable of taking on more than one value.</a:t>
            </a:r>
          </a:p>
          <a:p>
            <a:pPr lvl="0"/>
            <a:r>
              <a:rPr lang="en-US" sz="3200" dirty="0" smtClean="0"/>
              <a:t>.</a:t>
            </a:r>
            <a:endParaRPr lang="en-US" sz="3200" dirty="0"/>
          </a:p>
        </p:txBody>
      </p:sp>
      <p:sp>
        <p:nvSpPr>
          <p:cNvPr id="7" name="شكل بيضاوي 6"/>
          <p:cNvSpPr/>
          <p:nvPr/>
        </p:nvSpPr>
        <p:spPr bwMode="auto">
          <a:xfrm>
            <a:off x="3276600" y="3200400"/>
            <a:ext cx="2667000" cy="1600200"/>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 name="شكل بيضاوي 7"/>
          <p:cNvSpPr/>
          <p:nvPr/>
        </p:nvSpPr>
        <p:spPr bwMode="auto">
          <a:xfrm>
            <a:off x="3361706" y="3296392"/>
            <a:ext cx="2488869" cy="1428008"/>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مستطيل 9"/>
          <p:cNvSpPr/>
          <p:nvPr/>
        </p:nvSpPr>
        <p:spPr>
          <a:xfrm>
            <a:off x="3945429" y="3657600"/>
            <a:ext cx="2302971" cy="646331"/>
          </a:xfrm>
          <a:prstGeom prst="rect">
            <a:avLst/>
          </a:prstGeom>
          <a:ln w="57150">
            <a:noFill/>
          </a:ln>
        </p:spPr>
        <p:txBody>
          <a:bodyPr wrap="square">
            <a:spAutoFit/>
          </a:bodyPr>
          <a:lstStyle/>
          <a:p>
            <a:r>
              <a:rPr lang="en-US" sz="1800" b="1" dirty="0">
                <a:solidFill>
                  <a:schemeClr val="bg2"/>
                </a:solidFill>
              </a:rPr>
              <a:t>Multivalued </a:t>
            </a:r>
            <a:r>
              <a:rPr lang="en-US" sz="1800" b="1" dirty="0" smtClean="0">
                <a:solidFill>
                  <a:schemeClr val="bg2"/>
                </a:solidFill>
              </a:rPr>
              <a:t>Attributes</a:t>
            </a:r>
            <a:endParaRPr lang="en-US" sz="1800" dirty="0">
              <a:solidFill>
                <a:schemeClr val="bg2"/>
              </a:solidFill>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954107"/>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Derived attributes</a:t>
            </a:r>
            <a:r>
              <a:rPr lang="en-US" sz="2800" dirty="0"/>
              <a:t> are attributes whose value can be calculated from related attribute values.</a:t>
            </a:r>
          </a:p>
        </p:txBody>
      </p:sp>
      <p:sp>
        <p:nvSpPr>
          <p:cNvPr id="5" name="شكل بيضاوي 4"/>
          <p:cNvSpPr/>
          <p:nvPr/>
        </p:nvSpPr>
        <p:spPr bwMode="auto">
          <a:xfrm>
            <a:off x="3657600" y="3657600"/>
            <a:ext cx="3276600" cy="1828800"/>
          </a:xfrm>
          <a:prstGeom prst="ellipse">
            <a:avLst/>
          </a:prstGeom>
          <a:solidFill>
            <a:schemeClr val="tx1"/>
          </a:solidFill>
          <a:ln w="57150" cap="sq" cmpd="sng" algn="ctr">
            <a:solidFill>
              <a:schemeClr val="bg2"/>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sz="3200" b="1" dirty="0">
                <a:solidFill>
                  <a:schemeClr val="bg2"/>
                </a:solidFill>
              </a:rPr>
              <a:t>Derived </a:t>
            </a:r>
            <a:endParaRPr lang="en-US" sz="3200" b="1" dirty="0" smtClean="0">
              <a:solidFill>
                <a:schemeClr val="bg2"/>
              </a:solidFill>
            </a:endParaRPr>
          </a:p>
          <a:p>
            <a:pPr algn="ctr"/>
            <a:r>
              <a:rPr lang="en-US" sz="3200" b="1" dirty="0" smtClean="0">
                <a:solidFill>
                  <a:schemeClr val="bg2"/>
                </a:solidFill>
              </a:rPr>
              <a:t>Attributes</a:t>
            </a:r>
            <a:endParaRPr kumimoji="0" lang="en-US" sz="3200" b="1" i="0" u="none" strike="noStrike" normalizeH="0" baseline="0"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Composite</a:t>
            </a:r>
            <a:r>
              <a:rPr lang="en-US" sz="2800" dirty="0">
                <a:solidFill>
                  <a:srgbClr val="40D20C"/>
                </a:solidFill>
              </a:rPr>
              <a:t> attributes </a:t>
            </a:r>
            <a:r>
              <a:rPr lang="en-US" sz="2800" b="1" dirty="0">
                <a:solidFill>
                  <a:srgbClr val="40D20C"/>
                </a:solidFill>
              </a:rPr>
              <a:t> </a:t>
            </a:r>
            <a:r>
              <a:rPr lang="en-US" sz="2800" dirty="0">
                <a:solidFill>
                  <a:srgbClr val="40D20C"/>
                </a:solidFill>
              </a:rPr>
              <a:t> </a:t>
            </a:r>
            <a:r>
              <a:rPr lang="en-US" sz="2800" dirty="0"/>
              <a:t>are represented by ellipses that are connected with an ellipse. they are further divided in a tree like structure. Every node is then connected to its attribute</a:t>
            </a:r>
          </a:p>
        </p:txBody>
      </p:sp>
      <p:grpSp>
        <p:nvGrpSpPr>
          <p:cNvPr id="3" name="مجموعة 2"/>
          <p:cNvGrpSpPr/>
          <p:nvPr/>
        </p:nvGrpSpPr>
        <p:grpSpPr>
          <a:xfrm>
            <a:off x="2971800" y="3536718"/>
            <a:ext cx="4419600" cy="2711682"/>
            <a:chOff x="0" y="0"/>
            <a:chExt cx="2851481" cy="2146604"/>
          </a:xfrm>
        </p:grpSpPr>
        <p:sp>
          <p:nvSpPr>
            <p:cNvPr id="4" name="شكل بيضاوي 3"/>
            <p:cNvSpPr/>
            <p:nvPr/>
          </p:nvSpPr>
          <p:spPr>
            <a:xfrm>
              <a:off x="0" y="1272209"/>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5" name="شكل بيضاوي 4"/>
            <p:cNvSpPr/>
            <p:nvPr/>
          </p:nvSpPr>
          <p:spPr>
            <a:xfrm>
              <a:off x="69573" y="0"/>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6" name="شكل بيضاوي 5"/>
            <p:cNvSpPr/>
            <p:nvPr/>
          </p:nvSpPr>
          <p:spPr>
            <a:xfrm>
              <a:off x="1699591" y="715617"/>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1800" dirty="0">
                  <a:effectLst/>
                  <a:ea typeface="Calibri"/>
                  <a:cs typeface="Arial"/>
                </a:rPr>
                <a:t>composite</a:t>
              </a:r>
            </a:p>
            <a:p>
              <a:pPr marL="0" marR="0" algn="ctr" rtl="1">
                <a:spcBef>
                  <a:spcPts val="0"/>
                </a:spcBef>
                <a:spcAft>
                  <a:spcPts val="400"/>
                </a:spcAft>
              </a:pPr>
              <a:r>
                <a:rPr lang="en-US" sz="1800" dirty="0">
                  <a:effectLst/>
                  <a:ea typeface="Calibri"/>
                  <a:cs typeface="Arial"/>
                </a:rPr>
                <a:t>Attribute</a:t>
              </a:r>
            </a:p>
          </p:txBody>
        </p:sp>
        <p:cxnSp>
          <p:nvCxnSpPr>
            <p:cNvPr id="7" name="رابط مستقيم 6"/>
            <p:cNvCxnSpPr/>
            <p:nvPr/>
          </p:nvCxnSpPr>
          <p:spPr>
            <a:xfrm flipH="1" flipV="1">
              <a:off x="1152939" y="665922"/>
              <a:ext cx="646016" cy="287020"/>
            </a:xfrm>
            <a:prstGeom prst="line">
              <a:avLst/>
            </a:prstGeom>
          </p:spPr>
          <p:style>
            <a:lnRef idx="2">
              <a:schemeClr val="dk1"/>
            </a:lnRef>
            <a:fillRef idx="0">
              <a:schemeClr val="dk1"/>
            </a:fillRef>
            <a:effectRef idx="1">
              <a:schemeClr val="dk1"/>
            </a:effectRef>
            <a:fontRef idx="minor">
              <a:schemeClr val="tx1"/>
            </a:fontRef>
          </p:style>
        </p:cxnSp>
        <p:cxnSp>
          <p:nvCxnSpPr>
            <p:cNvPr id="8" name="رابط مستقيم 7"/>
            <p:cNvCxnSpPr/>
            <p:nvPr/>
          </p:nvCxnSpPr>
          <p:spPr>
            <a:xfrm flipH="1">
              <a:off x="1143000" y="1361661"/>
              <a:ext cx="655982" cy="198286"/>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lgn="just">
              <a:buFont typeface="Wingdings" panose="05000000000000000000" pitchFamily="2" charset="2"/>
              <a:buChar char="Ø"/>
            </a:pPr>
            <a:r>
              <a:rPr lang="en-US" sz="2800" b="1" dirty="0">
                <a:solidFill>
                  <a:srgbClr val="40D20C"/>
                </a:solidFill>
              </a:rPr>
              <a:t>Key</a:t>
            </a:r>
            <a:r>
              <a:rPr lang="en-US" sz="2800" dirty="0">
                <a:solidFill>
                  <a:srgbClr val="40D20C"/>
                </a:solidFill>
              </a:rPr>
              <a:t> attribute </a:t>
            </a:r>
            <a:r>
              <a:rPr lang="en-US" sz="2800" dirty="0"/>
              <a:t>represents the main characteristic of an Entity. It is used to represent Primary key. Ellipse with underlying lines represent Key Attribute.</a:t>
            </a:r>
          </a:p>
        </p:txBody>
      </p:sp>
      <p:sp>
        <p:nvSpPr>
          <p:cNvPr id="3" name="شكل بيضاوي 2"/>
          <p:cNvSpPr/>
          <p:nvPr/>
        </p:nvSpPr>
        <p:spPr>
          <a:xfrm>
            <a:off x="3968345" y="4114800"/>
            <a:ext cx="2557145" cy="1732598"/>
          </a:xfrm>
          <a:prstGeom prst="ellipse">
            <a:avLst/>
          </a:prstGeom>
          <a:ln w="762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2000" dirty="0">
                <a:effectLst/>
                <a:ea typeface="Calibri"/>
                <a:cs typeface="Arial"/>
              </a:rPr>
              <a:t>Key</a:t>
            </a:r>
          </a:p>
          <a:p>
            <a:pPr marL="0" marR="0" algn="ctr" rtl="1">
              <a:spcBef>
                <a:spcPts val="0"/>
              </a:spcBef>
              <a:spcAft>
                <a:spcPts val="400"/>
              </a:spcAft>
            </a:pPr>
            <a:r>
              <a:rPr lang="en-US" sz="2000" u="sng" dirty="0">
                <a:effectLst/>
                <a:ea typeface="Calibri"/>
                <a:cs typeface="Arial"/>
              </a:rPr>
              <a:t>Attribute</a:t>
            </a:r>
            <a:endParaRPr lang="en-US" sz="2000" dirty="0">
              <a:effectLst/>
              <a:ea typeface="Calibri"/>
              <a:cs typeface="Arial"/>
            </a:endParaRP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066800"/>
            <a:ext cx="7747000" cy="5693866"/>
          </a:xfrm>
          <a:prstGeom prst="rect">
            <a:avLst/>
          </a:prstGeom>
          <a:noFill/>
        </p:spPr>
        <p:txBody>
          <a:bodyPr wrap="square" rtlCol="0">
            <a:spAutoFit/>
          </a:bodyPr>
          <a:lstStyle/>
          <a:p>
            <a:r>
              <a:rPr lang="en-US" sz="2800" b="1" dirty="0" smtClean="0">
                <a:solidFill>
                  <a:srgbClr val="FFFF00"/>
                </a:solidFill>
              </a:rPr>
              <a:t>3. Binary </a:t>
            </a:r>
            <a:r>
              <a:rPr lang="en-US" sz="2800" b="1" dirty="0">
                <a:solidFill>
                  <a:srgbClr val="FFFF00"/>
                </a:solidFill>
              </a:rPr>
              <a:t>Relationship and Cardinality</a:t>
            </a:r>
          </a:p>
          <a:p>
            <a:endParaRPr lang="en-US" sz="2800" b="1" dirty="0">
              <a:solidFill>
                <a:srgbClr val="FFFF00"/>
              </a:solidFill>
            </a:endParaRPr>
          </a:p>
          <a:p>
            <a:pPr marL="457200" indent="-457200">
              <a:buFont typeface="Wingdings" panose="05000000000000000000" pitchFamily="2" charset="2"/>
              <a:buChar char="q"/>
            </a:pPr>
            <a:r>
              <a:rPr lang="en-US" sz="2800" b="1" dirty="0" smtClean="0">
                <a:solidFill>
                  <a:srgbClr val="FFC000"/>
                </a:solidFill>
              </a:rPr>
              <a:t>Binary </a:t>
            </a:r>
            <a:r>
              <a:rPr lang="en-US" sz="2800" b="1" dirty="0">
                <a:solidFill>
                  <a:srgbClr val="FFC000"/>
                </a:solidFill>
              </a:rPr>
              <a:t>relationship </a:t>
            </a:r>
            <a:r>
              <a:rPr lang="en-US" sz="2800" b="1" dirty="0" smtClean="0"/>
              <a:t>:</a:t>
            </a:r>
            <a:r>
              <a:rPr lang="en-US" sz="2800" dirty="0" smtClean="0"/>
              <a:t>A </a:t>
            </a:r>
            <a:r>
              <a:rPr lang="en-US" sz="2800" dirty="0"/>
              <a:t>relationship where two entities are </a:t>
            </a:r>
            <a:r>
              <a:rPr lang="en-US" sz="2800" dirty="0" smtClean="0"/>
              <a:t>participating.</a:t>
            </a:r>
            <a:r>
              <a:rPr lang="en-US" sz="2800" dirty="0" smtClean="0">
                <a:solidFill>
                  <a:srgbClr val="FFC000"/>
                </a:solidFill>
              </a:rPr>
              <a:t> </a:t>
            </a:r>
          </a:p>
          <a:p>
            <a:pPr marL="457200" indent="-457200">
              <a:buFont typeface="Wingdings" panose="05000000000000000000" pitchFamily="2" charset="2"/>
              <a:buChar char="q"/>
            </a:pPr>
            <a:r>
              <a:rPr lang="en-US" sz="2800" dirty="0" smtClean="0">
                <a:solidFill>
                  <a:srgbClr val="FFC000"/>
                </a:solidFill>
              </a:rPr>
              <a:t>Cardinality</a:t>
            </a:r>
            <a:r>
              <a:rPr lang="en-US" sz="2800" dirty="0" smtClean="0"/>
              <a:t> </a:t>
            </a:r>
            <a:r>
              <a:rPr lang="en-US" sz="2800" dirty="0"/>
              <a:t>is the number of instance of an entity from a relation that can be associated with the relation.</a:t>
            </a:r>
          </a:p>
          <a:p>
            <a:pPr marL="457200" indent="-457200">
              <a:buFont typeface="Wingdings" panose="05000000000000000000" pitchFamily="2" charset="2"/>
              <a:buChar char="§"/>
            </a:pPr>
            <a:r>
              <a:rPr lang="en-US" sz="2800" b="1" dirty="0">
                <a:solidFill>
                  <a:srgbClr val="40D20C"/>
                </a:solidFill>
              </a:rPr>
              <a:t>One-to-one</a:t>
            </a:r>
            <a:r>
              <a:rPr lang="en-US" sz="2800" dirty="0">
                <a:solidFill>
                  <a:srgbClr val="40D20C"/>
                </a:solidFill>
              </a:rPr>
              <a:t> − </a:t>
            </a:r>
            <a:r>
              <a:rPr lang="en-US" sz="2800" dirty="0"/>
              <a:t>When only one instance of an entity is associated with the relationship, it is marked as '1:1'. The following image reflects that only one instance of each entity should be associated with the relationship. It depicts one-to-one relationship</a:t>
            </a:r>
            <a:r>
              <a:rPr lang="en-US" sz="2800" dirty="0" smtClean="0"/>
              <a:t>.</a:t>
            </a:r>
            <a:endParaRPr lang="en-US" sz="2800" dirty="0"/>
          </a:p>
        </p:txBody>
      </p:sp>
    </p:spTree>
    <p:extLst>
      <p:ext uri="{BB962C8B-B14F-4D97-AF65-F5344CB8AC3E}">
        <p14:creationId xmlns:p14="http://schemas.microsoft.com/office/powerpoint/2010/main" val="301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1815882"/>
          </a:xfrm>
          <a:prstGeom prst="rect">
            <a:avLst/>
          </a:prstGeom>
          <a:noFill/>
        </p:spPr>
        <p:txBody>
          <a:bodyPr wrap="square" rtlCol="0">
            <a:spAutoFit/>
          </a:bodyPr>
          <a:lstStyle/>
          <a:p>
            <a:r>
              <a:rPr lang="en-US" sz="2800" dirty="0" smtClean="0"/>
              <a:t>The </a:t>
            </a:r>
            <a:r>
              <a:rPr lang="en-US" sz="2800" dirty="0"/>
              <a:t>following image reflects that only one instance of each entity should be associated with the relationship. It depicts one-to-one relationship.</a:t>
            </a:r>
          </a:p>
          <a:p>
            <a:pPr marL="457200" lvl="0" indent="-457200">
              <a:buFont typeface="Wingdings" panose="05000000000000000000" pitchFamily="2" charset="2"/>
              <a:buChar char="§"/>
            </a:pPr>
            <a:endParaRPr lang="en-US" sz="2800" dirty="0"/>
          </a:p>
        </p:txBody>
      </p:sp>
      <p:grpSp>
        <p:nvGrpSpPr>
          <p:cNvPr id="24" name="مجموعة 23"/>
          <p:cNvGrpSpPr/>
          <p:nvPr/>
        </p:nvGrpSpPr>
        <p:grpSpPr>
          <a:xfrm>
            <a:off x="1644502" y="3886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44694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circle(in)">
                                      <p:cBhvr>
                                        <p:cTn id="14"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One-to-many</a:t>
            </a:r>
            <a:r>
              <a:rPr lang="en-US" sz="2800" dirty="0">
                <a:solidFill>
                  <a:srgbClr val="40D20C"/>
                </a:solidFill>
              </a:rPr>
              <a:t> − </a:t>
            </a:r>
            <a:r>
              <a:rPr lang="en-US" sz="2800" dirty="0"/>
              <a:t>When more than one instance of an entity is associated with a relationship, it is marked as '1:N</a:t>
            </a:r>
            <a:r>
              <a:rPr lang="en-US" sz="2800" dirty="0" smtClean="0"/>
              <a:t>'.</a:t>
            </a:r>
          </a:p>
          <a:p>
            <a:pPr lvl="0" algn="just"/>
            <a:r>
              <a:rPr lang="en-US" sz="2800" dirty="0" smtClean="0"/>
              <a:t>     </a:t>
            </a:r>
            <a:r>
              <a:rPr lang="en-US" sz="2800" dirty="0"/>
              <a:t>The following image reflects that only one instance of entity on the left and more than one instance of an entity on the right can be associated with the relationship. It depicts one-to-many relationship.</a:t>
            </a:r>
          </a:p>
        </p:txBody>
      </p:sp>
      <p:grpSp>
        <p:nvGrpSpPr>
          <p:cNvPr id="24" name="مجموعة 23"/>
          <p:cNvGrpSpPr/>
          <p:nvPr/>
        </p:nvGrpSpPr>
        <p:grpSpPr>
          <a:xfrm>
            <a:off x="1676400"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140814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1000" fill="hold"/>
                                        <p:tgtEl>
                                          <p:spTgt spid="24"/>
                                        </p:tgtEl>
                                        <p:attrNameLst>
                                          <p:attrName>ppt_w</p:attrName>
                                        </p:attrNameLst>
                                      </p:cBhvr>
                                      <p:tavLst>
                                        <p:tav tm="0">
                                          <p:val>
                                            <p:fltVal val="0"/>
                                          </p:val>
                                        </p:tav>
                                        <p:tav tm="100000">
                                          <p:val>
                                            <p:strVal val="#ppt_w"/>
                                          </p:val>
                                        </p:tav>
                                      </p:tavLst>
                                    </p:anim>
                                    <p:anim calcmode="lin" valueType="num">
                                      <p:cBhvr>
                                        <p:cTn id="13" dur="1000" fill="hold"/>
                                        <p:tgtEl>
                                          <p:spTgt spid="24"/>
                                        </p:tgtEl>
                                        <p:attrNameLst>
                                          <p:attrName>ppt_h</p:attrName>
                                        </p:attrNameLst>
                                      </p:cBhvr>
                                      <p:tavLst>
                                        <p:tav tm="0">
                                          <p:val>
                                            <p:fltVal val="0"/>
                                          </p:val>
                                        </p:tav>
                                        <p:tav tm="100000">
                                          <p:val>
                                            <p:strVal val="#ppt_h"/>
                                          </p:val>
                                        </p:tav>
                                      </p:tavLst>
                                    </p:anim>
                                    <p:anim calcmode="lin" valueType="num">
                                      <p:cBhvr>
                                        <p:cTn id="14" dur="1000" fill="hold"/>
                                        <p:tgtEl>
                                          <p:spTgt spid="24"/>
                                        </p:tgtEl>
                                        <p:attrNameLst>
                                          <p:attrName>style.rotation</p:attrName>
                                        </p:attrNameLst>
                                      </p:cBhvr>
                                      <p:tavLst>
                                        <p:tav tm="0">
                                          <p:val>
                                            <p:fltVal val="90"/>
                                          </p:val>
                                        </p:tav>
                                        <p:tav tm="100000">
                                          <p:val>
                                            <p:fltVal val="0"/>
                                          </p:val>
                                        </p:tav>
                                      </p:tavLst>
                                    </p:anim>
                                    <p:animEffect transition="in" filter="fade">
                                      <p:cBhvr>
                                        <p:cTn id="15"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Many-to-one</a:t>
            </a:r>
            <a:r>
              <a:rPr lang="en-US" sz="2800" dirty="0">
                <a:solidFill>
                  <a:srgbClr val="40D20C"/>
                </a:solidFill>
              </a:rPr>
              <a:t> − </a:t>
            </a:r>
            <a:r>
              <a:rPr lang="en-US" sz="2800" dirty="0"/>
              <a:t>When more than one instance of entity is associated with the relationship, it is marked as 'N:1'. </a:t>
            </a:r>
            <a:endParaRPr lang="en-US" sz="2800" dirty="0" smtClean="0"/>
          </a:p>
          <a:p>
            <a:pPr marL="457200" lvl="0" indent="-457200" algn="just">
              <a:buFont typeface="Wingdings" panose="05000000000000000000" pitchFamily="2" charset="2"/>
              <a:buChar char="§"/>
            </a:pPr>
            <a:r>
              <a:rPr lang="en-US" sz="2800" dirty="0" smtClean="0"/>
              <a:t>The </a:t>
            </a:r>
            <a:r>
              <a:rPr lang="en-US" sz="2800" dirty="0"/>
              <a:t>following image reflects that more than one instance of an entity on the left and only one instance of an entity on the right can be associated with the relationship. It depicts many-to-one relationship.</a:t>
            </a:r>
          </a:p>
        </p:txBody>
      </p:sp>
      <p:grpSp>
        <p:nvGrpSpPr>
          <p:cNvPr id="24" name="مجموعة 23"/>
          <p:cNvGrpSpPr/>
          <p:nvPr/>
        </p:nvGrpSpPr>
        <p:grpSpPr>
          <a:xfrm>
            <a:off x="2025502"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07808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additive="base">
                                        <p:cTn id="12" dur="500" fill="hold"/>
                                        <p:tgtEl>
                                          <p:spTgt spid="24"/>
                                        </p:tgtEl>
                                        <p:attrNameLst>
                                          <p:attrName>ppt_x</p:attrName>
                                        </p:attrNameLst>
                                      </p:cBhvr>
                                      <p:tavLst>
                                        <p:tav tm="0">
                                          <p:val>
                                            <p:strVal val="#ppt_x"/>
                                          </p:val>
                                        </p:tav>
                                        <p:tav tm="100000">
                                          <p:val>
                                            <p:strVal val="#ppt_x"/>
                                          </p:val>
                                        </p:tav>
                                      </p:tavLst>
                                    </p:anim>
                                    <p:anim calcmode="lin" valueType="num">
                                      <p:cBhvr additive="base">
                                        <p:cTn id="13"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762000"/>
            <a:ext cx="7747000" cy="2246769"/>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Many-to-many</a:t>
            </a:r>
            <a:r>
              <a:rPr lang="en-US" sz="2800" dirty="0">
                <a:solidFill>
                  <a:srgbClr val="40D20C"/>
                </a:solidFill>
              </a:rPr>
              <a:t> − </a:t>
            </a:r>
            <a:r>
              <a:rPr lang="en-US" sz="2800" dirty="0"/>
              <a:t>The following image reflects that more than one instance of an entity on the left and more than one instance of an entity on the right can be associated with the relationship. It depicts many-to-many relationship.</a:t>
            </a:r>
          </a:p>
        </p:txBody>
      </p:sp>
      <p:grpSp>
        <p:nvGrpSpPr>
          <p:cNvPr id="24" name="مجموعة 23"/>
          <p:cNvGrpSpPr/>
          <p:nvPr/>
        </p:nvGrpSpPr>
        <p:grpSpPr>
          <a:xfrm>
            <a:off x="1752600" y="3505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26910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500" fill="hold"/>
                                        <p:tgtEl>
                                          <p:spTgt spid="24"/>
                                        </p:tgtEl>
                                        <p:attrNameLst>
                                          <p:attrName>ppt_x</p:attrName>
                                        </p:attrNameLst>
                                      </p:cBhvr>
                                      <p:tavLst>
                                        <p:tav tm="0">
                                          <p:val>
                                            <p:strVal val="#ppt_x"/>
                                          </p:val>
                                        </p:tav>
                                        <p:tav tm="100000">
                                          <p:val>
                                            <p:strVal val="#ppt_x"/>
                                          </p:val>
                                        </p:tav>
                                      </p:tavLst>
                                    </p:anim>
                                    <p:anim calcmode="lin" valueType="num">
                                      <p:cBhvr additive="base">
                                        <p:cTn id="1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مجموعة 47"/>
          <p:cNvGrpSpPr/>
          <p:nvPr/>
        </p:nvGrpSpPr>
        <p:grpSpPr>
          <a:xfrm>
            <a:off x="76200" y="2209800"/>
            <a:ext cx="9029700" cy="3038475"/>
            <a:chOff x="76200" y="2324100"/>
            <a:chExt cx="9029700" cy="3038475"/>
          </a:xfrm>
        </p:grpSpPr>
        <p:sp>
          <p:nvSpPr>
            <p:cNvPr id="26" name="شكل بيضاوي 25"/>
            <p:cNvSpPr/>
            <p:nvPr/>
          </p:nvSpPr>
          <p:spPr bwMode="auto">
            <a:xfrm>
              <a:off x="76200" y="3185364"/>
              <a:ext cx="1752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27" name="شكل بيضاوي 26"/>
            <p:cNvSpPr/>
            <p:nvPr/>
          </p:nvSpPr>
          <p:spPr bwMode="auto">
            <a:xfrm>
              <a:off x="76200" y="23622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47" name="مجموعة 46"/>
            <p:cNvGrpSpPr/>
            <p:nvPr/>
          </p:nvGrpSpPr>
          <p:grpSpPr>
            <a:xfrm>
              <a:off x="1447800" y="2324100"/>
              <a:ext cx="7658100" cy="3038475"/>
              <a:chOff x="1447800" y="2324100"/>
              <a:chExt cx="7658100" cy="3038475"/>
            </a:xfrm>
          </p:grpSpPr>
          <p:grpSp>
            <p:nvGrpSpPr>
              <p:cNvPr id="5" name="مجموعة 4"/>
              <p:cNvGrpSpPr/>
              <p:nvPr/>
            </p:nvGrpSpPr>
            <p:grpSpPr>
              <a:xfrm>
                <a:off x="1447800" y="3533775"/>
                <a:ext cx="7042298" cy="1828800"/>
                <a:chOff x="1524000" y="3581400"/>
                <a:chExt cx="7042298" cy="1828800"/>
              </a:xfrm>
            </p:grpSpPr>
            <p:cxnSp>
              <p:nvCxnSpPr>
                <p:cNvPr id="8" name="رابط مستقيم 7"/>
                <p:cNvCxnSpPr>
                  <a:stCxn id="13"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مستطيل 8"/>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10" name="مجموعة 9"/>
                <p:cNvGrpSpPr/>
                <p:nvPr/>
              </p:nvGrpSpPr>
              <p:grpSpPr>
                <a:xfrm>
                  <a:off x="4038600" y="3581400"/>
                  <a:ext cx="2590800" cy="1828800"/>
                  <a:chOff x="4038600" y="3581400"/>
                  <a:chExt cx="2590800" cy="1828800"/>
                </a:xfrm>
              </p:grpSpPr>
              <p:sp>
                <p:nvSpPr>
                  <p:cNvPr id="13" name="معين 12"/>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14" name="مربع نص 13"/>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11" name="رابط مستقيم 10"/>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مستطيل 11"/>
                <p:cNvSpPr/>
                <p:nvPr/>
              </p:nvSpPr>
              <p:spPr bwMode="auto">
                <a:xfrm>
                  <a:off x="1524000" y="4267200"/>
                  <a:ext cx="14478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23" name="شكل بيضاوي 22"/>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25" name="شكل بيضاوي 24"/>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28" name="شكل بيضاوي 27"/>
              <p:cNvSpPr/>
              <p:nvPr/>
            </p:nvSpPr>
            <p:spPr bwMode="auto">
              <a:xfrm>
                <a:off x="2514600" y="2324100"/>
                <a:ext cx="21336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29" name="شكل بيضاوي 28"/>
              <p:cNvSpPr/>
              <p:nvPr/>
            </p:nvSpPr>
            <p:spPr bwMode="auto">
              <a:xfrm>
                <a:off x="2667000" y="3130550"/>
                <a:ext cx="1905000"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31" name="رابط مستقيم 30"/>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رابط مستقيم 32"/>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رابط مستقيم 36"/>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رابط مستقيم 38"/>
              <p:cNvCxnSpPr>
                <a:stCxn id="26" idx="5"/>
              </p:cNvCxnSpPr>
              <p:nvPr/>
            </p:nvCxnSpPr>
            <p:spPr bwMode="auto">
              <a:xfrm>
                <a:off x="1572138" y="3705690"/>
                <a:ext cx="790062"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رابط مستقيم 42"/>
              <p:cNvCxnSpPr>
                <a:endCxn id="9"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رابط مستقيم 44"/>
              <p:cNvCxnSpPr>
                <a:endCxn id="9"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 name="مستطيل 1"/>
          <p:cNvSpPr/>
          <p:nvPr/>
        </p:nvSpPr>
        <p:spPr>
          <a:xfrm>
            <a:off x="495300" y="5562600"/>
            <a:ext cx="8610600" cy="461665"/>
          </a:xfrm>
          <a:prstGeom prst="rect">
            <a:avLst/>
          </a:prstGeom>
        </p:spPr>
        <p:txBody>
          <a:bodyPr wrap="square">
            <a:spAutoFit/>
          </a:bodyPr>
          <a:lstStyle/>
          <a:p>
            <a:r>
              <a:rPr lang="en-US" b="1" dirty="0"/>
              <a:t>Figure 4.1 E-R diagram corresponding to customers and loans</a:t>
            </a:r>
            <a:endParaRPr lang="en-US" dirty="0"/>
          </a:p>
        </p:txBody>
      </p:sp>
    </p:spTree>
    <p:extLst>
      <p:ext uri="{BB962C8B-B14F-4D97-AF65-F5344CB8AC3E}">
        <p14:creationId xmlns:p14="http://schemas.microsoft.com/office/powerpoint/2010/main" val="16069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80">
                                          <p:stCondLst>
                                            <p:cond delay="0"/>
                                          </p:stCondLst>
                                        </p:cTn>
                                        <p:tgtEl>
                                          <p:spTgt spid="48"/>
                                        </p:tgtEl>
                                      </p:cBhvr>
                                    </p:animEffect>
                                    <p:anim calcmode="lin" valueType="num">
                                      <p:cBhvr>
                                        <p:cTn id="8" dur="1822" tmFilter="0,0; 0.14,0.36; 0.43,0.73; 0.71,0.91; 1.0,1.0">
                                          <p:stCondLst>
                                            <p:cond delay="0"/>
                                          </p:stCondLst>
                                        </p:cTn>
                                        <p:tgtEl>
                                          <p:spTgt spid="4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8"/>
                                        </p:tgtEl>
                                        <p:attrNameLst>
                                          <p:attrName>ppt_y</p:attrName>
                                        </p:attrNameLst>
                                      </p:cBhvr>
                                      <p:tavLst>
                                        <p:tav tm="0" fmla="#ppt_y-sin(pi*$)/81">
                                          <p:val>
                                            <p:fltVal val="0"/>
                                          </p:val>
                                        </p:tav>
                                        <p:tav tm="100000">
                                          <p:val>
                                            <p:fltVal val="1"/>
                                          </p:val>
                                        </p:tav>
                                      </p:tavLst>
                                    </p:anim>
                                    <p:animScale>
                                      <p:cBhvr>
                                        <p:cTn id="13" dur="26">
                                          <p:stCondLst>
                                            <p:cond delay="650"/>
                                          </p:stCondLst>
                                        </p:cTn>
                                        <p:tgtEl>
                                          <p:spTgt spid="48"/>
                                        </p:tgtEl>
                                      </p:cBhvr>
                                      <p:to x="100000" y="60000"/>
                                    </p:animScale>
                                    <p:animScale>
                                      <p:cBhvr>
                                        <p:cTn id="14" dur="166" decel="50000">
                                          <p:stCondLst>
                                            <p:cond delay="676"/>
                                          </p:stCondLst>
                                        </p:cTn>
                                        <p:tgtEl>
                                          <p:spTgt spid="48"/>
                                        </p:tgtEl>
                                      </p:cBhvr>
                                      <p:to x="100000" y="100000"/>
                                    </p:animScale>
                                    <p:animScale>
                                      <p:cBhvr>
                                        <p:cTn id="15" dur="26">
                                          <p:stCondLst>
                                            <p:cond delay="1312"/>
                                          </p:stCondLst>
                                        </p:cTn>
                                        <p:tgtEl>
                                          <p:spTgt spid="48"/>
                                        </p:tgtEl>
                                      </p:cBhvr>
                                      <p:to x="100000" y="80000"/>
                                    </p:animScale>
                                    <p:animScale>
                                      <p:cBhvr>
                                        <p:cTn id="16" dur="166" decel="50000">
                                          <p:stCondLst>
                                            <p:cond delay="1338"/>
                                          </p:stCondLst>
                                        </p:cTn>
                                        <p:tgtEl>
                                          <p:spTgt spid="48"/>
                                        </p:tgtEl>
                                      </p:cBhvr>
                                      <p:to x="100000" y="100000"/>
                                    </p:animScale>
                                    <p:animScale>
                                      <p:cBhvr>
                                        <p:cTn id="17" dur="26">
                                          <p:stCondLst>
                                            <p:cond delay="1642"/>
                                          </p:stCondLst>
                                        </p:cTn>
                                        <p:tgtEl>
                                          <p:spTgt spid="48"/>
                                        </p:tgtEl>
                                      </p:cBhvr>
                                      <p:to x="100000" y="90000"/>
                                    </p:animScale>
                                    <p:animScale>
                                      <p:cBhvr>
                                        <p:cTn id="18" dur="166" decel="50000">
                                          <p:stCondLst>
                                            <p:cond delay="1668"/>
                                          </p:stCondLst>
                                        </p:cTn>
                                        <p:tgtEl>
                                          <p:spTgt spid="48"/>
                                        </p:tgtEl>
                                      </p:cBhvr>
                                      <p:to x="100000" y="100000"/>
                                    </p:animScale>
                                    <p:animScale>
                                      <p:cBhvr>
                                        <p:cTn id="19" dur="26">
                                          <p:stCondLst>
                                            <p:cond delay="1808"/>
                                          </p:stCondLst>
                                        </p:cTn>
                                        <p:tgtEl>
                                          <p:spTgt spid="48"/>
                                        </p:tgtEl>
                                      </p:cBhvr>
                                      <p:to x="100000" y="95000"/>
                                    </p:animScale>
                                    <p:animScale>
                                      <p:cBhvr>
                                        <p:cTn id="20" dur="166" decel="50000">
                                          <p:stCondLst>
                                            <p:cond delay="1834"/>
                                          </p:stCondLst>
                                        </p:cTn>
                                        <p:tgtEl>
                                          <p:spTgt spid="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1676400"/>
            <a:ext cx="8051800" cy="2369880"/>
          </a:xfrm>
          <a:prstGeom prst="rect">
            <a:avLst/>
          </a:prstGeom>
          <a:noFill/>
          <a:ln w="28575">
            <a:noFill/>
          </a:ln>
        </p:spPr>
        <p:txBody>
          <a:bodyPr wrap="square" rtlCol="0">
            <a:spAutoFit/>
          </a:bodyPr>
          <a:lstStyle/>
          <a:p>
            <a:pPr algn="just"/>
            <a:r>
              <a:rPr lang="en-US" sz="2800" dirty="0"/>
              <a:t>The relationship set </a:t>
            </a:r>
            <a:r>
              <a:rPr lang="en-US" sz="2800" i="1" dirty="0">
                <a:solidFill>
                  <a:srgbClr val="FF0000"/>
                </a:solidFill>
              </a:rPr>
              <a:t>borrower</a:t>
            </a:r>
            <a:r>
              <a:rPr lang="en-US" sz="2800" i="1" dirty="0"/>
              <a:t> </a:t>
            </a:r>
            <a:r>
              <a:rPr lang="en-US" sz="2800" dirty="0"/>
              <a:t>may be </a:t>
            </a:r>
            <a:r>
              <a:rPr lang="en-US" sz="2800" dirty="0">
                <a:solidFill>
                  <a:srgbClr val="FFFF00"/>
                </a:solidFill>
              </a:rPr>
              <a:t>many-to-many, one-to-many, many-to-one</a:t>
            </a:r>
            <a:r>
              <a:rPr lang="en-US" sz="2800" dirty="0"/>
              <a:t>, or </a:t>
            </a:r>
            <a:r>
              <a:rPr lang="en-US" sz="2800" dirty="0">
                <a:solidFill>
                  <a:srgbClr val="FFFF00"/>
                </a:solidFill>
              </a:rPr>
              <a:t>one-to-one</a:t>
            </a:r>
            <a:r>
              <a:rPr lang="en-US" sz="2800" dirty="0"/>
              <a:t>. </a:t>
            </a:r>
            <a:endParaRPr lang="en-US" sz="2800" dirty="0" smtClean="0"/>
          </a:p>
          <a:p>
            <a:pPr algn="just"/>
            <a:r>
              <a:rPr lang="en-US" sz="2800" dirty="0" smtClean="0"/>
              <a:t>To </a:t>
            </a:r>
            <a:r>
              <a:rPr lang="en-US" sz="2800" dirty="0"/>
              <a:t>distinguish among these types, we draw either a directed line </a:t>
            </a:r>
            <a:r>
              <a:rPr lang="en-US" sz="2800" dirty="0" smtClean="0"/>
              <a:t>(</a:t>
            </a:r>
            <a:r>
              <a:rPr lang="en-US" sz="3200" i="1" dirty="0" smtClean="0"/>
              <a:t>→</a:t>
            </a:r>
            <a:r>
              <a:rPr lang="en-US" sz="2800" dirty="0" smtClean="0"/>
              <a:t>)</a:t>
            </a:r>
            <a:r>
              <a:rPr lang="en-US" sz="2800" dirty="0"/>
              <a:t>or an undirected line (</a:t>
            </a:r>
            <a:r>
              <a:rPr lang="en-US" sz="3600" b="1" dirty="0"/>
              <a:t>—</a:t>
            </a:r>
            <a:r>
              <a:rPr lang="en-US" sz="2800" dirty="0"/>
              <a:t>) between the relationship set and the entity set in question.</a:t>
            </a:r>
          </a:p>
        </p:txBody>
      </p:sp>
      <p:cxnSp>
        <p:nvCxnSpPr>
          <p:cNvPr id="9" name="رابط كسهم مستقيم 8"/>
          <p:cNvCxnSpPr/>
          <p:nvPr/>
        </p:nvCxnSpPr>
        <p:spPr bwMode="auto">
          <a:xfrm>
            <a:off x="3048000" y="3333750"/>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9653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92200" y="838200"/>
            <a:ext cx="8051800" cy="2739211"/>
          </a:xfrm>
          <a:prstGeom prst="rect">
            <a:avLst/>
          </a:prstGeom>
          <a:noFill/>
          <a:ln w="28575">
            <a:noFill/>
          </a:ln>
        </p:spPr>
        <p:txBody>
          <a:bodyPr wrap="square" rtlCol="0">
            <a:spAutoFit/>
          </a:bodyPr>
          <a:lstStyle/>
          <a:p>
            <a:pPr algn="just"/>
            <a:r>
              <a:rPr lang="en-US" sz="2800" i="1" dirty="0"/>
              <a:t>• </a:t>
            </a:r>
            <a:r>
              <a:rPr lang="en-US" sz="2800" dirty="0"/>
              <a:t>A </a:t>
            </a:r>
            <a:r>
              <a:rPr lang="en-US" sz="2800" dirty="0">
                <a:solidFill>
                  <a:srgbClr val="FFFF00"/>
                </a:solidFill>
              </a:rPr>
              <a:t>directed line </a:t>
            </a:r>
            <a:r>
              <a:rPr lang="en-US" sz="2800" dirty="0"/>
              <a:t>(</a:t>
            </a:r>
            <a:r>
              <a:rPr lang="en-US" sz="3200" i="1" dirty="0"/>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one-to-one or many-to-one relationship set, from </a:t>
            </a:r>
            <a:r>
              <a:rPr lang="en-US" sz="2800" i="1" dirty="0"/>
              <a:t>customer </a:t>
            </a:r>
            <a:r>
              <a:rPr lang="en-US" sz="2800" dirty="0"/>
              <a:t>to </a:t>
            </a:r>
            <a:r>
              <a:rPr lang="en-US" sz="2800" i="1" dirty="0" smtClean="0"/>
              <a:t>loan,</a:t>
            </a:r>
            <a:r>
              <a:rPr lang="en-US" sz="2800" dirty="0" smtClean="0"/>
              <a:t> </a:t>
            </a:r>
            <a:r>
              <a:rPr lang="en-US" sz="2800" i="1" dirty="0"/>
              <a:t>borrower </a:t>
            </a:r>
            <a:r>
              <a:rPr lang="en-US" sz="2800" dirty="0"/>
              <a:t>cannot be a many-to-many or a one-to-many relationship set from </a:t>
            </a:r>
            <a:r>
              <a:rPr lang="en-US" sz="2800" i="1" dirty="0"/>
              <a:t>customer </a:t>
            </a:r>
            <a:r>
              <a:rPr lang="en-US" sz="2800" dirty="0"/>
              <a:t>to </a:t>
            </a:r>
            <a:r>
              <a:rPr lang="en-US" sz="2800" i="1" dirty="0"/>
              <a:t>loan</a:t>
            </a:r>
            <a:endParaRPr lang="en-US" sz="2800" dirty="0"/>
          </a:p>
        </p:txBody>
      </p:sp>
      <p:cxnSp>
        <p:nvCxnSpPr>
          <p:cNvPr id="9" name="رابط كسهم مستقيم 8"/>
          <p:cNvCxnSpPr/>
          <p:nvPr/>
        </p:nvCxnSpPr>
        <p:spPr bwMode="auto">
          <a:xfrm>
            <a:off x="4328036" y="1152525"/>
            <a:ext cx="502920" cy="0"/>
          </a:xfrm>
          <a:prstGeom prst="straightConnector1">
            <a:avLst/>
          </a:prstGeom>
          <a:solidFill>
            <a:schemeClr val="accent1"/>
          </a:solidFill>
          <a:ln w="38100" cap="sq"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28151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1190685"/>
            <a:ext cx="7467600" cy="5016758"/>
          </a:xfrm>
          <a:prstGeom prst="rect">
            <a:avLst/>
          </a:prstGeom>
          <a:noFill/>
        </p:spPr>
        <p:txBody>
          <a:bodyPr wrap="square" rtlCol="0">
            <a:spAutoFit/>
          </a:bodyPr>
          <a:lstStyle/>
          <a:p>
            <a:pPr algn="just"/>
            <a:r>
              <a:rPr lang="en-US" sz="3200" dirty="0" smtClean="0"/>
              <a:t>An </a:t>
            </a:r>
            <a:r>
              <a:rPr lang="en-US" sz="3200" dirty="0"/>
              <a:t>entity-relationship diagram (ERD) </a:t>
            </a:r>
            <a:r>
              <a:rPr lang="en-US" sz="3200" dirty="0" smtClean="0"/>
              <a:t>is :</a:t>
            </a:r>
          </a:p>
          <a:p>
            <a:pPr algn="just"/>
            <a:endParaRPr lang="en-US" sz="3200" dirty="0" smtClean="0"/>
          </a:p>
          <a:p>
            <a:pPr marL="457200" indent="-457200" algn="just">
              <a:buFont typeface="Wingdings" panose="05000000000000000000" pitchFamily="2" charset="2"/>
              <a:buChar char="v"/>
            </a:pPr>
            <a:r>
              <a:rPr lang="en-US" sz="3200" dirty="0" smtClean="0"/>
              <a:t> </a:t>
            </a:r>
            <a:r>
              <a:rPr lang="en-US" sz="3200" dirty="0"/>
              <a:t>a data modeling technique that graphically illustrates an information system’s entities and the relationships between those entities</a:t>
            </a:r>
            <a:r>
              <a:rPr lang="en-US" sz="3200" dirty="0" smtClean="0"/>
              <a:t>.</a:t>
            </a:r>
          </a:p>
          <a:p>
            <a:pPr algn="just"/>
            <a:r>
              <a:rPr lang="en-US" sz="3200" dirty="0" smtClean="0"/>
              <a:t> </a:t>
            </a:r>
          </a:p>
          <a:p>
            <a:pPr marL="457200" indent="-457200" algn="just">
              <a:buFont typeface="Wingdings" panose="05000000000000000000" pitchFamily="2" charset="2"/>
              <a:buChar char="v"/>
            </a:pPr>
            <a:r>
              <a:rPr lang="en-US" sz="3200" dirty="0" smtClean="0"/>
              <a:t>a conceptual and representational </a:t>
            </a:r>
            <a:r>
              <a:rPr lang="en-US" sz="3200" dirty="0"/>
              <a:t>model of data used to represent the entity framework infrastructure.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85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1" dur="500"/>
                                        <p:tgtEl>
                                          <p:spTgt spid="4">
                                            <p:txEl>
                                              <p:pRg st="2" end="2"/>
                                            </p:txEl>
                                          </p:spTgt>
                                        </p:tgtEl>
                                      </p:cBhvr>
                                    </p:animEffect>
                                  </p:childTnLst>
                                </p:cTn>
                              </p:par>
                            </p:childTnLst>
                          </p:cTn>
                        </p:par>
                        <p:par>
                          <p:cTn id="12" fill="hold">
                            <p:stCondLst>
                              <p:cond delay="2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par>
                          <p:cTn id="16" fill="hold">
                            <p:stCondLst>
                              <p:cond delay="27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938992"/>
          </a:xfrm>
          <a:prstGeom prst="rect">
            <a:avLst/>
          </a:prstGeom>
          <a:noFill/>
          <a:ln w="28575">
            <a:noFill/>
          </a:ln>
        </p:spPr>
        <p:txBody>
          <a:bodyPr wrap="square" rtlCol="0">
            <a:spAutoFit/>
          </a:bodyPr>
          <a:lstStyle/>
          <a:p>
            <a:pPr lvl="0" algn="just"/>
            <a:r>
              <a:rPr lang="en-US" sz="2800" dirty="0"/>
              <a:t>An </a:t>
            </a:r>
            <a:r>
              <a:rPr lang="en-US" sz="2800" dirty="0">
                <a:solidFill>
                  <a:srgbClr val="FFFF00"/>
                </a:solidFill>
              </a:rPr>
              <a:t>undirected line </a:t>
            </a:r>
            <a:r>
              <a:rPr lang="en-US" sz="2800" dirty="0"/>
              <a:t>(</a:t>
            </a:r>
            <a:r>
              <a:rPr lang="en-US" sz="3600" dirty="0"/>
              <a:t>—</a:t>
            </a:r>
            <a:r>
              <a:rPr lang="en-US" sz="2800" dirty="0"/>
              <a:t>) from the relationship set </a:t>
            </a:r>
            <a:r>
              <a:rPr lang="en-US" sz="2800" i="1" dirty="0"/>
              <a:t>borrower </a:t>
            </a:r>
            <a:r>
              <a:rPr lang="en-US" sz="2800" dirty="0"/>
              <a:t>to the entity set </a:t>
            </a:r>
            <a:r>
              <a:rPr lang="en-US" sz="2800" i="1" dirty="0"/>
              <a:t>loan </a:t>
            </a:r>
            <a:r>
              <a:rPr lang="en-US" sz="2800" dirty="0"/>
              <a:t>specifies that </a:t>
            </a:r>
            <a:r>
              <a:rPr lang="en-US" sz="2800" i="1" dirty="0"/>
              <a:t>borrower </a:t>
            </a:r>
            <a:r>
              <a:rPr lang="en-US" sz="2800" dirty="0"/>
              <a:t>is either a many-to-many or one-to-many relationship set from </a:t>
            </a:r>
            <a:r>
              <a:rPr lang="en-US" sz="2800" i="1" dirty="0"/>
              <a:t>customer </a:t>
            </a:r>
            <a:r>
              <a:rPr lang="en-US" sz="2800" dirty="0"/>
              <a:t>to </a:t>
            </a:r>
            <a:r>
              <a:rPr lang="en-US" sz="2800" i="1" dirty="0"/>
              <a:t>loan</a:t>
            </a:r>
            <a:r>
              <a:rPr lang="en-US" sz="2800" dirty="0"/>
              <a:t>.</a:t>
            </a:r>
          </a:p>
        </p:txBody>
      </p:sp>
      <p:grpSp>
        <p:nvGrpSpPr>
          <p:cNvPr id="4" name="مجموعة 3"/>
          <p:cNvGrpSpPr/>
          <p:nvPr/>
        </p:nvGrpSpPr>
        <p:grpSpPr>
          <a:xfrm>
            <a:off x="709444" y="3505200"/>
            <a:ext cx="8358356" cy="2712263"/>
            <a:chOff x="-265544" y="2324100"/>
            <a:chExt cx="9371444" cy="3038475"/>
          </a:xfrm>
        </p:grpSpPr>
        <p:sp>
          <p:nvSpPr>
            <p:cNvPr id="5" name="شكل بيضاوي 4"/>
            <p:cNvSpPr/>
            <p:nvPr/>
          </p:nvSpPr>
          <p:spPr bwMode="auto">
            <a:xfrm>
              <a:off x="-94672" y="3185364"/>
              <a:ext cx="1923471"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265544" y="2362200"/>
              <a:ext cx="2475344"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7" name="مجموعة 6"/>
            <p:cNvGrpSpPr/>
            <p:nvPr/>
          </p:nvGrpSpPr>
          <p:grpSpPr>
            <a:xfrm>
              <a:off x="1272303" y="2324100"/>
              <a:ext cx="7833597" cy="3038475"/>
              <a:chOff x="1272303" y="2324100"/>
              <a:chExt cx="7833597" cy="3038475"/>
            </a:xfrm>
          </p:grpSpPr>
          <p:grpSp>
            <p:nvGrpSpPr>
              <p:cNvPr id="8" name="مجموعة 7"/>
              <p:cNvGrpSpPr/>
              <p:nvPr/>
            </p:nvGrpSpPr>
            <p:grpSpPr>
              <a:xfrm>
                <a:off x="1272303" y="3533775"/>
                <a:ext cx="7217795" cy="1828800"/>
                <a:chOff x="1348503" y="3581400"/>
                <a:chExt cx="7217795" cy="1828800"/>
              </a:xfrm>
            </p:grpSpPr>
            <p:cxnSp>
              <p:nvCxnSpPr>
                <p:cNvPr id="20" name="رابط مستقيم 19"/>
                <p:cNvCxnSpPr>
                  <a:stCxn id="25"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مستطيل 20"/>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2" name="مجموعة 21"/>
                <p:cNvGrpSpPr/>
                <p:nvPr/>
              </p:nvGrpSpPr>
              <p:grpSpPr>
                <a:xfrm>
                  <a:off x="4038600" y="3581400"/>
                  <a:ext cx="2590800" cy="1828800"/>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cxnSp>
              <p:nvCxnSpPr>
                <p:cNvPr id="23" name="رابط مستقيم 22"/>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مستطيل 23"/>
                <p:cNvSpPr/>
                <p:nvPr/>
              </p:nvSpPr>
              <p:spPr bwMode="auto">
                <a:xfrm>
                  <a:off x="1348503" y="4267200"/>
                  <a:ext cx="1623298"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sp>
            <p:nvSpPr>
              <p:cNvPr id="10" name="شكل بيضاوي 9"/>
              <p:cNvSpPr/>
              <p:nvPr/>
            </p:nvSpPr>
            <p:spPr bwMode="auto">
              <a:xfrm>
                <a:off x="7581900" y="2362200"/>
                <a:ext cx="15240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334000" y="2362200"/>
                <a:ext cx="1981200" cy="609600"/>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2514599" y="2324100"/>
                <a:ext cx="2502646"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2666999" y="3130550"/>
                <a:ext cx="2193613" cy="609600"/>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2362201" y="2873466"/>
                <a:ext cx="464858" cy="137514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1752600" y="2933700"/>
                <a:ext cx="609600" cy="128587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2362201" y="3740150"/>
                <a:ext cx="847724" cy="47942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1547113" y="3705690"/>
                <a:ext cx="815087" cy="5138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رابط مستقيم 17"/>
              <p:cNvCxnSpPr>
                <a:endCxn id="21" idx="0"/>
              </p:cNvCxnSpPr>
              <p:nvPr/>
            </p:nvCxnSpPr>
            <p:spPr bwMode="auto">
              <a:xfrm flipH="1">
                <a:off x="7842398" y="2970490"/>
                <a:ext cx="460096" cy="1249085"/>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6943725" y="2918102"/>
                <a:ext cx="898673" cy="130147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27" name="مربع نص 26"/>
          <p:cNvSpPr txBox="1"/>
          <p:nvPr/>
        </p:nvSpPr>
        <p:spPr>
          <a:xfrm>
            <a:off x="6587168" y="4983199"/>
            <a:ext cx="423232" cy="461665"/>
          </a:xfrm>
          <a:prstGeom prst="rect">
            <a:avLst/>
          </a:prstGeom>
          <a:noFill/>
        </p:spPr>
        <p:txBody>
          <a:bodyPr wrap="square" rtlCol="0">
            <a:spAutoFit/>
          </a:bodyPr>
          <a:lstStyle/>
          <a:p>
            <a:r>
              <a:rPr lang="en-US" dirty="0"/>
              <a:t>N</a:t>
            </a:r>
          </a:p>
        </p:txBody>
      </p:sp>
    </p:spTree>
    <p:extLst>
      <p:ext uri="{BB962C8B-B14F-4D97-AF65-F5344CB8AC3E}">
        <p14:creationId xmlns:p14="http://schemas.microsoft.com/office/powerpoint/2010/main" val="71075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838200"/>
            <a:ext cx="8051800" cy="1815882"/>
          </a:xfrm>
          <a:prstGeom prst="rect">
            <a:avLst/>
          </a:prstGeom>
          <a:noFill/>
          <a:ln w="28575">
            <a:noFill/>
          </a:ln>
        </p:spPr>
        <p:txBody>
          <a:bodyPr wrap="square" rtlCol="0">
            <a:spAutoFit/>
          </a:bodyPr>
          <a:lstStyle/>
          <a:p>
            <a:pPr lvl="0" algn="just"/>
            <a:r>
              <a:rPr lang="en-US" sz="2800" dirty="0"/>
              <a:t>If the relationship set </a:t>
            </a:r>
            <a:r>
              <a:rPr lang="en-US" sz="2800" i="1" dirty="0"/>
              <a:t>borrower </a:t>
            </a:r>
            <a:r>
              <a:rPr lang="en-US" sz="2800" dirty="0"/>
              <a:t>were one-to-many, from </a:t>
            </a:r>
            <a:r>
              <a:rPr lang="en-US" sz="2800" i="1" dirty="0"/>
              <a:t>customer </a:t>
            </a:r>
            <a:r>
              <a:rPr lang="en-US" sz="2800" dirty="0"/>
              <a:t>to</a:t>
            </a:r>
            <a:r>
              <a:rPr lang="en-US" sz="2800" i="1" dirty="0"/>
              <a:t> loan</a:t>
            </a:r>
            <a:r>
              <a:rPr lang="en-US" sz="2800" dirty="0"/>
              <a:t>, then the line from </a:t>
            </a:r>
            <a:r>
              <a:rPr lang="en-US" sz="2800" i="1" dirty="0"/>
              <a:t>borrower </a:t>
            </a:r>
            <a:r>
              <a:rPr lang="en-US" sz="2800" dirty="0"/>
              <a:t>to </a:t>
            </a:r>
            <a:r>
              <a:rPr lang="en-US" sz="2800" i="1" dirty="0"/>
              <a:t>customer </a:t>
            </a:r>
            <a:r>
              <a:rPr lang="en-US" sz="2800" dirty="0"/>
              <a:t>would be directed, with an arrow pointing</a:t>
            </a:r>
            <a:r>
              <a:rPr lang="en-US" sz="2800" i="1" dirty="0"/>
              <a:t> </a:t>
            </a:r>
            <a:r>
              <a:rPr lang="en-US" sz="2800" dirty="0"/>
              <a:t>to the </a:t>
            </a:r>
            <a:r>
              <a:rPr lang="en-US" sz="2800" i="1" dirty="0"/>
              <a:t>customer </a:t>
            </a:r>
            <a:r>
              <a:rPr lang="en-US" sz="2800" dirty="0"/>
              <a:t>entity set</a:t>
            </a:r>
          </a:p>
        </p:txBody>
      </p:sp>
      <p:cxnSp>
        <p:nvCxnSpPr>
          <p:cNvPr id="20" name="رابط مستقيم 19"/>
          <p:cNvCxnSpPr>
            <a:stCxn id="25" idx="1"/>
          </p:cNvCxnSpPr>
          <p:nvPr/>
        </p:nvCxnSpPr>
        <p:spPr bwMode="auto">
          <a:xfrm flipH="1">
            <a:off x="3528856" y="5401234"/>
            <a:ext cx="951475" cy="1992"/>
          </a:xfrm>
          <a:prstGeom prst="line">
            <a:avLst/>
          </a:prstGeom>
          <a:solidFill>
            <a:schemeClr val="accent1"/>
          </a:solidFill>
          <a:ln w="57150" cap="sq"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p:nvPr/>
        </p:nvCxnSpPr>
        <p:spPr bwMode="auto">
          <a:xfrm>
            <a:off x="6383281" y="54012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35052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66389" y="4967819"/>
            <a:ext cx="418893" cy="461665"/>
          </a:xfrm>
          <a:prstGeom prst="rect">
            <a:avLst/>
          </a:prstGeom>
          <a:noFill/>
        </p:spPr>
        <p:txBody>
          <a:bodyPr wrap="square" rtlCol="0">
            <a:spAutoFit/>
          </a:bodyPr>
          <a:lstStyle/>
          <a:p>
            <a:r>
              <a:rPr lang="en-US" dirty="0" smtClean="0"/>
              <a:t>1</a:t>
            </a:r>
            <a:endParaRPr lang="en-US" dirty="0"/>
          </a:p>
        </p:txBody>
      </p:sp>
      <p:sp>
        <p:nvSpPr>
          <p:cNvPr id="35" name="مربع نص 34"/>
          <p:cNvSpPr txBox="1"/>
          <p:nvPr/>
        </p:nvSpPr>
        <p:spPr>
          <a:xfrm>
            <a:off x="6591507" y="4953000"/>
            <a:ext cx="418893" cy="461665"/>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2618388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05805"/>
            <a:ext cx="8051800" cy="1384995"/>
          </a:xfrm>
          <a:prstGeom prst="rect">
            <a:avLst/>
          </a:prstGeom>
          <a:noFill/>
          <a:ln w="28575">
            <a:noFill/>
          </a:ln>
        </p:spPr>
        <p:txBody>
          <a:bodyPr wrap="square" rtlCol="0">
            <a:spAutoFit/>
          </a:bodyPr>
          <a:lstStyle/>
          <a:p>
            <a:pPr algn="just"/>
            <a:r>
              <a:rPr lang="en-US" sz="2800" dirty="0"/>
              <a:t>if the relationship set </a:t>
            </a:r>
            <a:r>
              <a:rPr lang="en-US" sz="2800" i="1" dirty="0" smtClean="0"/>
              <a:t>borrower </a:t>
            </a:r>
            <a:r>
              <a:rPr lang="en-US" sz="2800" dirty="0"/>
              <a:t>were many-to-one from </a:t>
            </a:r>
            <a:r>
              <a:rPr lang="en-US" sz="2800" i="1" dirty="0"/>
              <a:t>customer </a:t>
            </a:r>
            <a:r>
              <a:rPr lang="en-US" sz="2800" dirty="0"/>
              <a:t>to </a:t>
            </a:r>
            <a:r>
              <a:rPr lang="en-US" sz="2800" i="1" dirty="0"/>
              <a:t>loan</a:t>
            </a:r>
            <a:r>
              <a:rPr lang="en-US" sz="2800" dirty="0"/>
              <a:t>, then the line from </a:t>
            </a:r>
            <a:r>
              <a:rPr lang="en-US" sz="2800" i="1" dirty="0"/>
              <a:t>borrower </a:t>
            </a:r>
            <a:r>
              <a:rPr lang="en-US" sz="2800" dirty="0"/>
              <a:t>to </a:t>
            </a:r>
            <a:r>
              <a:rPr lang="en-US" sz="2800" i="1" dirty="0"/>
              <a:t>loan </a:t>
            </a:r>
            <a:r>
              <a:rPr lang="en-US" sz="2800" dirty="0"/>
              <a:t>would have an arrow pointing to the </a:t>
            </a:r>
            <a:r>
              <a:rPr lang="en-US" sz="2800" i="1" dirty="0"/>
              <a:t>loan </a:t>
            </a:r>
            <a:r>
              <a:rPr lang="en-US" sz="2800" dirty="0"/>
              <a:t>entity </a:t>
            </a:r>
            <a:r>
              <a:rPr lang="en-US" sz="2800" dirty="0" smtClean="0"/>
              <a:t>set</a:t>
            </a:r>
            <a:endParaRPr lang="en-US" sz="2800" dirty="0"/>
          </a:p>
        </p:txBody>
      </p:sp>
      <p:cxnSp>
        <p:nvCxnSpPr>
          <p:cNvPr id="20" name="رابط مستقيم 19"/>
          <p:cNvCxnSpPr>
            <a:stCxn id="25" idx="1"/>
          </p:cNvCxnSpPr>
          <p:nvPr/>
        </p:nvCxnSpPr>
        <p:spPr bwMode="auto">
          <a:xfrm flipH="1">
            <a:off x="3528340" y="49440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2765" y="49440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8928" y="30480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941287" y="4535065"/>
            <a:ext cx="418893" cy="461665"/>
          </a:xfrm>
          <a:prstGeom prst="rect">
            <a:avLst/>
          </a:prstGeom>
          <a:noFill/>
        </p:spPr>
        <p:txBody>
          <a:bodyPr wrap="square" rtlCol="0">
            <a:spAutoFit/>
          </a:bodyPr>
          <a:lstStyle/>
          <a:p>
            <a:r>
              <a:rPr lang="en-US" dirty="0" smtClean="0"/>
              <a:t>N</a:t>
            </a:r>
            <a:endParaRPr lang="en-US" dirty="0"/>
          </a:p>
        </p:txBody>
      </p:sp>
      <p:sp>
        <p:nvSpPr>
          <p:cNvPr id="35" name="مربع نص 34"/>
          <p:cNvSpPr txBox="1"/>
          <p:nvPr/>
        </p:nvSpPr>
        <p:spPr>
          <a:xfrm>
            <a:off x="6577127" y="4482368"/>
            <a:ext cx="418893"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238473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16000" y="1255693"/>
            <a:ext cx="8051800" cy="954107"/>
          </a:xfrm>
          <a:prstGeom prst="rect">
            <a:avLst/>
          </a:prstGeom>
          <a:noFill/>
          <a:ln w="28575">
            <a:noFill/>
          </a:ln>
        </p:spPr>
        <p:txBody>
          <a:bodyPr wrap="square" rtlCol="0">
            <a:spAutoFit/>
          </a:bodyPr>
          <a:lstStyle/>
          <a:p>
            <a:pPr algn="just"/>
            <a:r>
              <a:rPr lang="en-US" sz="2800" dirty="0" smtClean="0"/>
              <a:t>Finally</a:t>
            </a:r>
            <a:r>
              <a:rPr lang="en-US" sz="2800" dirty="0"/>
              <a:t>, if the relationship set </a:t>
            </a:r>
            <a:r>
              <a:rPr lang="en-US" sz="2800" i="1" dirty="0"/>
              <a:t>borrower </a:t>
            </a:r>
            <a:r>
              <a:rPr lang="en-US" sz="2800" dirty="0"/>
              <a:t>were one-to-one, then both lines from </a:t>
            </a:r>
            <a:r>
              <a:rPr lang="en-US" sz="2800" i="1" dirty="0"/>
              <a:t>borrower </a:t>
            </a:r>
            <a:r>
              <a:rPr lang="en-US" sz="2800" dirty="0"/>
              <a:t>would have arrows</a:t>
            </a:r>
          </a:p>
        </p:txBody>
      </p:sp>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90800"/>
            <a:ext cx="8358356" cy="2712263"/>
            <a:chOff x="709444" y="3505200"/>
            <a:chExt cx="8358356" cy="2712263"/>
          </a:xfrm>
        </p:grpSpPr>
        <p:grpSp>
          <p:nvGrpSpPr>
            <p:cNvPr id="22" name="مجموعة 21"/>
            <p:cNvGrpSpPr/>
            <p:nvPr/>
          </p:nvGrpSpPr>
          <p:grpSpPr>
            <a:xfrm>
              <a:off x="4480331" y="4585004"/>
              <a:ext cx="2310725" cy="1632459"/>
              <a:chOff x="4038600" y="3581400"/>
              <a:chExt cx="25908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0" y="4267200"/>
                <a:ext cx="2133600" cy="461665"/>
              </a:xfrm>
              <a:prstGeom prst="rect">
                <a:avLst/>
              </a:prstGeom>
              <a:noFill/>
            </p:spPr>
            <p:txBody>
              <a:bodyPr wrap="square" rtlCol="0">
                <a:spAutoFit/>
              </a:bodyPr>
              <a:lstStyle/>
              <a:p>
                <a:r>
                  <a:rPr lang="en-US" dirty="0" smtClean="0"/>
                  <a:t>borrower</a:t>
                </a:r>
                <a:endParaRPr lang="en-US" dirty="0"/>
              </a:p>
            </p:txBody>
          </p:sp>
        </p:grpSp>
        <p:grpSp>
          <p:nvGrpSpPr>
            <p:cNvPr id="31" name="مجموعة 30"/>
            <p:cNvGrpSpPr/>
            <p:nvPr/>
          </p:nvGrpSpPr>
          <p:grpSpPr>
            <a:xfrm>
              <a:off x="709444" y="3505200"/>
              <a:ext cx="8358356" cy="2100091"/>
              <a:chOff x="709444" y="3505200"/>
              <a:chExt cx="8358356" cy="2100091"/>
            </a:xfrm>
          </p:grpSpPr>
          <p:grpSp>
            <p:nvGrpSpPr>
              <p:cNvPr id="30" name="مجموعة 29"/>
              <p:cNvGrpSpPr/>
              <p:nvPr/>
            </p:nvGrpSpPr>
            <p:grpSpPr>
              <a:xfrm>
                <a:off x="709444" y="3505200"/>
                <a:ext cx="4711700" cy="2100091"/>
                <a:chOff x="709444" y="3505200"/>
                <a:chExt cx="4711700" cy="2100091"/>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grpSp>
              <p:nvGrpSpPr>
                <p:cNvPr id="9" name="مجموعة 8"/>
                <p:cNvGrpSpPr/>
                <p:nvPr/>
              </p:nvGrpSpPr>
              <p:grpSpPr>
                <a:xfrm>
                  <a:off x="709444" y="3505200"/>
                  <a:ext cx="4711700" cy="1717898"/>
                  <a:chOff x="709444" y="3505200"/>
                  <a:chExt cx="4711700" cy="1717898"/>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3" y="3505200"/>
                    <a:ext cx="2232101"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324968" y="4225069"/>
                    <a:ext cx="19564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Customer-city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loan</a:t>
                  </a: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amount</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loan-numbe</a:t>
                    </a:r>
                    <a:r>
                      <a:rPr kumimoji="0" lang="en-US" sz="1600" b="1" i="0" u="sng" strike="noStrike" cap="none" normalizeH="0" baseline="0" dirty="0" smtClean="0">
                        <a:ln>
                          <a:noFill/>
                        </a:ln>
                        <a:solidFill>
                          <a:schemeClr val="bg2"/>
                        </a:solidFill>
                        <a:effectLst/>
                        <a:latin typeface="Times New Roman" pitchFamily="18" charset="0"/>
                      </a:rPr>
                      <a:t>r</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4" name="مربع نص 33"/>
          <p:cNvSpPr txBox="1"/>
          <p:nvPr/>
        </p:nvSpPr>
        <p:spPr>
          <a:xfrm>
            <a:off x="3884312" y="4053419"/>
            <a:ext cx="418893" cy="461665"/>
          </a:xfrm>
          <a:prstGeom prst="rect">
            <a:avLst/>
          </a:prstGeom>
          <a:noFill/>
        </p:spPr>
        <p:txBody>
          <a:bodyPr wrap="square" rtlCol="0">
            <a:spAutoFit/>
          </a:bodyPr>
          <a:lstStyle/>
          <a:p>
            <a:r>
              <a:rPr lang="en-US" dirty="0" smtClean="0"/>
              <a:t>1</a:t>
            </a:r>
            <a:endParaRPr lang="en-US" dirty="0"/>
          </a:p>
        </p:txBody>
      </p:sp>
      <p:sp>
        <p:nvSpPr>
          <p:cNvPr id="35" name="مربع نص 34"/>
          <p:cNvSpPr txBox="1"/>
          <p:nvPr/>
        </p:nvSpPr>
        <p:spPr>
          <a:xfrm>
            <a:off x="6520756" y="4015643"/>
            <a:ext cx="418893" cy="461665"/>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val="53252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arn(inVertical)">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1000"/>
                                        <p:tgtEl>
                                          <p:spTgt spid="34"/>
                                        </p:tgtEl>
                                      </p:cBhvr>
                                    </p:animEffect>
                                    <p:anim calcmode="lin" valueType="num">
                                      <p:cBhvr>
                                        <p:cTn id="26" dur="1000" fill="hold"/>
                                        <p:tgtEl>
                                          <p:spTgt spid="34"/>
                                        </p:tgtEl>
                                        <p:attrNameLst>
                                          <p:attrName>ppt_x</p:attrName>
                                        </p:attrNameLst>
                                      </p:cBhvr>
                                      <p:tavLst>
                                        <p:tav tm="0">
                                          <p:val>
                                            <p:strVal val="#ppt_x"/>
                                          </p:val>
                                        </p:tav>
                                        <p:tav tm="100000">
                                          <p:val>
                                            <p:strVal val="#ppt_x"/>
                                          </p:val>
                                        </p:tav>
                                      </p:tavLst>
                                    </p:anim>
                                    <p:anim calcmode="lin" valueType="num">
                                      <p:cBhvr>
                                        <p:cTn id="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1000"/>
                                        <p:tgtEl>
                                          <p:spTgt spid="35"/>
                                        </p:tgtEl>
                                      </p:cBhvr>
                                    </p:animEffect>
                                    <p:anim calcmode="lin" valueType="num">
                                      <p:cBhvr>
                                        <p:cTn id="33" dur="1000" fill="hold"/>
                                        <p:tgtEl>
                                          <p:spTgt spid="35"/>
                                        </p:tgtEl>
                                        <p:attrNameLst>
                                          <p:attrName>ppt_x</p:attrName>
                                        </p:attrNameLst>
                                      </p:cBhvr>
                                      <p:tavLst>
                                        <p:tav tm="0">
                                          <p:val>
                                            <p:strVal val="#ppt_x"/>
                                          </p:val>
                                        </p:tav>
                                        <p:tav tm="100000">
                                          <p:val>
                                            <p:strVal val="#ppt_x"/>
                                          </p:val>
                                        </p:tav>
                                      </p:tavLst>
                                    </p:anim>
                                    <p:anim calcmode="lin" valueType="num">
                                      <p:cBhvr>
                                        <p:cTn id="34"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p:bldP spid="3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مجموعة 80"/>
          <p:cNvGrpSpPr/>
          <p:nvPr/>
        </p:nvGrpSpPr>
        <p:grpSpPr>
          <a:xfrm>
            <a:off x="680360" y="1143000"/>
            <a:ext cx="8311240" cy="4730307"/>
            <a:chOff x="-13932" y="1594293"/>
            <a:chExt cx="8311240" cy="4730307"/>
          </a:xfrm>
        </p:grpSpPr>
        <p:sp>
          <p:nvSpPr>
            <p:cNvPr id="24" name="مستطيل 23"/>
            <p:cNvSpPr/>
            <p:nvPr/>
          </p:nvSpPr>
          <p:spPr bwMode="auto">
            <a:xfrm>
              <a:off x="1895824" y="4648200"/>
              <a:ext cx="1447813" cy="457200"/>
            </a:xfrm>
            <a:prstGeom prst="rect">
              <a:avLst/>
            </a:prstGeom>
            <a:ln w="38100">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sp>
          <p:nvSpPr>
            <p:cNvPr id="5" name="شكل بيضاوي 4"/>
            <p:cNvSpPr/>
            <p:nvPr/>
          </p:nvSpPr>
          <p:spPr bwMode="auto">
            <a:xfrm>
              <a:off x="37063" y="432300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1752600" y="3174921"/>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5859563" y="3397556"/>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3" name="شكل بيضاوي 32"/>
            <p:cNvSpPr/>
            <p:nvPr/>
          </p:nvSpPr>
          <p:spPr bwMode="auto">
            <a:xfrm>
              <a:off x="5753097" y="1594293"/>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36" name="شكل بيضاوي 35"/>
            <p:cNvSpPr/>
            <p:nvPr/>
          </p:nvSpPr>
          <p:spPr bwMode="auto">
            <a:xfrm>
              <a:off x="228600" y="2679562"/>
              <a:ext cx="1724737"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First-</a:t>
              </a: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7" name="شكل بيضاوي 36"/>
            <p:cNvSpPr/>
            <p:nvPr/>
          </p:nvSpPr>
          <p:spPr bwMode="auto">
            <a:xfrm>
              <a:off x="1031047" y="2138446"/>
              <a:ext cx="1844580"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middle-name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8" name="شكل بيضاوي 37"/>
            <p:cNvSpPr/>
            <p:nvPr/>
          </p:nvSpPr>
          <p:spPr bwMode="auto">
            <a:xfrm>
              <a:off x="2514600" y="2497359"/>
              <a:ext cx="1658075" cy="544153"/>
            </a:xfrm>
            <a:prstGeom prst="ellipse">
              <a:avLst/>
            </a:prstGeom>
            <a:gradFill flip="none" rotWithShape="1">
              <a:gsLst>
                <a:gs pos="0">
                  <a:srgbClr val="40D20C">
                    <a:tint val="66000"/>
                    <a:satMod val="160000"/>
                  </a:srgbClr>
                </a:gs>
                <a:gs pos="50000">
                  <a:srgbClr val="40D20C">
                    <a:tint val="44500"/>
                    <a:satMod val="160000"/>
                  </a:srgbClr>
                </a:gs>
                <a:gs pos="100000">
                  <a:srgbClr val="40D20C">
                    <a:tint val="23500"/>
                    <a:satMod val="160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Last- </a:t>
              </a:r>
              <a:r>
                <a:rPr lang="en-US" sz="1600" dirty="0" smtClean="0">
                  <a:solidFill>
                    <a:schemeClr val="bg2"/>
                  </a:solidFill>
                </a:rPr>
                <a:t>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2261261" y="5735277"/>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date-of-birth</a:t>
              </a:r>
              <a:endParaRPr kumimoji="0" lang="en-US" sz="1400" b="1" i="0" strike="noStrike" cap="none" normalizeH="0" baseline="0" dirty="0" smtClean="0">
                <a:ln>
                  <a:noFill/>
                </a:ln>
                <a:solidFill>
                  <a:schemeClr val="bg2"/>
                </a:solidFill>
                <a:effectLst/>
                <a:latin typeface="Times New Roman" pitchFamily="18" charset="0"/>
              </a:endParaRPr>
            </a:p>
          </p:txBody>
        </p:sp>
        <p:sp>
          <p:nvSpPr>
            <p:cNvPr id="40" name="شكل بيضاوي 39"/>
            <p:cNvSpPr/>
            <p:nvPr/>
          </p:nvSpPr>
          <p:spPr bwMode="auto">
            <a:xfrm>
              <a:off x="4038600" y="5728671"/>
              <a:ext cx="761999"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strike="noStrike" cap="none" normalizeH="0" baseline="0" dirty="0" smtClean="0">
                  <a:ln>
                    <a:noFill/>
                  </a:ln>
                  <a:solidFill>
                    <a:schemeClr val="bg2"/>
                  </a:solidFill>
                  <a:effectLst/>
                  <a:latin typeface="Times New Roman" pitchFamily="18" charset="0"/>
                </a:rPr>
                <a:t>age</a:t>
              </a:r>
              <a:endParaRPr kumimoji="0" lang="en-US" sz="2400" b="1" i="0" strike="noStrike" cap="none" normalizeH="0" baseline="0" dirty="0" smtClean="0">
                <a:ln>
                  <a:noFill/>
                </a:ln>
                <a:solidFill>
                  <a:schemeClr val="bg2"/>
                </a:solidFill>
                <a:effectLst/>
                <a:latin typeface="Times New Roman" pitchFamily="18" charset="0"/>
              </a:endParaRPr>
            </a:p>
          </p:txBody>
        </p:sp>
        <p:grpSp>
          <p:nvGrpSpPr>
            <p:cNvPr id="4" name="مجموعة 3"/>
            <p:cNvGrpSpPr/>
            <p:nvPr/>
          </p:nvGrpSpPr>
          <p:grpSpPr>
            <a:xfrm>
              <a:off x="-13932" y="5628047"/>
              <a:ext cx="2209800" cy="696553"/>
              <a:chOff x="190500" y="5486400"/>
              <a:chExt cx="1956475" cy="696553"/>
            </a:xfrm>
          </p:grpSpPr>
          <p:sp>
            <p:nvSpPr>
              <p:cNvPr id="13" name="شكل بيضاوي 12"/>
              <p:cNvSpPr/>
              <p:nvPr/>
            </p:nvSpPr>
            <p:spPr bwMode="auto">
              <a:xfrm>
                <a:off x="190500" y="5486400"/>
                <a:ext cx="1956475" cy="6965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strike="noStrike" cap="none" normalizeH="0" baseline="0" dirty="0" smtClean="0">
                  <a:ln>
                    <a:noFill/>
                  </a:ln>
                  <a:solidFill>
                    <a:schemeClr val="bg2"/>
                  </a:solidFill>
                  <a:effectLst/>
                  <a:latin typeface="Times New Roman" pitchFamily="18" charset="0"/>
                </a:endParaRPr>
              </a:p>
            </p:txBody>
          </p:sp>
          <p:sp>
            <p:nvSpPr>
              <p:cNvPr id="41" name="شكل بيضاوي 40"/>
              <p:cNvSpPr/>
              <p:nvPr/>
            </p:nvSpPr>
            <p:spPr bwMode="auto">
              <a:xfrm>
                <a:off x="276224" y="5562599"/>
                <a:ext cx="1781175"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Phone-number</a:t>
                </a:r>
                <a:endParaRPr kumimoji="0" lang="en-US" sz="2400" b="1" i="0" strike="noStrike" cap="none" normalizeH="0" baseline="0" dirty="0" smtClean="0">
                  <a:ln>
                    <a:noFill/>
                  </a:ln>
                  <a:solidFill>
                    <a:schemeClr val="bg2"/>
                  </a:solidFill>
                  <a:effectLst/>
                  <a:latin typeface="Times New Roman" pitchFamily="18" charset="0"/>
                </a:endParaRPr>
              </a:p>
            </p:txBody>
          </p:sp>
        </p:grpSp>
        <p:sp>
          <p:nvSpPr>
            <p:cNvPr id="42" name="شكل بيضاوي 41"/>
            <p:cNvSpPr/>
            <p:nvPr/>
          </p:nvSpPr>
          <p:spPr bwMode="auto">
            <a:xfrm>
              <a:off x="4504805"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43" name="شكل بيضاوي 42"/>
            <p:cNvSpPr/>
            <p:nvPr/>
          </p:nvSpPr>
          <p:spPr bwMode="auto">
            <a:xfrm>
              <a:off x="5616374" y="4181534"/>
              <a:ext cx="1165426"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address</a:t>
              </a:r>
              <a:endParaRPr kumimoji="0" lang="en-US" sz="2400" b="1" i="0" strike="noStrike" cap="none" normalizeH="0" baseline="0" dirty="0" smtClean="0">
                <a:ln>
                  <a:noFill/>
                </a:ln>
                <a:solidFill>
                  <a:schemeClr val="bg2"/>
                </a:solidFill>
                <a:effectLst/>
              </a:endParaRPr>
            </a:p>
          </p:txBody>
        </p:sp>
        <p:sp>
          <p:nvSpPr>
            <p:cNvPr id="44" name="شكل بيضاوي 43"/>
            <p:cNvSpPr/>
            <p:nvPr/>
          </p:nvSpPr>
          <p:spPr bwMode="auto">
            <a:xfrm>
              <a:off x="7182367" y="3520682"/>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city</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5" name="شكل بيضاوي 44"/>
            <p:cNvSpPr/>
            <p:nvPr/>
          </p:nvSpPr>
          <p:spPr bwMode="auto">
            <a:xfrm>
              <a:off x="7182367" y="4323007"/>
              <a:ext cx="990601"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state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6" name="شكل بيضاوي 45"/>
            <p:cNvSpPr/>
            <p:nvPr/>
          </p:nvSpPr>
          <p:spPr bwMode="auto">
            <a:xfrm>
              <a:off x="6925708" y="5214322"/>
              <a:ext cx="1371600"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zip-code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47" name="شكل بيضاوي 46"/>
            <p:cNvSpPr/>
            <p:nvPr/>
          </p:nvSpPr>
          <p:spPr bwMode="auto">
            <a:xfrm>
              <a:off x="6581771" y="2206232"/>
              <a:ext cx="1715537" cy="544153"/>
            </a:xfrm>
            <a:prstGeom prst="ellipse">
              <a:avLst/>
            </a:prstGeom>
            <a:gradFill flip="none" rotWithShape="1">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cxnSp>
          <p:nvCxnSpPr>
            <p:cNvPr id="8" name="رابط مستقيم 7"/>
            <p:cNvCxnSpPr>
              <a:stCxn id="24" idx="1"/>
              <a:endCxn id="5" idx="5"/>
            </p:cNvCxnSpPr>
            <p:nvPr/>
          </p:nvCxnSpPr>
          <p:spPr bwMode="auto">
            <a:xfrm flipH="1" flipV="1">
              <a:off x="1501365" y="4787471"/>
              <a:ext cx="394459" cy="8932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رابط مستقيم 49"/>
            <p:cNvCxnSpPr/>
            <p:nvPr/>
          </p:nvCxnSpPr>
          <p:spPr bwMode="auto">
            <a:xfrm flipH="1">
              <a:off x="1698594" y="5105400"/>
              <a:ext cx="396100" cy="59884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رابط مستقيم 51"/>
            <p:cNvCxnSpPr>
              <a:endCxn id="39" idx="0"/>
            </p:cNvCxnSpPr>
            <p:nvPr/>
          </p:nvCxnSpPr>
          <p:spPr bwMode="auto">
            <a:xfrm>
              <a:off x="2743200" y="5105400"/>
              <a:ext cx="353061"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رابط مستقيم 53"/>
            <p:cNvCxnSpPr/>
            <p:nvPr/>
          </p:nvCxnSpPr>
          <p:spPr bwMode="auto">
            <a:xfrm>
              <a:off x="3343637" y="5105400"/>
              <a:ext cx="829038" cy="6298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رابط مستقيم 55"/>
            <p:cNvCxnSpPr>
              <a:stCxn id="24" idx="3"/>
              <a:endCxn id="43" idx="2"/>
            </p:cNvCxnSpPr>
            <p:nvPr/>
          </p:nvCxnSpPr>
          <p:spPr bwMode="auto">
            <a:xfrm flipV="1">
              <a:off x="3343637" y="4453611"/>
              <a:ext cx="2272737" cy="42318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رابط مستقيم 57"/>
            <p:cNvCxnSpPr>
              <a:stCxn id="6" idx="4"/>
              <a:endCxn id="24" idx="0"/>
            </p:cNvCxnSpPr>
            <p:nvPr/>
          </p:nvCxnSpPr>
          <p:spPr bwMode="auto">
            <a:xfrm>
              <a:off x="2400300" y="3719074"/>
              <a:ext cx="219431" cy="92912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رابط مستقيم 59"/>
            <p:cNvCxnSpPr/>
            <p:nvPr/>
          </p:nvCxnSpPr>
          <p:spPr bwMode="auto">
            <a:xfrm flipV="1">
              <a:off x="2743200" y="3041512"/>
              <a:ext cx="304800" cy="18220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رابط مستقيم 61"/>
            <p:cNvCxnSpPr/>
            <p:nvPr/>
          </p:nvCxnSpPr>
          <p:spPr bwMode="auto">
            <a:xfrm flipH="1" flipV="1">
              <a:off x="2195868" y="2682599"/>
              <a:ext cx="65393" cy="49232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رابط مستقيم 63"/>
            <p:cNvCxnSpPr>
              <a:stCxn id="6" idx="1"/>
              <a:endCxn id="36" idx="5"/>
            </p:cNvCxnSpPr>
            <p:nvPr/>
          </p:nvCxnSpPr>
          <p:spPr bwMode="auto">
            <a:xfrm flipH="1" flipV="1">
              <a:off x="1700755" y="3144026"/>
              <a:ext cx="241552" cy="11058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رابط مستقيم 65"/>
            <p:cNvCxnSpPr>
              <a:endCxn id="12" idx="4"/>
            </p:cNvCxnSpPr>
            <p:nvPr/>
          </p:nvCxnSpPr>
          <p:spPr bwMode="auto">
            <a:xfrm flipV="1">
              <a:off x="6354863" y="3941709"/>
              <a:ext cx="1" cy="241928"/>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رابط مستقيم 67"/>
            <p:cNvCxnSpPr>
              <a:stCxn id="43" idx="7"/>
              <a:endCxn id="44" idx="3"/>
            </p:cNvCxnSpPr>
            <p:nvPr/>
          </p:nvCxnSpPr>
          <p:spPr bwMode="auto">
            <a:xfrm flipV="1">
              <a:off x="6611127" y="3985146"/>
              <a:ext cx="716310" cy="27607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رابط مستقيم 71"/>
            <p:cNvCxnSpPr>
              <a:stCxn id="43" idx="6"/>
              <a:endCxn id="45" idx="2"/>
            </p:cNvCxnSpPr>
            <p:nvPr/>
          </p:nvCxnSpPr>
          <p:spPr bwMode="auto">
            <a:xfrm>
              <a:off x="6781800" y="4453611"/>
              <a:ext cx="400567" cy="14147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رابط مستقيم 73"/>
            <p:cNvCxnSpPr>
              <a:stCxn id="43" idx="5"/>
              <a:endCxn id="46" idx="1"/>
            </p:cNvCxnSpPr>
            <p:nvPr/>
          </p:nvCxnSpPr>
          <p:spPr bwMode="auto">
            <a:xfrm>
              <a:off x="6611127" y="4645998"/>
              <a:ext cx="515447" cy="648013"/>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رابط مستقيم 75"/>
            <p:cNvCxnSpPr/>
            <p:nvPr/>
          </p:nvCxnSpPr>
          <p:spPr bwMode="auto">
            <a:xfrm flipV="1">
              <a:off x="6581771" y="2682599"/>
              <a:ext cx="400312" cy="714957"/>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رابط مستقيم 77"/>
            <p:cNvCxnSpPr>
              <a:stCxn id="12" idx="0"/>
              <a:endCxn id="33" idx="4"/>
            </p:cNvCxnSpPr>
            <p:nvPr/>
          </p:nvCxnSpPr>
          <p:spPr bwMode="auto">
            <a:xfrm flipV="1">
              <a:off x="6354864" y="2138446"/>
              <a:ext cx="256002" cy="125911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رابط مستقيم 79"/>
            <p:cNvCxnSpPr>
              <a:stCxn id="12" idx="1"/>
            </p:cNvCxnSpPr>
            <p:nvPr/>
          </p:nvCxnSpPr>
          <p:spPr bwMode="auto">
            <a:xfrm flipH="1" flipV="1">
              <a:off x="5616374" y="2750385"/>
              <a:ext cx="388259" cy="726860"/>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9420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anim calcmode="lin" valueType="num">
                                      <p:cBhvr>
                                        <p:cTn id="8" dur="1000" fill="hold"/>
                                        <p:tgtEl>
                                          <p:spTgt spid="81"/>
                                        </p:tgtEl>
                                        <p:attrNameLst>
                                          <p:attrName>ppt_x</p:attrName>
                                        </p:attrNameLst>
                                      </p:cBhvr>
                                      <p:tavLst>
                                        <p:tav tm="0">
                                          <p:val>
                                            <p:strVal val="#ppt_x"/>
                                          </p:val>
                                        </p:tav>
                                        <p:tav tm="100000">
                                          <p:val>
                                            <p:strVal val="#ppt_x"/>
                                          </p:val>
                                        </p:tav>
                                      </p:tavLst>
                                    </p:anim>
                                    <p:anim calcmode="lin" valueType="num">
                                      <p:cBhvr>
                                        <p:cTn id="9" dur="1000" fill="hold"/>
                                        <p:tgtEl>
                                          <p:spTgt spid="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مجموعة 46"/>
          <p:cNvGrpSpPr/>
          <p:nvPr/>
        </p:nvGrpSpPr>
        <p:grpSpPr>
          <a:xfrm>
            <a:off x="709444" y="1211943"/>
            <a:ext cx="8358356" cy="4091120"/>
            <a:chOff x="709444" y="1211943"/>
            <a:chExt cx="8358356" cy="4091120"/>
          </a:xfrm>
        </p:grpSpPr>
        <p:cxnSp>
          <p:nvCxnSpPr>
            <p:cNvPr id="20" name="رابط مستقيم 19"/>
            <p:cNvCxnSpPr>
              <a:stCxn id="25" idx="1"/>
            </p:cNvCxnSpPr>
            <p:nvPr/>
          </p:nvCxnSpPr>
          <p:spPr bwMode="auto">
            <a:xfrm flipH="1">
              <a:off x="3528856" y="4486834"/>
              <a:ext cx="951475" cy="1992"/>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رابط مستقيم 22"/>
            <p:cNvCxnSpPr>
              <a:endCxn id="21" idx="1"/>
            </p:cNvCxnSpPr>
            <p:nvPr/>
          </p:nvCxnSpPr>
          <p:spPr bwMode="auto">
            <a:xfrm>
              <a:off x="6383281" y="4486834"/>
              <a:ext cx="979925" cy="0"/>
            </a:xfrm>
            <a:prstGeom prst="line">
              <a:avLst/>
            </a:prstGeom>
            <a:solidFill>
              <a:schemeClr val="accent1"/>
            </a:solidFill>
            <a:ln w="57150" cap="sq"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مجموعة 31"/>
            <p:cNvGrpSpPr/>
            <p:nvPr/>
          </p:nvGrpSpPr>
          <p:grpSpPr>
            <a:xfrm>
              <a:off x="709444" y="2580047"/>
              <a:ext cx="8358356" cy="2723016"/>
              <a:chOff x="709444" y="3494447"/>
              <a:chExt cx="8358356" cy="2723016"/>
            </a:xfrm>
          </p:grpSpPr>
          <p:grpSp>
            <p:nvGrpSpPr>
              <p:cNvPr id="22" name="مجموعة 21"/>
              <p:cNvGrpSpPr/>
              <p:nvPr/>
            </p:nvGrpSpPr>
            <p:grpSpPr>
              <a:xfrm>
                <a:off x="4480331" y="4585004"/>
                <a:ext cx="1902950" cy="1632459"/>
                <a:chOff x="4038600" y="3581400"/>
                <a:chExt cx="2133600" cy="1828800"/>
              </a:xfrm>
            </p:grpSpPr>
            <p:sp>
              <p:nvSpPr>
                <p:cNvPr id="25" name="معين 24"/>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6" name="مربع نص 25"/>
                <p:cNvSpPr txBox="1"/>
                <p:nvPr/>
              </p:nvSpPr>
              <p:spPr>
                <a:xfrm>
                  <a:off x="4495801" y="4267200"/>
                  <a:ext cx="1525171" cy="517191"/>
                </a:xfrm>
                <a:prstGeom prst="rect">
                  <a:avLst/>
                </a:prstGeom>
                <a:noFill/>
              </p:spPr>
              <p:txBody>
                <a:bodyPr wrap="square" rtlCol="0">
                  <a:spAutoFit/>
                </a:bodyPr>
                <a:lstStyle/>
                <a:p>
                  <a:r>
                    <a:rPr lang="en-US" dirty="0" smtClean="0"/>
                    <a:t>work-on</a:t>
                  </a:r>
                  <a:endParaRPr lang="en-US" dirty="0"/>
                </a:p>
              </p:txBody>
            </p:sp>
          </p:grpSp>
          <p:grpSp>
            <p:nvGrpSpPr>
              <p:cNvPr id="31" name="مجموعة 30"/>
              <p:cNvGrpSpPr/>
              <p:nvPr/>
            </p:nvGrpSpPr>
            <p:grpSpPr>
              <a:xfrm>
                <a:off x="709444" y="3494447"/>
                <a:ext cx="8358356" cy="2110844"/>
                <a:chOff x="709444" y="3494447"/>
                <a:chExt cx="8358356" cy="2110844"/>
              </a:xfrm>
            </p:grpSpPr>
            <p:grpSp>
              <p:nvGrpSpPr>
                <p:cNvPr id="30" name="مجموعة 29"/>
                <p:cNvGrpSpPr/>
                <p:nvPr/>
              </p:nvGrpSpPr>
              <p:grpSpPr>
                <a:xfrm>
                  <a:off x="709444" y="3494447"/>
                  <a:ext cx="3786356" cy="2110844"/>
                  <a:chOff x="709444" y="3494447"/>
                  <a:chExt cx="3786356" cy="2110844"/>
                </a:xfrm>
              </p:grpSpPr>
              <p:sp>
                <p:nvSpPr>
                  <p:cNvPr id="24" name="مستطيل 23"/>
                  <p:cNvSpPr/>
                  <p:nvPr/>
                </p:nvSpPr>
                <p:spPr bwMode="auto">
                  <a:xfrm>
                    <a:off x="2081044" y="5197176"/>
                    <a:ext cx="1447813"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employee</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9" name="مجموعة 8"/>
                  <p:cNvGrpSpPr/>
                  <p:nvPr/>
                </p:nvGrpSpPr>
                <p:grpSpPr>
                  <a:xfrm>
                    <a:off x="709444" y="3494447"/>
                    <a:ext cx="3786356" cy="1728651"/>
                    <a:chOff x="709444" y="3494447"/>
                    <a:chExt cx="3786356" cy="1728651"/>
                  </a:xfrm>
                </p:grpSpPr>
                <p:sp>
                  <p:nvSpPr>
                    <p:cNvPr id="5" name="شكل بيضاوي 4"/>
                    <p:cNvSpPr/>
                    <p:nvPr/>
                  </p:nvSpPr>
                  <p:spPr bwMode="auto">
                    <a:xfrm>
                      <a:off x="861844" y="4273998"/>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employee</a:t>
                      </a:r>
                      <a:r>
                        <a:rPr lang="en-US" sz="1600" u="sng" dirty="0" smtClean="0">
                          <a:solidFill>
                            <a:schemeClr val="bg2"/>
                          </a:solidFill>
                        </a:rPr>
                        <a:t>-id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709444" y="3539210"/>
                      <a:ext cx="220775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employee</a:t>
                      </a:r>
                      <a:r>
                        <a:rPr lang="en-US" sz="1600" dirty="0" smtClean="0">
                          <a:solidFill>
                            <a:schemeClr val="bg2"/>
                          </a:solidFill>
                        </a:rPr>
                        <a:t>-name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2" name="شكل بيضاوي 11"/>
                    <p:cNvSpPr/>
                    <p:nvPr/>
                  </p:nvSpPr>
                  <p:spPr bwMode="auto">
                    <a:xfrm>
                      <a:off x="3189044" y="3494447"/>
                      <a:ext cx="904714"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street</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13" name="شكل بيضاوي 12"/>
                    <p:cNvSpPr/>
                    <p:nvPr/>
                  </p:nvSpPr>
                  <p:spPr bwMode="auto">
                    <a:xfrm>
                      <a:off x="3517563" y="4256447"/>
                      <a:ext cx="9782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city</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14" name="رابط مستقيم 13"/>
                    <p:cNvCxnSpPr/>
                    <p:nvPr/>
                  </p:nvCxnSpPr>
                  <p:spPr bwMode="auto">
                    <a:xfrm flipH="1">
                      <a:off x="3053120" y="3995586"/>
                      <a:ext cx="414605" cy="122751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رابط مستقيم 14"/>
                    <p:cNvCxnSpPr/>
                    <p:nvPr/>
                  </p:nvCxnSpPr>
                  <p:spPr bwMode="auto">
                    <a:xfrm>
                      <a:off x="2509419" y="4049353"/>
                      <a:ext cx="543700" cy="114782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p:nvPr/>
                  </p:nvCxnSpPr>
                  <p:spPr bwMode="auto">
                    <a:xfrm flipH="1">
                      <a:off x="3053120" y="4769222"/>
                      <a:ext cx="756082" cy="42795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رابط مستقيم 16"/>
                    <p:cNvCxnSpPr>
                      <a:stCxn id="5" idx="5"/>
                    </p:cNvCxnSpPr>
                    <p:nvPr/>
                  </p:nvCxnSpPr>
                  <p:spPr bwMode="auto">
                    <a:xfrm>
                      <a:off x="2326146" y="4738462"/>
                      <a:ext cx="726973" cy="458714"/>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29" name="مجموعة 28"/>
                <p:cNvGrpSpPr/>
                <p:nvPr/>
              </p:nvGrpSpPr>
              <p:grpSpPr>
                <a:xfrm>
                  <a:off x="5703656" y="3539210"/>
                  <a:ext cx="3364144" cy="2066081"/>
                  <a:chOff x="5703656" y="3539210"/>
                  <a:chExt cx="3364144" cy="2066081"/>
                </a:xfrm>
              </p:grpSpPr>
              <p:sp>
                <p:nvSpPr>
                  <p:cNvPr id="21" name="مستطيل 20"/>
                  <p:cNvSpPr/>
                  <p:nvPr/>
                </p:nvSpPr>
                <p:spPr bwMode="auto">
                  <a:xfrm>
                    <a:off x="7363206" y="5197176"/>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branch</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28" name="مجموعة 27"/>
                  <p:cNvGrpSpPr/>
                  <p:nvPr/>
                </p:nvGrpSpPr>
                <p:grpSpPr>
                  <a:xfrm>
                    <a:off x="5703656" y="3539210"/>
                    <a:ext cx="3364144" cy="1657966"/>
                    <a:chOff x="5703656" y="3539210"/>
                    <a:chExt cx="3364144" cy="1657966"/>
                  </a:xfrm>
                </p:grpSpPr>
                <p:sp>
                  <p:nvSpPr>
                    <p:cNvPr id="10" name="شكل بيضاوي 9"/>
                    <p:cNvSpPr/>
                    <p:nvPr/>
                  </p:nvSpPr>
                  <p:spPr bwMode="auto">
                    <a:xfrm>
                      <a:off x="7708550" y="3539210"/>
                      <a:ext cx="1359250"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t>
                      </a:r>
                      <a:r>
                        <a:rPr kumimoji="0" lang="en-US" sz="1600" i="0" u="none" strike="noStrike" cap="none" normalizeH="0" baseline="0" dirty="0" smtClean="0">
                          <a:ln>
                            <a:noFill/>
                          </a:ln>
                          <a:solidFill>
                            <a:schemeClr val="bg2"/>
                          </a:solidFill>
                          <a:effectLst/>
                          <a:latin typeface="Times New Roman" pitchFamily="18" charset="0"/>
                        </a:rPr>
                        <a:t>assets</a:t>
                      </a:r>
                      <a:endParaRPr kumimoji="0" lang="en-US" sz="1800" i="0" u="none" strike="noStrike" cap="none" normalizeH="0" baseline="0" dirty="0" smtClean="0">
                        <a:ln>
                          <a:noFill/>
                        </a:ln>
                        <a:solidFill>
                          <a:schemeClr val="bg2"/>
                        </a:solidFill>
                        <a:effectLst/>
                        <a:latin typeface="Times New Roman" pitchFamily="18" charset="0"/>
                      </a:endParaRPr>
                    </a:p>
                  </p:txBody>
                </p:sp>
                <p:sp>
                  <p:nvSpPr>
                    <p:cNvPr id="11" name="شكل بيضاوي 10"/>
                    <p:cNvSpPr/>
                    <p:nvPr/>
                  </p:nvSpPr>
                  <p:spPr bwMode="auto">
                    <a:xfrm>
                      <a:off x="5703656" y="3539210"/>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a:solidFill>
                            <a:schemeClr val="bg2"/>
                          </a:solidFill>
                        </a:rPr>
                        <a:t>b</a:t>
                      </a:r>
                      <a:r>
                        <a:rPr kumimoji="0" lang="en-US" sz="1600" i="0" u="sng" strike="noStrike" cap="none" normalizeH="0" baseline="0" dirty="0" smtClean="0">
                          <a:ln>
                            <a:noFill/>
                          </a:ln>
                          <a:solidFill>
                            <a:schemeClr val="bg2"/>
                          </a:solidFill>
                          <a:effectLst/>
                          <a:latin typeface="Times New Roman" pitchFamily="18" charset="0"/>
                        </a:rPr>
                        <a:t>ranch-name</a:t>
                      </a:r>
                      <a:endParaRPr kumimoji="0" lang="en-US" sz="2400" b="1" i="0" u="sng" strike="noStrike" cap="none" normalizeH="0" baseline="0" dirty="0" smtClean="0">
                        <a:ln>
                          <a:noFill/>
                        </a:ln>
                        <a:solidFill>
                          <a:schemeClr val="bg2"/>
                        </a:solidFill>
                        <a:effectLst/>
                        <a:latin typeface="Times New Roman" pitchFamily="18" charset="0"/>
                      </a:endParaRPr>
                    </a:p>
                  </p:txBody>
                </p:sp>
                <p:cxnSp>
                  <p:nvCxnSpPr>
                    <p:cNvPr id="18" name="رابط مستقيم 17"/>
                    <p:cNvCxnSpPr>
                      <a:endCxn id="21" idx="0"/>
                    </p:cNvCxnSpPr>
                    <p:nvPr/>
                  </p:nvCxnSpPr>
                  <p:spPr bwMode="auto">
                    <a:xfrm flipH="1">
                      <a:off x="7940887" y="4082193"/>
                      <a:ext cx="410358" cy="1114983"/>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رابط مستقيم 18"/>
                    <p:cNvCxnSpPr>
                      <a:endCxn id="21" idx="0"/>
                    </p:cNvCxnSpPr>
                    <p:nvPr/>
                  </p:nvCxnSpPr>
                  <p:spPr bwMode="auto">
                    <a:xfrm>
                      <a:off x="7139364" y="4035430"/>
                      <a:ext cx="801523" cy="1161746"/>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grpSp>
        <p:sp>
          <p:nvSpPr>
            <p:cNvPr id="33" name="مستطيل 32"/>
            <p:cNvSpPr/>
            <p:nvPr/>
          </p:nvSpPr>
          <p:spPr bwMode="auto">
            <a:xfrm>
              <a:off x="4864438" y="2182685"/>
              <a:ext cx="1155362" cy="408115"/>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job</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37" name="شكل بيضاوي 36"/>
            <p:cNvSpPr/>
            <p:nvPr/>
          </p:nvSpPr>
          <p:spPr bwMode="auto">
            <a:xfrm>
              <a:off x="6730202" y="2035894"/>
              <a:ext cx="1767025" cy="544153"/>
            </a:xfrm>
            <a:prstGeom prst="ellipse">
              <a:avLst/>
            </a:prstGeom>
            <a:gradFill flip="none" rotWithShape="1">
              <a:gsLst>
                <a:gs pos="0">
                  <a:srgbClr val="EA2EB4">
                    <a:tint val="66000"/>
                    <a:satMod val="160000"/>
                  </a:srgbClr>
                </a:gs>
                <a:gs pos="50000">
                  <a:srgbClr val="EA2EB4">
                    <a:tint val="44500"/>
                    <a:satMod val="160000"/>
                  </a:srgbClr>
                </a:gs>
                <a:gs pos="100000">
                  <a:srgbClr val="EA2EB4">
                    <a:tint val="23500"/>
                    <a:satMod val="160000"/>
                  </a:srgbClr>
                </a:gs>
              </a:gsLst>
              <a:path path="circle">
                <a:fillToRect l="50000" t="50000" r="50000" b="50000"/>
              </a:path>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strike="noStrike" cap="none" normalizeH="0" baseline="0" dirty="0" smtClean="0">
                  <a:ln>
                    <a:noFill/>
                  </a:ln>
                  <a:solidFill>
                    <a:schemeClr val="bg2"/>
                  </a:solidFill>
                  <a:effectLst/>
                </a:rPr>
                <a:t>branch-city</a:t>
              </a:r>
              <a:endParaRPr kumimoji="0" lang="en-US" sz="2400" b="1" i="0" strike="noStrike" cap="none" normalizeH="0" baseline="0" dirty="0" smtClean="0">
                <a:ln>
                  <a:noFill/>
                </a:ln>
                <a:solidFill>
                  <a:schemeClr val="bg2"/>
                </a:solidFill>
                <a:effectLst/>
              </a:endParaRPr>
            </a:p>
          </p:txBody>
        </p:sp>
        <p:cxnSp>
          <p:nvCxnSpPr>
            <p:cNvPr id="4" name="رابط مستقيم 3"/>
            <p:cNvCxnSpPr>
              <a:stCxn id="25" idx="0"/>
              <a:endCxn id="33" idx="2"/>
            </p:cNvCxnSpPr>
            <p:nvPr/>
          </p:nvCxnSpPr>
          <p:spPr bwMode="auto">
            <a:xfrm flipV="1">
              <a:off x="5431806" y="2590800"/>
              <a:ext cx="10313" cy="1079804"/>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شكل بيضاوي 37"/>
            <p:cNvSpPr/>
            <p:nvPr/>
          </p:nvSpPr>
          <p:spPr bwMode="auto">
            <a:xfrm>
              <a:off x="4214657" y="1219200"/>
              <a:ext cx="81454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sng" strike="noStrike" cap="none" normalizeH="0" baseline="0" dirty="0" smtClean="0">
                  <a:ln>
                    <a:noFill/>
                  </a:ln>
                  <a:solidFill>
                    <a:schemeClr val="bg2"/>
                  </a:solidFill>
                  <a:effectLst/>
                  <a:latin typeface="Times New Roman" pitchFamily="18" charset="0"/>
                </a:rPr>
                <a:t>title</a:t>
              </a:r>
              <a:endParaRPr kumimoji="0" lang="en-US" sz="1800" i="0" u="sng"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5227918" y="1211943"/>
              <a:ext cx="1020483" cy="544153"/>
            </a:xfrm>
            <a:prstGeom prst="ellipse">
              <a:avLst/>
            </a:prstGeom>
            <a:gradFill flip="none" rotWithShape="1">
              <a:gsLst>
                <a:gs pos="0">
                  <a:srgbClr val="9999FF">
                    <a:shade val="30000"/>
                    <a:satMod val="115000"/>
                  </a:srgbClr>
                </a:gs>
                <a:gs pos="50000">
                  <a:srgbClr val="9999FF">
                    <a:shade val="67500"/>
                    <a:satMod val="115000"/>
                  </a:srgbClr>
                </a:gs>
                <a:gs pos="100000">
                  <a:srgbClr val="9999FF">
                    <a:shade val="100000"/>
                    <a:satMod val="115000"/>
                  </a:srgbClr>
                </a:gs>
              </a:gsLst>
              <a:lin ang="13500000" scaled="1"/>
              <a:tileRect/>
            </a:gradFill>
            <a:ln w="12700"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bg2"/>
                  </a:solidFill>
                  <a:effectLst/>
                  <a:latin typeface="Times New Roman" pitchFamily="18" charset="0"/>
                </a:rPr>
                <a:t>  </a:t>
              </a:r>
              <a:r>
                <a:rPr kumimoji="0" lang="en-US" sz="1600" i="0" u="none" strike="noStrike" cap="none" normalizeH="0" baseline="0" dirty="0" smtClean="0">
                  <a:ln>
                    <a:noFill/>
                  </a:ln>
                  <a:solidFill>
                    <a:schemeClr val="bg2"/>
                  </a:solidFill>
                  <a:effectLst/>
                  <a:latin typeface="Times New Roman" pitchFamily="18" charset="0"/>
                </a:rPr>
                <a:t>level</a:t>
              </a:r>
              <a:endParaRPr kumimoji="0" lang="en-US" sz="1800" i="0" u="none" strike="noStrike" cap="none" normalizeH="0" baseline="0" dirty="0" smtClean="0">
                <a:ln>
                  <a:noFill/>
                </a:ln>
                <a:solidFill>
                  <a:schemeClr val="bg2"/>
                </a:solidFill>
                <a:effectLst/>
                <a:latin typeface="Times New Roman" pitchFamily="18" charset="0"/>
              </a:endParaRPr>
            </a:p>
          </p:txBody>
        </p:sp>
        <p:cxnSp>
          <p:nvCxnSpPr>
            <p:cNvPr id="40" name="رابط مستقيم 39"/>
            <p:cNvCxnSpPr>
              <a:stCxn id="37" idx="4"/>
              <a:endCxn id="21" idx="0"/>
            </p:cNvCxnSpPr>
            <p:nvPr/>
          </p:nvCxnSpPr>
          <p:spPr bwMode="auto">
            <a:xfrm>
              <a:off x="7613715" y="2580047"/>
              <a:ext cx="327172" cy="1702729"/>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رابط مستقيم 43"/>
            <p:cNvCxnSpPr>
              <a:endCxn id="38" idx="4"/>
            </p:cNvCxnSpPr>
            <p:nvPr/>
          </p:nvCxnSpPr>
          <p:spPr bwMode="auto">
            <a:xfrm flipH="1" flipV="1">
              <a:off x="4621929" y="1763353"/>
              <a:ext cx="605989"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رابط مستقيم 45"/>
            <p:cNvCxnSpPr/>
            <p:nvPr/>
          </p:nvCxnSpPr>
          <p:spPr bwMode="auto">
            <a:xfrm flipV="1">
              <a:off x="5227918" y="1763353"/>
              <a:ext cx="340336" cy="419332"/>
            </a:xfrm>
            <a:prstGeom prst="line">
              <a:avLst/>
            </a:prstGeom>
            <a:solidFill>
              <a:schemeClr val="accent1"/>
            </a:solidFill>
            <a:ln w="28575"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04442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90600" y="833021"/>
            <a:ext cx="7747000" cy="5262979"/>
          </a:xfrm>
          <a:prstGeom prst="rect">
            <a:avLst/>
          </a:prstGeom>
          <a:noFill/>
        </p:spPr>
        <p:txBody>
          <a:bodyPr wrap="square" rtlCol="0">
            <a:spAutoFit/>
          </a:bodyPr>
          <a:lstStyle/>
          <a:p>
            <a:pPr algn="just"/>
            <a:r>
              <a:rPr lang="en-US" sz="2800" b="1" dirty="0"/>
              <a:t>.5 Reduction of an E-R Schema to </a:t>
            </a:r>
            <a:r>
              <a:rPr lang="en-US" sz="2800" b="1" dirty="0" smtClean="0"/>
              <a:t>Tables</a:t>
            </a:r>
          </a:p>
          <a:p>
            <a:pPr algn="just"/>
            <a:endParaRPr lang="en-US" sz="2800" dirty="0"/>
          </a:p>
          <a:p>
            <a:pPr marL="457200" indent="-457200" algn="just">
              <a:buFont typeface="Arial" panose="020B0604020202020204" pitchFamily="34" charset="0"/>
              <a:buChar char="•"/>
            </a:pPr>
            <a:r>
              <a:rPr lang="en-US" sz="2800" dirty="0"/>
              <a:t>We can represent a database that conforms to an E-R database schema by a collection of </a:t>
            </a:r>
            <a:r>
              <a:rPr lang="en-US" sz="2800" dirty="0" smtClean="0"/>
              <a:t>tables.</a:t>
            </a:r>
          </a:p>
          <a:p>
            <a:pPr algn="just"/>
            <a:endParaRPr lang="en-US" sz="2800" dirty="0" smtClean="0"/>
          </a:p>
          <a:p>
            <a:pPr marL="457200" indent="-457200" algn="just">
              <a:buFont typeface="Arial" panose="020B0604020202020204" pitchFamily="34" charset="0"/>
              <a:buChar char="•"/>
            </a:pPr>
            <a:r>
              <a:rPr lang="en-US" sz="2800" dirty="0" smtClean="0"/>
              <a:t> </a:t>
            </a:r>
            <a:r>
              <a:rPr lang="en-US" sz="2800" dirty="0"/>
              <a:t>For each entity set and for each relationship set in the database, there is a unique table to which we assign the name of the corresponding entity set or relationship set</a:t>
            </a:r>
            <a:r>
              <a:rPr lang="en-US" sz="2800" dirty="0" smtClean="0"/>
              <a:t>.</a:t>
            </a:r>
          </a:p>
          <a:p>
            <a:pPr algn="just"/>
            <a:endParaRPr lang="en-US" sz="2800" dirty="0" smtClean="0"/>
          </a:p>
          <a:p>
            <a:pPr marL="457200" indent="-457200" algn="just">
              <a:buFont typeface="Arial" panose="020B0604020202020204" pitchFamily="34" charset="0"/>
              <a:buChar char="•"/>
            </a:pPr>
            <a:r>
              <a:rPr lang="en-US" sz="2800" dirty="0" smtClean="0"/>
              <a:t>Each </a:t>
            </a:r>
            <a:r>
              <a:rPr lang="en-US" sz="2800" dirty="0"/>
              <a:t>table has multiple columns, each of which has a unique name</a:t>
            </a:r>
            <a:r>
              <a:rPr lang="en-US" sz="2800" dirty="0" smtClean="0"/>
              <a:t>.</a:t>
            </a:r>
            <a:endParaRPr lang="en-US" sz="2800" dirty="0"/>
          </a:p>
        </p:txBody>
      </p:sp>
    </p:spTree>
    <p:extLst>
      <p:ext uri="{BB962C8B-B14F-4D97-AF65-F5344CB8AC3E}">
        <p14:creationId xmlns:p14="http://schemas.microsoft.com/office/powerpoint/2010/main" val="1950237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37595"/>
            <a:ext cx="7747000" cy="4401205"/>
          </a:xfrm>
          <a:prstGeom prst="rect">
            <a:avLst/>
          </a:prstGeom>
          <a:noFill/>
        </p:spPr>
        <p:txBody>
          <a:bodyPr wrap="square" rtlCol="0">
            <a:spAutoFit/>
          </a:bodyPr>
          <a:lstStyle/>
          <a:p>
            <a:pPr algn="just"/>
            <a:r>
              <a:rPr lang="en-US" sz="2800" dirty="0" smtClean="0"/>
              <a:t>Both </a:t>
            </a:r>
            <a:r>
              <a:rPr lang="en-US" sz="2800" dirty="0"/>
              <a:t>the E-R model and the relational-database model </a:t>
            </a:r>
            <a:r>
              <a:rPr lang="en-US" sz="2800" dirty="0" smtClean="0"/>
              <a:t>are:</a:t>
            </a:r>
          </a:p>
          <a:p>
            <a:pPr marL="457200" indent="-457200" algn="just">
              <a:buFont typeface="Wingdings" panose="05000000000000000000" pitchFamily="2" charset="2"/>
              <a:buChar char="v"/>
            </a:pPr>
            <a:r>
              <a:rPr lang="en-US" sz="2800" dirty="0" smtClean="0"/>
              <a:t> </a:t>
            </a:r>
            <a:r>
              <a:rPr lang="en-US" sz="2800" dirty="0"/>
              <a:t>abstract, logical representations of real-world enterprises</a:t>
            </a:r>
            <a:r>
              <a:rPr lang="en-US" sz="2800" dirty="0" smtClean="0"/>
              <a:t>.</a:t>
            </a:r>
          </a:p>
          <a:p>
            <a:pPr algn="just"/>
            <a:r>
              <a:rPr lang="en-US" sz="2800" dirty="0" smtClean="0"/>
              <a:t> </a:t>
            </a:r>
            <a:r>
              <a:rPr lang="en-US" sz="2800" dirty="0"/>
              <a:t>Because the two models employ similar design principles, we can convert an E-R design into a relational design. </a:t>
            </a:r>
            <a:endParaRPr lang="en-US" sz="2800" dirty="0" smtClean="0"/>
          </a:p>
          <a:p>
            <a:pPr algn="just"/>
            <a:r>
              <a:rPr lang="en-US" sz="2800" dirty="0" smtClean="0"/>
              <a:t>Converting </a:t>
            </a:r>
            <a:r>
              <a:rPr lang="en-US" sz="2800" dirty="0"/>
              <a:t>a database representation from an E-R diagram to a table format is the way we arrive at a relational-database design from an E-R diagram. </a:t>
            </a:r>
          </a:p>
        </p:txBody>
      </p:sp>
    </p:spTree>
    <p:extLst>
      <p:ext uri="{BB962C8B-B14F-4D97-AF65-F5344CB8AC3E}">
        <p14:creationId xmlns:p14="http://schemas.microsoft.com/office/powerpoint/2010/main" val="323621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3539430"/>
          </a:xfrm>
          <a:prstGeom prst="rect">
            <a:avLst/>
          </a:prstGeom>
          <a:noFill/>
        </p:spPr>
        <p:txBody>
          <a:bodyPr wrap="square" rtlCol="0">
            <a:spAutoFit/>
          </a:bodyPr>
          <a:lstStyle/>
          <a:p>
            <a:pPr algn="just"/>
            <a:r>
              <a:rPr lang="en-US" sz="2800" dirty="0" smtClean="0"/>
              <a:t>Although </a:t>
            </a:r>
            <a:r>
              <a:rPr lang="en-US" sz="2800" dirty="0"/>
              <a:t>important differences exist between a relation and a table, informally, a relation can be considered to be a table of values. </a:t>
            </a:r>
            <a:endParaRPr lang="en-US" sz="2800" dirty="0" smtClean="0"/>
          </a:p>
          <a:p>
            <a:pPr algn="just"/>
            <a:endParaRPr lang="en-US" sz="2800" dirty="0"/>
          </a:p>
          <a:p>
            <a:pPr algn="just"/>
            <a:r>
              <a:rPr lang="en-US" sz="2800" dirty="0" smtClean="0"/>
              <a:t>The </a:t>
            </a:r>
            <a:r>
              <a:rPr lang="en-US" sz="2800" dirty="0"/>
              <a:t>constraints specified in an E-R diagram, such as primary keys and cardinality constraints, are mapped to constraints on the tables generated from the E-R diagram.</a:t>
            </a:r>
          </a:p>
        </p:txBody>
      </p:sp>
    </p:spTree>
    <p:extLst>
      <p:ext uri="{BB962C8B-B14F-4D97-AF65-F5344CB8AC3E}">
        <p14:creationId xmlns:p14="http://schemas.microsoft.com/office/powerpoint/2010/main" val="415501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284744"/>
            <a:ext cx="7747000" cy="954107"/>
          </a:xfrm>
          <a:prstGeom prst="rect">
            <a:avLst/>
          </a:prstGeom>
          <a:noFill/>
        </p:spPr>
        <p:txBody>
          <a:bodyPr wrap="square" rtlCol="0">
            <a:spAutoFit/>
          </a:bodyPr>
          <a:lstStyle/>
          <a:p>
            <a:r>
              <a:rPr lang="en-US" sz="2800" b="1" dirty="0"/>
              <a:t>Example :</a:t>
            </a:r>
            <a:endParaRPr lang="en-US" sz="2800" dirty="0"/>
          </a:p>
          <a:p>
            <a:r>
              <a:rPr lang="en-US" sz="2800" dirty="0"/>
              <a:t>There is an entity</a:t>
            </a:r>
            <a:r>
              <a:rPr lang="en-US" sz="2800" dirty="0" smtClean="0"/>
              <a:t>:</a:t>
            </a:r>
            <a:endParaRPr lang="en-US" sz="2800" dirty="0"/>
          </a:p>
        </p:txBody>
      </p:sp>
      <p:sp>
        <p:nvSpPr>
          <p:cNvPr id="3" name="مربع نص 2"/>
          <p:cNvSpPr txBox="1"/>
          <p:nvPr/>
        </p:nvSpPr>
        <p:spPr>
          <a:xfrm>
            <a:off x="0" y="2952690"/>
            <a:ext cx="9448800" cy="461665"/>
          </a:xfrm>
          <a:prstGeom prst="rect">
            <a:avLst/>
          </a:prstGeom>
          <a:noFill/>
        </p:spPr>
        <p:txBody>
          <a:bodyPr wrap="square" rtlCol="0">
            <a:spAutoFit/>
          </a:bodyPr>
          <a:lstStyle/>
          <a:p>
            <a:r>
              <a:rPr lang="en-US" b="1" dirty="0" smtClean="0"/>
              <a:t>customer-schema</a:t>
            </a:r>
            <a:r>
              <a:rPr lang="en-US" b="1" dirty="0"/>
              <a:t>=</a:t>
            </a:r>
            <a:r>
              <a:rPr lang="en-US" sz="1800" b="1" dirty="0"/>
              <a:t>(</a:t>
            </a:r>
            <a:r>
              <a:rPr lang="en-US" b="1" dirty="0"/>
              <a:t>customer-</a:t>
            </a:r>
            <a:r>
              <a:rPr lang="en-US" b="1" dirty="0" err="1"/>
              <a:t>id,name,address,city</a:t>
            </a:r>
            <a:r>
              <a:rPr lang="en-US" b="1" dirty="0"/>
              <a:t>-state-</a:t>
            </a:r>
            <a:r>
              <a:rPr lang="en-US" b="1" dirty="0" err="1"/>
              <a:t>ZIP,discount</a:t>
            </a:r>
            <a:r>
              <a:rPr lang="en-US" b="1" dirty="0" smtClean="0"/>
              <a:t>)</a:t>
            </a:r>
            <a:endParaRPr lang="en-US" sz="2000" dirty="0"/>
          </a:p>
        </p:txBody>
      </p:sp>
      <p:sp>
        <p:nvSpPr>
          <p:cNvPr id="4" name="مربع نص 3"/>
          <p:cNvSpPr txBox="1"/>
          <p:nvPr/>
        </p:nvSpPr>
        <p:spPr>
          <a:xfrm>
            <a:off x="1041400" y="3886200"/>
            <a:ext cx="8102600" cy="1384995"/>
          </a:xfrm>
          <a:prstGeom prst="rect">
            <a:avLst/>
          </a:prstGeom>
          <a:noFill/>
        </p:spPr>
        <p:txBody>
          <a:bodyPr wrap="square" rtlCol="0">
            <a:spAutoFit/>
          </a:bodyPr>
          <a:lstStyle/>
          <a:p>
            <a:pPr algn="just"/>
            <a:r>
              <a:rPr lang="en-US" sz="2800" dirty="0" smtClean="0"/>
              <a:t>1.Transforming </a:t>
            </a:r>
            <a:r>
              <a:rPr lang="en-US" sz="2800" dirty="0"/>
              <a:t>an entity to a relation – E/R Diagram</a:t>
            </a:r>
            <a:r>
              <a:rPr lang="en-US" sz="2800" dirty="0" smtClean="0"/>
              <a:t>.</a:t>
            </a:r>
          </a:p>
          <a:p>
            <a:pPr algn="just"/>
            <a:endParaRPr lang="en-US" sz="2800" dirty="0"/>
          </a:p>
          <a:p>
            <a:pPr algn="just"/>
            <a:r>
              <a:rPr lang="en-US" sz="2800" dirty="0"/>
              <a:t>2.Transforming an entity to a relation – relational .</a:t>
            </a:r>
          </a:p>
        </p:txBody>
      </p:sp>
    </p:spTree>
    <p:extLst>
      <p:ext uri="{BB962C8B-B14F-4D97-AF65-F5344CB8AC3E}">
        <p14:creationId xmlns:p14="http://schemas.microsoft.com/office/powerpoint/2010/main" val="188966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571685"/>
            <a:ext cx="7747000" cy="4524315"/>
          </a:xfrm>
          <a:prstGeom prst="rect">
            <a:avLst/>
          </a:prstGeom>
          <a:noFill/>
        </p:spPr>
        <p:txBody>
          <a:bodyPr wrap="square" rtlCol="0">
            <a:spAutoFit/>
          </a:bodyPr>
          <a:lstStyle/>
          <a:p>
            <a:r>
              <a:rPr lang="en-US" sz="3200" dirty="0"/>
              <a:t>Steps involved in creating an ERD include</a:t>
            </a:r>
            <a:r>
              <a:rPr lang="en-US" sz="3200" dirty="0" smtClean="0"/>
              <a:t>:</a:t>
            </a:r>
            <a:endParaRPr lang="ar-SA" sz="3200" dirty="0" smtClean="0"/>
          </a:p>
          <a:p>
            <a:endParaRPr lang="en-US" sz="3200" dirty="0"/>
          </a:p>
          <a:p>
            <a:pPr lvl="0"/>
            <a:r>
              <a:rPr lang="en-US" sz="2800" dirty="0" smtClean="0"/>
              <a:t>1. Identifying </a:t>
            </a:r>
            <a:r>
              <a:rPr lang="en-US" sz="2800" dirty="0"/>
              <a:t>and defining the </a:t>
            </a:r>
            <a:r>
              <a:rPr lang="en-US" sz="2800" dirty="0" smtClean="0"/>
              <a:t>entities.</a:t>
            </a:r>
          </a:p>
          <a:p>
            <a:pPr lvl="0"/>
            <a:endParaRPr lang="en-US" sz="2800" dirty="0"/>
          </a:p>
          <a:p>
            <a:pPr lvl="0"/>
            <a:r>
              <a:rPr lang="en-US" sz="2800" dirty="0" smtClean="0"/>
              <a:t>2. Determining </a:t>
            </a:r>
            <a:r>
              <a:rPr lang="en-US" sz="2800" dirty="0"/>
              <a:t>all interactions between the </a:t>
            </a:r>
            <a:r>
              <a:rPr lang="en-US" sz="2800" dirty="0" smtClean="0"/>
              <a:t>entities.</a:t>
            </a:r>
          </a:p>
          <a:p>
            <a:pPr lvl="0"/>
            <a:endParaRPr lang="en-US" sz="2800" dirty="0"/>
          </a:p>
          <a:p>
            <a:pPr lvl="0"/>
            <a:r>
              <a:rPr lang="en-US" sz="2800" dirty="0" smtClean="0"/>
              <a:t>3. Analyzing </a:t>
            </a:r>
            <a:r>
              <a:rPr lang="en-US" sz="2800" dirty="0"/>
              <a:t>the nature of interactions/determining the cardinality of the </a:t>
            </a:r>
            <a:r>
              <a:rPr lang="en-US" sz="2800" dirty="0" smtClean="0"/>
              <a:t>relationships.</a:t>
            </a:r>
          </a:p>
          <a:p>
            <a:pPr lvl="0"/>
            <a:endParaRPr lang="en-US" sz="2800" dirty="0"/>
          </a:p>
          <a:p>
            <a:pPr lvl="0"/>
            <a:r>
              <a:rPr lang="en-US" sz="2800" dirty="0" smtClean="0"/>
              <a:t>4. Creating </a:t>
            </a:r>
            <a:r>
              <a:rPr lang="en-US" sz="2800" dirty="0"/>
              <a:t>the </a:t>
            </a:r>
            <a:r>
              <a:rPr lang="en-US" sz="2800" dirty="0" smtClean="0"/>
              <a:t>ERD.</a:t>
            </a:r>
            <a:endParaRPr lang="en-US" sz="2800"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2" end="2"/>
                                            </p:txEl>
                                          </p:spTgt>
                                        </p:tgtEl>
                                        <p:attrNameLst>
                                          <p:attrName>style.visibility</p:attrName>
                                        </p:attrNameLst>
                                      </p:cBhvr>
                                      <p:to>
                                        <p:strVal val="visible"/>
                                      </p:to>
                                    </p:set>
                                    <p:set>
                                      <p:cBhvr>
                                        <p:cTn id="16" dur="455" fill="hold">
                                          <p:stCondLst>
                                            <p:cond delay="0"/>
                                          </p:stCondLst>
                                        </p:cTn>
                                        <p:tgtEl>
                                          <p:spTgt spid="2">
                                            <p:txEl>
                                              <p:pRg st="2" end="2"/>
                                            </p:txEl>
                                          </p:spTgt>
                                        </p:tgtEl>
                                        <p:attrNameLst>
                                          <p:attrName>style.rotation</p:attrName>
                                        </p:attrNameLst>
                                      </p:cBhvr>
                                      <p:to>
                                        <p:strVal val="-45.0"/>
                                      </p:to>
                                    </p:set>
                                    <p:anim calcmode="lin" valueType="num">
                                      <p:cBhvr>
                                        <p:cTn id="17"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4" end="4"/>
                                            </p:txEl>
                                          </p:spTgt>
                                        </p:tgtEl>
                                        <p:attrNameLst>
                                          <p:attrName>style.visibility</p:attrName>
                                        </p:attrNameLst>
                                      </p:cBhvr>
                                      <p:to>
                                        <p:strVal val="visible"/>
                                      </p:to>
                                    </p:set>
                                    <p:set>
                                      <p:cBhvr>
                                        <p:cTn id="25" dur="455" fill="hold">
                                          <p:stCondLst>
                                            <p:cond delay="0"/>
                                          </p:stCondLst>
                                        </p:cTn>
                                        <p:tgtEl>
                                          <p:spTgt spid="2">
                                            <p:txEl>
                                              <p:pRg st="4" end="4"/>
                                            </p:txEl>
                                          </p:spTgt>
                                        </p:tgtEl>
                                        <p:attrNameLst>
                                          <p:attrName>style.rotation</p:attrName>
                                        </p:attrNameLst>
                                      </p:cBhvr>
                                      <p:to>
                                        <p:strVal val="-45.0"/>
                                      </p:to>
                                    </p:set>
                                    <p:anim calcmode="lin" valueType="num">
                                      <p:cBhvr>
                                        <p:cTn id="26" dur="455" fill="hold">
                                          <p:stCondLst>
                                            <p:cond delay="455"/>
                                          </p:stCondLst>
                                        </p:cTn>
                                        <p:tgtEl>
                                          <p:spTgt spid="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4" end="4"/>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wd">
                                    <p:tmPct val="50000"/>
                                  </p:iterate>
                                  <p:childTnLst>
                                    <p:set>
                                      <p:cBhvr>
                                        <p:cTn id="33" dur="1" fill="hold">
                                          <p:stCondLst>
                                            <p:cond delay="0"/>
                                          </p:stCondLst>
                                        </p:cTn>
                                        <p:tgtEl>
                                          <p:spTgt spid="2">
                                            <p:txEl>
                                              <p:pRg st="6" end="6"/>
                                            </p:txEl>
                                          </p:spTgt>
                                        </p:tgtEl>
                                        <p:attrNameLst>
                                          <p:attrName>style.visibility</p:attrName>
                                        </p:attrNameLst>
                                      </p:cBhvr>
                                      <p:to>
                                        <p:strVal val="visible"/>
                                      </p:to>
                                    </p:set>
                                    <p:set>
                                      <p:cBhvr>
                                        <p:cTn id="34" dur="455" fill="hold">
                                          <p:stCondLst>
                                            <p:cond delay="0"/>
                                          </p:stCondLst>
                                        </p:cTn>
                                        <p:tgtEl>
                                          <p:spTgt spid="2">
                                            <p:txEl>
                                              <p:pRg st="6" end="6"/>
                                            </p:txEl>
                                          </p:spTgt>
                                        </p:tgtEl>
                                        <p:attrNameLst>
                                          <p:attrName>style.rotation</p:attrName>
                                        </p:attrNameLst>
                                      </p:cBhvr>
                                      <p:to>
                                        <p:strVal val="-45.0"/>
                                      </p:to>
                                    </p:set>
                                    <p:anim calcmode="lin" valueType="num">
                                      <p:cBhvr>
                                        <p:cTn id="35" dur="455" fill="hold">
                                          <p:stCondLst>
                                            <p:cond delay="455"/>
                                          </p:stCondLst>
                                        </p:cTn>
                                        <p:tgtEl>
                                          <p:spTgt spid="2">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2">
                                            <p:txEl>
                                              <p:pRg st="6" end="6"/>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2">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2">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wd">
                                    <p:tmPct val="50000"/>
                                  </p:iterate>
                                  <p:childTnLst>
                                    <p:set>
                                      <p:cBhvr>
                                        <p:cTn id="42" dur="1" fill="hold">
                                          <p:stCondLst>
                                            <p:cond delay="0"/>
                                          </p:stCondLst>
                                        </p:cTn>
                                        <p:tgtEl>
                                          <p:spTgt spid="2">
                                            <p:txEl>
                                              <p:pRg st="8" end="8"/>
                                            </p:txEl>
                                          </p:spTgt>
                                        </p:tgtEl>
                                        <p:attrNameLst>
                                          <p:attrName>style.visibility</p:attrName>
                                        </p:attrNameLst>
                                      </p:cBhvr>
                                      <p:to>
                                        <p:strVal val="visible"/>
                                      </p:to>
                                    </p:set>
                                    <p:set>
                                      <p:cBhvr>
                                        <p:cTn id="43" dur="455" fill="hold">
                                          <p:stCondLst>
                                            <p:cond delay="0"/>
                                          </p:stCondLst>
                                        </p:cTn>
                                        <p:tgtEl>
                                          <p:spTgt spid="2">
                                            <p:txEl>
                                              <p:pRg st="8" end="8"/>
                                            </p:txEl>
                                          </p:spTgt>
                                        </p:tgtEl>
                                        <p:attrNameLst>
                                          <p:attrName>style.rotation</p:attrName>
                                        </p:attrNameLst>
                                      </p:cBhvr>
                                      <p:to>
                                        <p:strVal val="-45.0"/>
                                      </p:to>
                                    </p:set>
                                    <p:anim calcmode="lin" valueType="num">
                                      <p:cBhvr>
                                        <p:cTn id="44" dur="455" fill="hold">
                                          <p:stCondLst>
                                            <p:cond delay="455"/>
                                          </p:stCondLst>
                                        </p:cTn>
                                        <p:tgtEl>
                                          <p:spTgt spid="2">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2">
                                            <p:txEl>
                                              <p:pRg st="8" end="8"/>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2">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2">
                                            <p:txEl>
                                              <p:pRg st="8" end="8"/>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مجموعة 30"/>
          <p:cNvGrpSpPr/>
          <p:nvPr/>
        </p:nvGrpSpPr>
        <p:grpSpPr>
          <a:xfrm>
            <a:off x="2230813" y="787280"/>
            <a:ext cx="5277137" cy="3556120"/>
            <a:chOff x="677349" y="2179474"/>
            <a:chExt cx="5277137" cy="2773525"/>
          </a:xfrm>
        </p:grpSpPr>
        <p:sp>
          <p:nvSpPr>
            <p:cNvPr id="24" name="مستطيل 23"/>
            <p:cNvSpPr/>
            <p:nvPr/>
          </p:nvSpPr>
          <p:spPr bwMode="auto">
            <a:xfrm>
              <a:off x="2590116" y="4196906"/>
              <a:ext cx="1447813" cy="756093"/>
            </a:xfrm>
            <a:prstGeom prst="rect">
              <a:avLst/>
            </a:prstGeom>
            <a:ln w="38100">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customer</a:t>
              </a:r>
            </a:p>
          </p:txBody>
        </p:sp>
        <p:sp>
          <p:nvSpPr>
            <p:cNvPr id="5" name="شكل بيضاوي 4"/>
            <p:cNvSpPr/>
            <p:nvPr/>
          </p:nvSpPr>
          <p:spPr bwMode="auto">
            <a:xfrm>
              <a:off x="677349" y="3599637"/>
              <a:ext cx="1715537"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u="sng" dirty="0" smtClean="0">
                  <a:solidFill>
                    <a:schemeClr val="bg2"/>
                  </a:solidFill>
                </a:rPr>
                <a:t>Customer-id</a:t>
              </a:r>
              <a:endParaRPr kumimoji="0" lang="en-US" sz="2400" b="1" i="0" u="sng" strike="noStrike" cap="none" normalizeH="0" baseline="0" dirty="0" smtClean="0">
                <a:ln>
                  <a:noFill/>
                </a:ln>
                <a:solidFill>
                  <a:schemeClr val="bg2"/>
                </a:solidFill>
                <a:effectLst/>
              </a:endParaRPr>
            </a:p>
          </p:txBody>
        </p:sp>
        <p:sp>
          <p:nvSpPr>
            <p:cNvPr id="6" name="شكل بيضاوي 5"/>
            <p:cNvSpPr/>
            <p:nvPr/>
          </p:nvSpPr>
          <p:spPr bwMode="auto">
            <a:xfrm>
              <a:off x="1357538" y="2723627"/>
              <a:ext cx="12954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name</a:t>
              </a:r>
              <a:endParaRPr kumimoji="0" lang="en-US" sz="2400" b="1" i="0" strike="noStrike" cap="none" normalizeH="0" baseline="0" dirty="0" smtClean="0">
                <a:ln>
                  <a:noFill/>
                </a:ln>
                <a:solidFill>
                  <a:schemeClr val="bg2"/>
                </a:solidFill>
                <a:effectLst/>
                <a:latin typeface="Times New Roman" pitchFamily="18" charset="0"/>
              </a:endParaRPr>
            </a:p>
          </p:txBody>
        </p:sp>
        <p:sp>
          <p:nvSpPr>
            <p:cNvPr id="39" name="شكل بيضاوي 38"/>
            <p:cNvSpPr/>
            <p:nvPr/>
          </p:nvSpPr>
          <p:spPr bwMode="auto">
            <a:xfrm>
              <a:off x="2479022" y="2179474"/>
              <a:ext cx="1670000" cy="544153"/>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400" b="1" i="0" strike="noStrike" cap="none" normalizeH="0" baseline="0" dirty="0" smtClean="0">
                  <a:ln>
                    <a:noFill/>
                  </a:ln>
                  <a:solidFill>
                    <a:schemeClr val="bg2"/>
                  </a:solidFill>
                  <a:effectLst/>
                  <a:latin typeface="Times New Roman" pitchFamily="18" charset="0"/>
                </a:rPr>
                <a:t>Address</a:t>
              </a:r>
              <a:endParaRPr kumimoji="0" lang="en-US" sz="1400" b="1" i="0" strike="noStrike" cap="none" normalizeH="0" baseline="0" dirty="0" smtClean="0">
                <a:ln>
                  <a:noFill/>
                </a:ln>
                <a:solidFill>
                  <a:schemeClr val="bg2"/>
                </a:solidFill>
                <a:effectLst/>
                <a:latin typeface="Times New Roman" pitchFamily="18" charset="0"/>
              </a:endParaRPr>
            </a:p>
          </p:txBody>
        </p:sp>
        <p:cxnSp>
          <p:nvCxnSpPr>
            <p:cNvPr id="8" name="رابط مستقيم 7"/>
            <p:cNvCxnSpPr>
              <a:stCxn id="24" idx="1"/>
              <a:endCxn id="5" idx="5"/>
            </p:cNvCxnSpPr>
            <p:nvPr/>
          </p:nvCxnSpPr>
          <p:spPr bwMode="auto">
            <a:xfrm flipH="1" flipV="1">
              <a:off x="2141651" y="4064101"/>
              <a:ext cx="448465" cy="510852"/>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شكل بيضاوي 47"/>
            <p:cNvSpPr/>
            <p:nvPr/>
          </p:nvSpPr>
          <p:spPr bwMode="auto">
            <a:xfrm>
              <a:off x="3897086" y="2723628"/>
              <a:ext cx="2057400" cy="54415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600" b="1" i="0" strike="noStrike" cap="none" normalizeH="0" baseline="0" dirty="0" smtClean="0">
                  <a:ln>
                    <a:noFill/>
                  </a:ln>
                  <a:solidFill>
                    <a:schemeClr val="bg2"/>
                  </a:solidFill>
                  <a:effectLst/>
                  <a:latin typeface="Times New Roman" pitchFamily="18" charset="0"/>
                </a:rPr>
                <a:t>City-state-zip</a:t>
              </a:r>
              <a:endParaRPr kumimoji="0" lang="en-US" sz="1600" b="1" i="0" strike="noStrike" cap="none" normalizeH="0" baseline="0" dirty="0" smtClean="0">
                <a:ln>
                  <a:noFill/>
                </a:ln>
                <a:solidFill>
                  <a:schemeClr val="bg2"/>
                </a:solidFill>
                <a:effectLst/>
                <a:latin typeface="Times New Roman" pitchFamily="18" charset="0"/>
              </a:endParaRPr>
            </a:p>
          </p:txBody>
        </p:sp>
        <p:sp>
          <p:nvSpPr>
            <p:cNvPr id="49" name="شكل بيضاوي 48"/>
            <p:cNvSpPr/>
            <p:nvPr/>
          </p:nvSpPr>
          <p:spPr bwMode="auto">
            <a:xfrm>
              <a:off x="4290914" y="3433708"/>
              <a:ext cx="1447800" cy="645167"/>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a:ln w="28575" cap="sq" cmpd="sng" algn="ctr">
              <a:solidFill>
                <a:schemeClr val="bg2"/>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600" dirty="0" smtClean="0">
                  <a:solidFill>
                    <a:schemeClr val="bg2"/>
                  </a:solidFill>
                </a:rPr>
                <a:t> Discount</a:t>
              </a:r>
              <a:endParaRPr kumimoji="0" lang="en-US" sz="2400" b="1" i="0" strike="noStrike" cap="none" normalizeH="0" baseline="0" dirty="0" smtClean="0">
                <a:ln>
                  <a:noFill/>
                </a:ln>
                <a:solidFill>
                  <a:schemeClr val="bg2"/>
                </a:solidFill>
                <a:effectLst/>
                <a:latin typeface="Times New Roman" pitchFamily="18" charset="0"/>
              </a:endParaRPr>
            </a:p>
          </p:txBody>
        </p:sp>
        <p:cxnSp>
          <p:nvCxnSpPr>
            <p:cNvPr id="7" name="رابط مستقيم 6"/>
            <p:cNvCxnSpPr>
              <a:stCxn id="24" idx="0"/>
              <a:endCxn id="39" idx="4"/>
            </p:cNvCxnSpPr>
            <p:nvPr/>
          </p:nvCxnSpPr>
          <p:spPr bwMode="auto">
            <a:xfrm flipH="1" flipV="1">
              <a:off x="3314022" y="2723627"/>
              <a:ext cx="1" cy="1473279"/>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رابط مستقيم 9"/>
            <p:cNvCxnSpPr/>
            <p:nvPr/>
          </p:nvCxnSpPr>
          <p:spPr bwMode="auto">
            <a:xfrm flipH="1" flipV="1">
              <a:off x="2286000" y="3267780"/>
              <a:ext cx="609600" cy="977024"/>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رابط مستقيم 13"/>
            <p:cNvCxnSpPr>
              <a:endCxn id="48" idx="3"/>
            </p:cNvCxnSpPr>
            <p:nvPr/>
          </p:nvCxnSpPr>
          <p:spPr bwMode="auto">
            <a:xfrm flipV="1">
              <a:off x="3505200" y="3188091"/>
              <a:ext cx="693185" cy="1008816"/>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رابط مستقيم 15"/>
            <p:cNvCxnSpPr>
              <a:stCxn id="24" idx="3"/>
              <a:endCxn id="49" idx="3"/>
            </p:cNvCxnSpPr>
            <p:nvPr/>
          </p:nvCxnSpPr>
          <p:spPr bwMode="auto">
            <a:xfrm flipV="1">
              <a:off x="4037929" y="3984392"/>
              <a:ext cx="465010" cy="590561"/>
            </a:xfrm>
            <a:prstGeom prst="line">
              <a:avLst/>
            </a:pr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5" name="جدول 34"/>
          <p:cNvGraphicFramePr>
            <a:graphicFrameLocks noGrp="1"/>
          </p:cNvGraphicFramePr>
          <p:nvPr>
            <p:extLst>
              <p:ext uri="{D42A27DB-BD31-4B8C-83A1-F6EECF244321}">
                <p14:modId xmlns:p14="http://schemas.microsoft.com/office/powerpoint/2010/main" val="3703582732"/>
              </p:ext>
            </p:extLst>
          </p:nvPr>
        </p:nvGraphicFramePr>
        <p:xfrm>
          <a:off x="381000" y="4724400"/>
          <a:ext cx="8610600" cy="1920240"/>
        </p:xfrm>
        <a:graphic>
          <a:graphicData uri="http://schemas.openxmlformats.org/drawingml/2006/table">
            <a:tbl>
              <a:tblPr rtl="1" firstRow="1" firstCol="1" bandRow="1">
                <a:tableStyleId>{5C22544A-7EE6-4342-B048-85BDC9FD1C3A}</a:tableStyleId>
              </a:tblPr>
              <a:tblGrid>
                <a:gridCol w="1028051"/>
                <a:gridCol w="2184833"/>
                <a:gridCol w="1542075"/>
                <a:gridCol w="2312659"/>
                <a:gridCol w="1542982"/>
              </a:tblGrid>
              <a:tr h="640080">
                <a:tc>
                  <a:txBody>
                    <a:bodyPr/>
                    <a:lstStyle/>
                    <a:p>
                      <a:pPr marL="0" marR="0" algn="l" rtl="1">
                        <a:spcBef>
                          <a:spcPts val="0"/>
                        </a:spcBef>
                        <a:spcAft>
                          <a:spcPts val="0"/>
                        </a:spcAft>
                      </a:pPr>
                      <a:r>
                        <a:rPr lang="en-US" sz="1200" dirty="0">
                          <a:solidFill>
                            <a:schemeClr val="bg2"/>
                          </a:solidFill>
                          <a:effectLst/>
                        </a:rPr>
                        <a:t>Discount </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City –State-Zip</a:t>
                      </a:r>
                      <a:endParaRPr lang="en-US" sz="1100" dirty="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a:solidFill>
                            <a:schemeClr val="bg2"/>
                          </a:solidFill>
                          <a:effectLst/>
                        </a:rPr>
                        <a:t>Address </a:t>
                      </a:r>
                      <a:endParaRPr lang="en-US" sz="1100">
                        <a:solidFill>
                          <a:schemeClr val="bg2"/>
                        </a:solidFill>
                        <a:effectLst/>
                        <a:latin typeface="Calibri"/>
                        <a:ea typeface="Calibri"/>
                        <a:cs typeface="Arial"/>
                      </a:endParaRPr>
                    </a:p>
                  </a:txBody>
                  <a:tcPr marL="68580" marR="68580" marT="0" marB="0"/>
                </a:tc>
                <a:tc>
                  <a:txBody>
                    <a:bodyPr/>
                    <a:lstStyle/>
                    <a:p>
                      <a:pPr marL="0" marR="0" algn="l" rtl="1">
                        <a:spcBef>
                          <a:spcPts val="0"/>
                        </a:spcBef>
                        <a:spcAft>
                          <a:spcPts val="0"/>
                        </a:spcAft>
                      </a:pPr>
                      <a:r>
                        <a:rPr lang="en-US" sz="1200" dirty="0">
                          <a:solidFill>
                            <a:schemeClr val="bg2"/>
                          </a:solidFill>
                          <a:effectLst/>
                        </a:rPr>
                        <a:t>Name </a:t>
                      </a:r>
                      <a:endParaRPr lang="en-US" sz="1100" dirty="0">
                        <a:solidFill>
                          <a:schemeClr val="bg2"/>
                        </a:solidFill>
                        <a:effectLst/>
                        <a:latin typeface="Calibri"/>
                        <a:ea typeface="Calibri"/>
                        <a:cs typeface="Arial"/>
                      </a:endParaRPr>
                    </a:p>
                  </a:txBody>
                  <a:tcPr marL="68580" marR="68580" marT="0" marB="0"/>
                </a:tc>
                <a:tc>
                  <a:txBody>
                    <a:bodyPr/>
                    <a:lstStyle/>
                    <a:p>
                      <a:pPr marL="0" marR="0" algn="r" rtl="0">
                        <a:spcBef>
                          <a:spcPts val="0"/>
                        </a:spcBef>
                        <a:spcAft>
                          <a:spcPts val="0"/>
                        </a:spcAft>
                      </a:pPr>
                      <a:r>
                        <a:rPr lang="en-US" sz="1200" dirty="0">
                          <a:solidFill>
                            <a:schemeClr val="bg2"/>
                          </a:solidFill>
                          <a:effectLst/>
                        </a:rPr>
                        <a:t>Customer –ID</a:t>
                      </a:r>
                      <a:endParaRPr lang="en-US" sz="1100" dirty="0">
                        <a:solidFill>
                          <a:schemeClr val="bg2"/>
                        </a:solidFill>
                        <a:effectLst/>
                        <a:latin typeface="Calibri"/>
                        <a:ea typeface="Calibri"/>
                        <a:cs typeface="Arial"/>
                      </a:endParaRPr>
                    </a:p>
                  </a:txBody>
                  <a:tcPr marL="68580" marR="68580" marT="0" marB="0"/>
                </a:tc>
              </a:tr>
              <a:tr h="640080">
                <a:tc>
                  <a:txBody>
                    <a:bodyPr/>
                    <a:lstStyle/>
                    <a:p>
                      <a:pPr marL="0" marR="0" algn="l" rtl="1">
                        <a:spcBef>
                          <a:spcPts val="0"/>
                        </a:spcBef>
                        <a:spcAft>
                          <a:spcPts val="0"/>
                        </a:spcAft>
                      </a:pPr>
                      <a:r>
                        <a:rPr lang="en-US" sz="1200" dirty="0">
                          <a:solidFill>
                            <a:schemeClr val="bg2"/>
                          </a:solidFill>
                          <a:effectLst/>
                        </a:rPr>
                        <a:t>5%</a:t>
                      </a:r>
                      <a:endParaRPr lang="en-US" sz="1100" dirty="0">
                        <a:solidFill>
                          <a:schemeClr val="bg2"/>
                        </a:solidFill>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Austin,TX2888</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123 Oak St.</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l" rtl="1">
                        <a:spcBef>
                          <a:spcPts val="0"/>
                        </a:spcBef>
                        <a:spcAft>
                          <a:spcPts val="0"/>
                        </a:spcAft>
                      </a:pPr>
                      <a:r>
                        <a:rPr lang="en-US" sz="1200" dirty="0">
                          <a:effectLst/>
                        </a:rPr>
                        <a:t>Contemporary Designs</a:t>
                      </a:r>
                      <a:endParaRPr lang="en-US" sz="1100" dirty="0">
                        <a:effectLst/>
                        <a:latin typeface="Calibri"/>
                        <a:ea typeface="Calibri"/>
                        <a:cs typeface="Arial"/>
                      </a:endParaRPr>
                    </a:p>
                  </a:txBody>
                  <a:tcPr marL="68580" marR="68580" marT="0" marB="0">
                    <a:solidFill>
                      <a:schemeClr val="accent2">
                        <a:lumMod val="20000"/>
                        <a:lumOff val="80000"/>
                      </a:schemeClr>
                    </a:solidFill>
                  </a:tcPr>
                </a:tc>
                <a:tc>
                  <a:txBody>
                    <a:bodyPr/>
                    <a:lstStyle/>
                    <a:p>
                      <a:pPr marL="0" marR="0" algn="r" rtl="0">
                        <a:spcBef>
                          <a:spcPts val="0"/>
                        </a:spcBef>
                        <a:spcAft>
                          <a:spcPts val="0"/>
                        </a:spcAft>
                      </a:pPr>
                      <a:r>
                        <a:rPr lang="en-US" sz="1200" dirty="0">
                          <a:effectLst/>
                        </a:rPr>
                        <a:t>1273</a:t>
                      </a:r>
                      <a:endParaRPr lang="en-US" sz="1100" dirty="0">
                        <a:effectLst/>
                        <a:latin typeface="Calibri"/>
                        <a:ea typeface="Calibri"/>
                        <a:cs typeface="Arial"/>
                      </a:endParaRPr>
                    </a:p>
                  </a:txBody>
                  <a:tcPr marL="68580" marR="68580" marT="0" marB="0">
                    <a:solidFill>
                      <a:schemeClr val="accent2">
                        <a:lumMod val="20000"/>
                        <a:lumOff val="80000"/>
                      </a:schemeClr>
                    </a:solidFill>
                  </a:tcPr>
                </a:tc>
              </a:tr>
              <a:tr h="640080">
                <a:tc>
                  <a:txBody>
                    <a:bodyPr/>
                    <a:lstStyle/>
                    <a:p>
                      <a:pPr marL="0" marR="0" algn="l" rtl="1">
                        <a:spcBef>
                          <a:spcPts val="0"/>
                        </a:spcBef>
                        <a:spcAft>
                          <a:spcPts val="0"/>
                        </a:spcAft>
                      </a:pPr>
                      <a:r>
                        <a:rPr lang="en-US" sz="1200" dirty="0">
                          <a:solidFill>
                            <a:schemeClr val="bg2"/>
                          </a:solidFill>
                          <a:effectLst/>
                        </a:rPr>
                        <a:t>3%</a:t>
                      </a:r>
                      <a:endParaRPr lang="en-US" sz="1100" dirty="0">
                        <a:solidFill>
                          <a:schemeClr val="bg2"/>
                        </a:solidFill>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Bloomington ,IN5482</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0">
                        <a:spcBef>
                          <a:spcPts val="0"/>
                        </a:spcBef>
                        <a:spcAft>
                          <a:spcPts val="0"/>
                        </a:spcAft>
                      </a:pPr>
                      <a:r>
                        <a:rPr lang="en-US" sz="1200" dirty="0">
                          <a:effectLst/>
                        </a:rPr>
                        <a:t>18 Hoosier Dr.</a:t>
                      </a:r>
                      <a:r>
                        <a:rPr lang="ar-IQ" sz="1200" dirty="0">
                          <a:effectLst/>
                        </a:rPr>
                        <a:t>  </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l" rtl="1">
                        <a:spcBef>
                          <a:spcPts val="0"/>
                        </a:spcBef>
                        <a:spcAft>
                          <a:spcPts val="0"/>
                        </a:spcAft>
                      </a:pPr>
                      <a:r>
                        <a:rPr lang="en-US" sz="1200" dirty="0">
                          <a:effectLst/>
                        </a:rPr>
                        <a:t>Casual Comer</a:t>
                      </a:r>
                      <a:endParaRPr lang="en-US" sz="1100" dirty="0">
                        <a:effectLst/>
                        <a:latin typeface="Calibri"/>
                        <a:ea typeface="Calibri"/>
                        <a:cs typeface="Arial"/>
                      </a:endParaRPr>
                    </a:p>
                  </a:txBody>
                  <a:tcPr marL="68580" marR="68580" marT="0" marB="0">
                    <a:solidFill>
                      <a:schemeClr val="accent1">
                        <a:lumMod val="40000"/>
                        <a:lumOff val="60000"/>
                      </a:schemeClr>
                    </a:solidFill>
                  </a:tcPr>
                </a:tc>
                <a:tc>
                  <a:txBody>
                    <a:bodyPr/>
                    <a:lstStyle/>
                    <a:p>
                      <a:pPr marL="0" marR="0" algn="r" rtl="0">
                        <a:spcBef>
                          <a:spcPts val="0"/>
                        </a:spcBef>
                        <a:spcAft>
                          <a:spcPts val="0"/>
                        </a:spcAft>
                      </a:pPr>
                      <a:r>
                        <a:rPr lang="en-US" sz="1200" dirty="0">
                          <a:effectLst/>
                        </a:rPr>
                        <a:t>6390</a:t>
                      </a:r>
                      <a:endParaRPr lang="en-US" sz="1100" dirty="0">
                        <a:effectLst/>
                        <a:latin typeface="Calibri"/>
                        <a:ea typeface="Calibri"/>
                        <a:cs typeface="Arial"/>
                      </a:endParaRPr>
                    </a:p>
                  </a:txBody>
                  <a:tcPr marL="68580" marR="68580" marT="0" marB="0">
                    <a:solidFill>
                      <a:schemeClr val="accent1">
                        <a:lumMod val="40000"/>
                        <a:lumOff val="60000"/>
                      </a:schemeClr>
                    </a:solidFill>
                  </a:tcPr>
                </a:tc>
              </a:tr>
            </a:tbl>
          </a:graphicData>
        </a:graphic>
      </p:graphicFrame>
    </p:spTree>
    <p:extLst>
      <p:ext uri="{BB962C8B-B14F-4D97-AF65-F5344CB8AC3E}">
        <p14:creationId xmlns:p14="http://schemas.microsoft.com/office/powerpoint/2010/main" val="746795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2246769"/>
          </a:xfrm>
          <a:prstGeom prst="rect">
            <a:avLst/>
          </a:prstGeom>
          <a:noFill/>
        </p:spPr>
        <p:txBody>
          <a:bodyPr wrap="square" rtlCol="0">
            <a:spAutoFit/>
          </a:bodyPr>
          <a:lstStyle/>
          <a:p>
            <a:pPr marL="457200" indent="-457200">
              <a:buFont typeface="Wingdings" panose="05000000000000000000" pitchFamily="2" charset="2"/>
              <a:buChar char="v"/>
            </a:pPr>
            <a:r>
              <a:rPr lang="en-US" sz="2800" dirty="0" smtClean="0"/>
              <a:t>crucial </a:t>
            </a:r>
            <a:r>
              <a:rPr lang="en-US" sz="2800" dirty="0"/>
              <a:t>to creating a good database design</a:t>
            </a:r>
            <a:r>
              <a:rPr lang="en-US" sz="2800" dirty="0" smtClean="0"/>
              <a:t>.</a:t>
            </a:r>
          </a:p>
          <a:p>
            <a:r>
              <a:rPr lang="en-US" sz="2800" dirty="0" smtClean="0"/>
              <a:t> </a:t>
            </a:r>
          </a:p>
          <a:p>
            <a:pPr marL="457200" indent="-457200">
              <a:buFont typeface="Wingdings" panose="05000000000000000000" pitchFamily="2" charset="2"/>
              <a:buChar char="v"/>
            </a:pPr>
            <a:r>
              <a:rPr lang="en-US" sz="2800" dirty="0" smtClean="0"/>
              <a:t>used </a:t>
            </a:r>
            <a:r>
              <a:rPr lang="en-US" sz="2800" dirty="0"/>
              <a:t>as a high-level logical data model, which is useful in developing a conceptual design for databases</a:t>
            </a:r>
            <a:r>
              <a:rPr lang="en-US" sz="2800" dirty="0" smtClean="0"/>
              <a:t>.</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4524315"/>
          </a:xfrm>
          <a:prstGeom prst="rect">
            <a:avLst/>
          </a:prstGeom>
          <a:noFill/>
        </p:spPr>
        <p:txBody>
          <a:bodyPr wrap="square" rtlCol="0">
            <a:spAutoFit/>
          </a:bodyPr>
          <a:lstStyle/>
          <a:p>
            <a:r>
              <a:rPr lang="en-US" sz="3200" dirty="0" smtClean="0">
                <a:solidFill>
                  <a:schemeClr val="accent2">
                    <a:lumMod val="60000"/>
                    <a:lumOff val="40000"/>
                  </a:schemeClr>
                </a:solidFill>
              </a:rPr>
              <a:t>Entity</a:t>
            </a:r>
          </a:p>
          <a:p>
            <a:endParaRPr lang="en-US" sz="3200" dirty="0" smtClean="0">
              <a:solidFill>
                <a:schemeClr val="accent2">
                  <a:lumMod val="60000"/>
                  <a:lumOff val="40000"/>
                </a:schemeClr>
              </a:solidFill>
            </a:endParaRPr>
          </a:p>
          <a:p>
            <a:pPr marL="457200" indent="-457200">
              <a:buFont typeface="Wingdings" panose="05000000000000000000" pitchFamily="2" charset="2"/>
              <a:buChar char="Ø"/>
            </a:pPr>
            <a:r>
              <a:rPr lang="en-US" sz="3200" dirty="0" smtClean="0"/>
              <a:t>An </a:t>
            </a:r>
            <a:r>
              <a:rPr lang="en-US" sz="3200" dirty="0"/>
              <a:t>entity is a real-world item or concept that exists on its own</a:t>
            </a:r>
            <a:r>
              <a:rPr lang="en-US" sz="3200" dirty="0" smtClean="0"/>
              <a:t>.</a:t>
            </a:r>
          </a:p>
          <a:p>
            <a:endParaRPr lang="en-US" sz="3200" dirty="0" smtClean="0"/>
          </a:p>
          <a:p>
            <a:pPr marL="457200" indent="-457200">
              <a:buFont typeface="Wingdings" panose="05000000000000000000" pitchFamily="2" charset="2"/>
              <a:buChar char="Ø"/>
            </a:pPr>
            <a:r>
              <a:rPr lang="en-US" sz="3200" dirty="0" smtClean="0"/>
              <a:t> </a:t>
            </a:r>
            <a:r>
              <a:rPr lang="en-US" sz="3200" dirty="0"/>
              <a:t>Entities are equivalent to database tables in a relational database, with each row of the table representing an instance of that entity.</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1219200"/>
            <a:ext cx="8458200" cy="5693866"/>
          </a:xfrm>
          <a:prstGeom prst="rect">
            <a:avLst/>
          </a:prstGeom>
          <a:noFill/>
        </p:spPr>
        <p:txBody>
          <a:bodyPr wrap="square" rtlCol="0">
            <a:spAutoFit/>
          </a:bodyPr>
          <a:lstStyle/>
          <a:p>
            <a:r>
              <a:rPr lang="en-US" sz="2800" dirty="0" smtClean="0">
                <a:solidFill>
                  <a:schemeClr val="accent2">
                    <a:lumMod val="60000"/>
                    <a:lumOff val="40000"/>
                  </a:schemeClr>
                </a:solidFill>
              </a:rPr>
              <a:t>Attribute</a:t>
            </a:r>
          </a:p>
          <a:p>
            <a:pPr marL="457200" indent="-457200">
              <a:buFont typeface="Wingdings" panose="05000000000000000000" pitchFamily="2" charset="2"/>
              <a:buChar char="q"/>
            </a:pPr>
            <a:r>
              <a:rPr lang="en-US" sz="2800" dirty="0" smtClean="0"/>
              <a:t>An </a:t>
            </a:r>
            <a:r>
              <a:rPr lang="en-US" sz="2800" dirty="0"/>
              <a:t>attribute of an entity is a particular property that describes the entity. </a:t>
            </a:r>
            <a:endParaRPr lang="en-US" sz="2800" dirty="0" smtClean="0"/>
          </a:p>
          <a:p>
            <a:endParaRPr lang="en-US" sz="2800" dirty="0" smtClean="0"/>
          </a:p>
          <a:p>
            <a:r>
              <a:rPr lang="en-US" sz="2800" dirty="0" smtClean="0">
                <a:solidFill>
                  <a:schemeClr val="accent2">
                    <a:lumMod val="60000"/>
                    <a:lumOff val="40000"/>
                  </a:schemeClr>
                </a:solidFill>
              </a:rPr>
              <a:t>Relationship</a:t>
            </a:r>
            <a:endParaRPr lang="en-US" sz="2800" dirty="0">
              <a:solidFill>
                <a:schemeClr val="accent2">
                  <a:lumMod val="60000"/>
                  <a:lumOff val="40000"/>
                </a:schemeClr>
              </a:solidFill>
            </a:endParaRPr>
          </a:p>
          <a:p>
            <a:pPr marL="457200" indent="-457200">
              <a:buFont typeface="Wingdings" panose="05000000000000000000" pitchFamily="2" charset="2"/>
              <a:buChar char="q"/>
            </a:pPr>
            <a:r>
              <a:rPr lang="en-US" sz="2800" dirty="0" smtClean="0"/>
              <a:t>A </a:t>
            </a:r>
            <a:r>
              <a:rPr lang="en-US" sz="2800" dirty="0"/>
              <a:t>relationship is the association that describes the interaction between entities. </a:t>
            </a:r>
            <a:endParaRPr lang="en-US" sz="2800" dirty="0" smtClean="0"/>
          </a:p>
          <a:p>
            <a:r>
              <a:rPr lang="en-US" sz="2800" dirty="0" smtClean="0">
                <a:solidFill>
                  <a:schemeClr val="accent2">
                    <a:lumMod val="60000"/>
                    <a:lumOff val="40000"/>
                  </a:schemeClr>
                </a:solidFill>
              </a:rPr>
              <a:t>Cardinality</a:t>
            </a:r>
          </a:p>
          <a:p>
            <a:pPr marL="457200" indent="-457200" algn="just">
              <a:buFont typeface="Wingdings" panose="05000000000000000000" pitchFamily="2" charset="2"/>
              <a:buChar char="q"/>
            </a:pPr>
            <a:r>
              <a:rPr lang="en-US" sz="2800" dirty="0" smtClean="0"/>
              <a:t>in </a:t>
            </a:r>
            <a:r>
              <a:rPr lang="en-US" sz="2800" dirty="0"/>
              <a:t>the context of ERD, is the number of instances of one entity that can, or must, be associated with each instance of another entity. In general, there may be one-to-one, </a:t>
            </a:r>
            <a:r>
              <a:rPr lang="en-US" sz="2800" dirty="0" smtClean="0"/>
              <a:t>one-to-many, or </a:t>
            </a:r>
            <a:r>
              <a:rPr lang="en-US" sz="2800" dirty="0"/>
              <a:t>many-to-many relationships.</a:t>
            </a:r>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6" end="6"/>
                                            </p:txEl>
                                          </p:spTgt>
                                        </p:tgtEl>
                                        <p:attrNameLst>
                                          <p:attrName>style.visibility</p:attrName>
                                        </p:attrNameLst>
                                      </p:cBhvr>
                                      <p:to>
                                        <p:strVal val="visible"/>
                                      </p:to>
                                    </p:set>
                                    <p:animEffect transition="in" filter="wipe(down)">
                                      <p:cBhvr>
                                        <p:cTn id="97" dur="580">
                                          <p:stCondLst>
                                            <p:cond delay="0"/>
                                          </p:stCondLst>
                                        </p:cTn>
                                        <p:tgtEl>
                                          <p:spTgt spid="2">
                                            <p:txEl>
                                              <p:pRg st="6" end="6"/>
                                            </p:txEl>
                                          </p:spTgt>
                                        </p:tgtEl>
                                      </p:cBhvr>
                                    </p:animEffect>
                                    <p:anim calcmode="lin" valueType="num">
                                      <p:cBhvr>
                                        <p:cTn id="9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6" end="6"/>
                                            </p:txEl>
                                          </p:spTgt>
                                        </p:tgtEl>
                                      </p:cBhvr>
                                      <p:to x="100000" y="60000"/>
                                    </p:animScale>
                                    <p:animScale>
                                      <p:cBhvr>
                                        <p:cTn id="104" dur="166" decel="50000">
                                          <p:stCondLst>
                                            <p:cond delay="676"/>
                                          </p:stCondLst>
                                        </p:cTn>
                                        <p:tgtEl>
                                          <p:spTgt spid="2">
                                            <p:txEl>
                                              <p:pRg st="6" end="6"/>
                                            </p:txEl>
                                          </p:spTgt>
                                        </p:tgtEl>
                                      </p:cBhvr>
                                      <p:to x="100000" y="100000"/>
                                    </p:animScale>
                                    <p:animScale>
                                      <p:cBhvr>
                                        <p:cTn id="105" dur="26">
                                          <p:stCondLst>
                                            <p:cond delay="1312"/>
                                          </p:stCondLst>
                                        </p:cTn>
                                        <p:tgtEl>
                                          <p:spTgt spid="2">
                                            <p:txEl>
                                              <p:pRg st="6" end="6"/>
                                            </p:txEl>
                                          </p:spTgt>
                                        </p:tgtEl>
                                      </p:cBhvr>
                                      <p:to x="100000" y="80000"/>
                                    </p:animScale>
                                    <p:animScale>
                                      <p:cBhvr>
                                        <p:cTn id="106" dur="166" decel="50000">
                                          <p:stCondLst>
                                            <p:cond delay="1338"/>
                                          </p:stCondLst>
                                        </p:cTn>
                                        <p:tgtEl>
                                          <p:spTgt spid="2">
                                            <p:txEl>
                                              <p:pRg st="6" end="6"/>
                                            </p:txEl>
                                          </p:spTgt>
                                        </p:tgtEl>
                                      </p:cBhvr>
                                      <p:to x="100000" y="100000"/>
                                    </p:animScale>
                                    <p:animScale>
                                      <p:cBhvr>
                                        <p:cTn id="107" dur="26">
                                          <p:stCondLst>
                                            <p:cond delay="1642"/>
                                          </p:stCondLst>
                                        </p:cTn>
                                        <p:tgtEl>
                                          <p:spTgt spid="2">
                                            <p:txEl>
                                              <p:pRg st="6" end="6"/>
                                            </p:txEl>
                                          </p:spTgt>
                                        </p:tgtEl>
                                      </p:cBhvr>
                                      <p:to x="100000" y="90000"/>
                                    </p:animScale>
                                    <p:animScale>
                                      <p:cBhvr>
                                        <p:cTn id="108" dur="166" decel="50000">
                                          <p:stCondLst>
                                            <p:cond delay="1668"/>
                                          </p:stCondLst>
                                        </p:cTn>
                                        <p:tgtEl>
                                          <p:spTgt spid="2">
                                            <p:txEl>
                                              <p:pRg st="6" end="6"/>
                                            </p:txEl>
                                          </p:spTgt>
                                        </p:tgtEl>
                                      </p:cBhvr>
                                      <p:to x="100000" y="100000"/>
                                    </p:animScale>
                                    <p:animScale>
                                      <p:cBhvr>
                                        <p:cTn id="109" dur="26">
                                          <p:stCondLst>
                                            <p:cond delay="1808"/>
                                          </p:stCondLst>
                                        </p:cTn>
                                        <p:tgtEl>
                                          <p:spTgt spid="2">
                                            <p:txEl>
                                              <p:pRg st="6" end="6"/>
                                            </p:txEl>
                                          </p:spTgt>
                                        </p:tgtEl>
                                      </p:cBhvr>
                                      <p:to x="100000" y="95000"/>
                                    </p:animScale>
                                    <p:animScale>
                                      <p:cBhvr>
                                        <p:cTn id="110"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630049052"/>
              </p:ext>
            </p:extLst>
          </p:nvPr>
        </p:nvGraphicFramePr>
        <p:xfrm>
          <a:off x="1542803" y="4572000"/>
          <a:ext cx="2743200" cy="1483360"/>
        </p:xfrm>
        <a:graphic>
          <a:graphicData uri="http://schemas.openxmlformats.org/drawingml/2006/table">
            <a:tbl>
              <a:tblPr firstRow="1" bandRow="1">
                <a:tableStyleId>{5C22544A-7EE6-4342-B048-85BDC9FD1C3A}</a:tableStyleId>
              </a:tblPr>
              <a:tblGrid>
                <a:gridCol w="2743200"/>
              </a:tblGrid>
              <a:tr h="370840">
                <a:tc>
                  <a:txBody>
                    <a:bodyPr/>
                    <a:lstStyle/>
                    <a:p>
                      <a:r>
                        <a:rPr lang="en-US" dirty="0" smtClean="0"/>
                        <a:t>Employee</a:t>
                      </a:r>
                      <a:endParaRPr lang="en-US" dirty="0"/>
                    </a:p>
                  </a:txBody>
                  <a:tcPr/>
                </a:tc>
              </a:tr>
              <a:tr h="370840">
                <a:tc>
                  <a:txBody>
                    <a:bodyPr/>
                    <a:lstStyle/>
                    <a:p>
                      <a:r>
                        <a:rPr lang="en-US" dirty="0" smtClean="0"/>
                        <a:t>employee number</a:t>
                      </a:r>
                      <a:endParaRPr lang="en-US" dirty="0"/>
                    </a:p>
                  </a:txBody>
                  <a:tcPr/>
                </a:tc>
              </a:tr>
              <a:tr h="370840">
                <a:tc>
                  <a:txBody>
                    <a:bodyPr/>
                    <a:lstStyle/>
                    <a:p>
                      <a:r>
                        <a:rPr lang="en-US" dirty="0" smtClean="0"/>
                        <a:t>name</a:t>
                      </a:r>
                      <a:endParaRPr lang="en-US" dirty="0"/>
                    </a:p>
                  </a:txBody>
                  <a:tcPr/>
                </a:tc>
              </a:tr>
              <a:tr h="370840">
                <a:tc>
                  <a:txBody>
                    <a:bodyPr/>
                    <a:lstStyle/>
                    <a:p>
                      <a:r>
                        <a:rPr lang="en-US" dirty="0" smtClean="0"/>
                        <a:t>department number</a:t>
                      </a:r>
                      <a:endParaRPr lang="en-US" dirty="0"/>
                    </a:p>
                  </a:txBody>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2717310191"/>
              </p:ext>
            </p:extLst>
          </p:nvPr>
        </p:nvGraphicFramePr>
        <p:xfrm>
          <a:off x="5791200" y="4419600"/>
          <a:ext cx="2438400" cy="1112520"/>
        </p:xfrm>
        <a:graphic>
          <a:graphicData uri="http://schemas.openxmlformats.org/drawingml/2006/table">
            <a:tbl>
              <a:tblPr firstRow="1" bandRow="1">
                <a:tableStyleId>{5C22544A-7EE6-4342-B048-85BDC9FD1C3A}</a:tableStyleId>
              </a:tblPr>
              <a:tblGrid>
                <a:gridCol w="2438400"/>
              </a:tblGrid>
              <a:tr h="370840">
                <a:tc>
                  <a:txBody>
                    <a:bodyPr/>
                    <a:lstStyle/>
                    <a:p>
                      <a:r>
                        <a:rPr lang="en-US" dirty="0" smtClean="0"/>
                        <a:t>department</a:t>
                      </a:r>
                      <a:endParaRPr lang="en-US" dirty="0"/>
                    </a:p>
                  </a:txBody>
                  <a:tcPr/>
                </a:tc>
              </a:tr>
              <a:tr h="370840">
                <a:tc>
                  <a:txBody>
                    <a:bodyPr/>
                    <a:lstStyle/>
                    <a:p>
                      <a:r>
                        <a:rPr lang="en-US" dirty="0" smtClean="0"/>
                        <a:t>department number </a:t>
                      </a:r>
                      <a:endParaRPr lang="en-US" dirty="0"/>
                    </a:p>
                  </a:txBody>
                  <a:tcPr/>
                </a:tc>
              </a:tr>
              <a:tr h="370840">
                <a:tc>
                  <a:txBody>
                    <a:bodyPr/>
                    <a:lstStyle/>
                    <a:p>
                      <a:r>
                        <a:rPr lang="en-US" dirty="0" smtClean="0"/>
                        <a:t>name </a:t>
                      </a:r>
                      <a:endParaRPr lang="en-US" dirty="0"/>
                    </a:p>
                  </a:txBody>
                  <a:tcPr/>
                </a:tc>
              </a:tr>
            </a:tbl>
          </a:graphicData>
        </a:graphic>
      </p:graphicFrame>
      <p:cxnSp>
        <p:nvCxnSpPr>
          <p:cNvPr id="6" name="رابط كسهم مستقيم 5"/>
          <p:cNvCxnSpPr/>
          <p:nvPr/>
        </p:nvCxnSpPr>
        <p:spPr bwMode="auto">
          <a:xfrm flipH="1">
            <a:off x="4267200" y="4953000"/>
            <a:ext cx="1524000" cy="914400"/>
          </a:xfrm>
          <a:prstGeom prst="straightConnector1">
            <a:avLst/>
          </a:prstGeom>
          <a:ln>
            <a:headEnd type="none" w="sm" len="sm"/>
            <a:tailEnd type="arrow"/>
          </a:ln>
          <a:extLst/>
        </p:spPr>
        <p:style>
          <a:lnRef idx="3">
            <a:schemeClr val="accent4"/>
          </a:lnRef>
          <a:fillRef idx="0">
            <a:schemeClr val="accent4"/>
          </a:fillRef>
          <a:effectRef idx="2">
            <a:schemeClr val="accent4"/>
          </a:effectRef>
          <a:fontRef idx="minor">
            <a:schemeClr val="tx1"/>
          </a:fontRef>
        </p:style>
      </p:cxnSp>
      <p:sp>
        <p:nvSpPr>
          <p:cNvPr id="7" name="مربع نص 6"/>
          <p:cNvSpPr txBox="1"/>
          <p:nvPr/>
        </p:nvSpPr>
        <p:spPr>
          <a:xfrm>
            <a:off x="5429003" y="4491335"/>
            <a:ext cx="304800" cy="461665"/>
          </a:xfrm>
          <a:prstGeom prst="rect">
            <a:avLst/>
          </a:prstGeom>
          <a:noFill/>
        </p:spPr>
        <p:txBody>
          <a:bodyPr wrap="square" rtlCol="0">
            <a:spAutoFit/>
          </a:bodyPr>
          <a:lstStyle/>
          <a:p>
            <a:r>
              <a:rPr lang="en-US" dirty="0" smtClean="0"/>
              <a:t>1</a:t>
            </a:r>
            <a:endParaRPr lang="en-US" dirty="0"/>
          </a:p>
        </p:txBody>
      </p:sp>
      <p:sp>
        <p:nvSpPr>
          <p:cNvPr id="8" name="مربع نص 7"/>
          <p:cNvSpPr txBox="1"/>
          <p:nvPr/>
        </p:nvSpPr>
        <p:spPr>
          <a:xfrm>
            <a:off x="4297878" y="5179367"/>
            <a:ext cx="457200" cy="461665"/>
          </a:xfrm>
          <a:prstGeom prst="rect">
            <a:avLst/>
          </a:prstGeom>
          <a:noFill/>
        </p:spPr>
        <p:txBody>
          <a:bodyPr wrap="square" rtlCol="0">
            <a:spAutoFit/>
          </a:bodyPr>
          <a:lstStyle/>
          <a:p>
            <a:r>
              <a:rPr lang="en-US" dirty="0" smtClean="0"/>
              <a:t>M</a:t>
            </a:r>
            <a:endParaRPr lang="en-US" dirty="0"/>
          </a:p>
        </p:txBody>
      </p:sp>
      <p:sp>
        <p:nvSpPr>
          <p:cNvPr id="5" name="مربع نص 4"/>
          <p:cNvSpPr txBox="1"/>
          <p:nvPr/>
        </p:nvSpPr>
        <p:spPr>
          <a:xfrm>
            <a:off x="1371600" y="1295400"/>
            <a:ext cx="2314699" cy="457200"/>
          </a:xfrm>
          <a:prstGeom prst="rect">
            <a:avLst/>
          </a:prstGeom>
          <a:noFill/>
        </p:spPr>
        <p:txBody>
          <a:bodyPr wrap="square" rtlCol="0">
            <a:spAutoFit/>
          </a:bodyPr>
          <a:lstStyle/>
          <a:p>
            <a:r>
              <a:rPr lang="en-US" dirty="0" smtClean="0"/>
              <a:t>Employee Entity</a:t>
            </a:r>
            <a:endParaRPr lang="en-US" dirty="0"/>
          </a:p>
        </p:txBody>
      </p:sp>
      <p:sp>
        <p:nvSpPr>
          <p:cNvPr id="9" name="مربع نص 8"/>
          <p:cNvSpPr txBox="1"/>
          <p:nvPr/>
        </p:nvSpPr>
        <p:spPr>
          <a:xfrm>
            <a:off x="5791200" y="1295400"/>
            <a:ext cx="2819400" cy="461665"/>
          </a:xfrm>
          <a:prstGeom prst="rect">
            <a:avLst/>
          </a:prstGeom>
          <a:noFill/>
        </p:spPr>
        <p:txBody>
          <a:bodyPr wrap="square" rtlCol="0">
            <a:spAutoFit/>
          </a:bodyPr>
          <a:lstStyle/>
          <a:p>
            <a:r>
              <a:rPr lang="en-US" dirty="0" smtClean="0"/>
              <a:t>Department Entity</a:t>
            </a:r>
            <a:endParaRPr lang="en-US" dirty="0"/>
          </a:p>
        </p:txBody>
      </p:sp>
      <p:sp>
        <p:nvSpPr>
          <p:cNvPr id="10" name="مربع نص 9"/>
          <p:cNvSpPr txBox="1"/>
          <p:nvPr/>
        </p:nvSpPr>
        <p:spPr>
          <a:xfrm>
            <a:off x="1371600" y="2209800"/>
            <a:ext cx="3383478" cy="1938992"/>
          </a:xfrm>
          <a:prstGeom prst="rect">
            <a:avLst/>
          </a:prstGeom>
          <a:noFill/>
        </p:spPr>
        <p:txBody>
          <a:bodyPr wrap="square" rtlCol="0">
            <a:spAutoFit/>
          </a:bodyPr>
          <a:lstStyle/>
          <a:p>
            <a:r>
              <a:rPr lang="en-US" dirty="0" smtClean="0">
                <a:solidFill>
                  <a:srgbClr val="40D20C"/>
                </a:solidFill>
              </a:rPr>
              <a:t>Employee Attribute :</a:t>
            </a:r>
          </a:p>
          <a:p>
            <a:endParaRPr lang="en-US" dirty="0" smtClean="0">
              <a:solidFill>
                <a:srgbClr val="FFFF00"/>
              </a:solidFill>
            </a:endParaRPr>
          </a:p>
          <a:p>
            <a:r>
              <a:rPr lang="en-US" dirty="0" smtClean="0">
                <a:solidFill>
                  <a:srgbClr val="FFFF00"/>
                </a:solidFill>
              </a:rPr>
              <a:t>employee number</a:t>
            </a:r>
          </a:p>
          <a:p>
            <a:r>
              <a:rPr lang="en-US" dirty="0">
                <a:solidFill>
                  <a:srgbClr val="FFFF00"/>
                </a:solidFill>
              </a:rPr>
              <a:t> </a:t>
            </a:r>
            <a:r>
              <a:rPr lang="en-US" dirty="0" smtClean="0">
                <a:solidFill>
                  <a:srgbClr val="FFFF00"/>
                </a:solidFill>
              </a:rPr>
              <a:t>name</a:t>
            </a:r>
          </a:p>
          <a:p>
            <a:r>
              <a:rPr lang="en-US" dirty="0" smtClean="0">
                <a:solidFill>
                  <a:srgbClr val="FFFF00"/>
                </a:solidFill>
              </a:rPr>
              <a:t>Department number</a:t>
            </a:r>
            <a:endParaRPr lang="en-US" dirty="0">
              <a:solidFill>
                <a:srgbClr val="FFFF00"/>
              </a:solidFill>
            </a:endParaRPr>
          </a:p>
        </p:txBody>
      </p:sp>
      <p:sp>
        <p:nvSpPr>
          <p:cNvPr id="11" name="مربع نص 10"/>
          <p:cNvSpPr txBox="1"/>
          <p:nvPr/>
        </p:nvSpPr>
        <p:spPr>
          <a:xfrm>
            <a:off x="5614060" y="2133600"/>
            <a:ext cx="3383478" cy="1569660"/>
          </a:xfrm>
          <a:prstGeom prst="rect">
            <a:avLst/>
          </a:prstGeom>
          <a:noFill/>
        </p:spPr>
        <p:txBody>
          <a:bodyPr wrap="square" rtlCol="0">
            <a:spAutoFit/>
          </a:bodyPr>
          <a:lstStyle/>
          <a:p>
            <a:r>
              <a:rPr lang="en-US" dirty="0">
                <a:solidFill>
                  <a:srgbClr val="40D20C"/>
                </a:solidFill>
              </a:rPr>
              <a:t>Department </a:t>
            </a:r>
            <a:r>
              <a:rPr lang="en-US" dirty="0" smtClean="0">
                <a:solidFill>
                  <a:srgbClr val="40D20C"/>
                </a:solidFill>
              </a:rPr>
              <a:t>Attribute :</a:t>
            </a:r>
          </a:p>
          <a:p>
            <a:endParaRPr lang="en-US" dirty="0" smtClean="0">
              <a:solidFill>
                <a:srgbClr val="FFFF00"/>
              </a:solidFill>
            </a:endParaRPr>
          </a:p>
          <a:p>
            <a:r>
              <a:rPr lang="en-US" dirty="0" smtClean="0">
                <a:solidFill>
                  <a:srgbClr val="FFFF00"/>
                </a:solidFill>
              </a:rPr>
              <a:t>department</a:t>
            </a:r>
            <a:r>
              <a:rPr lang="en-US" dirty="0" smtClean="0"/>
              <a:t> </a:t>
            </a:r>
            <a:r>
              <a:rPr lang="en-US" dirty="0" smtClean="0">
                <a:solidFill>
                  <a:srgbClr val="FFFF00"/>
                </a:solidFill>
              </a:rPr>
              <a:t>number</a:t>
            </a:r>
          </a:p>
          <a:p>
            <a:r>
              <a:rPr lang="en-US" dirty="0" smtClean="0">
                <a:solidFill>
                  <a:srgbClr val="FFFF00"/>
                </a:solidFill>
              </a:rPr>
              <a:t>name</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990600"/>
            <a:ext cx="7747000" cy="5262979"/>
          </a:xfrm>
          <a:prstGeom prst="rect">
            <a:avLst/>
          </a:prstGeom>
          <a:noFill/>
        </p:spPr>
        <p:txBody>
          <a:bodyPr wrap="square" rtlCol="0">
            <a:spAutoFit/>
          </a:bodyPr>
          <a:lstStyle/>
          <a:p>
            <a:r>
              <a:rPr lang="en-US" sz="2800" b="1" dirty="0">
                <a:solidFill>
                  <a:schemeClr val="accent6">
                    <a:lumMod val="60000"/>
                    <a:lumOff val="40000"/>
                  </a:schemeClr>
                </a:solidFill>
              </a:rPr>
              <a:t>2</a:t>
            </a:r>
            <a:r>
              <a:rPr lang="en-US" sz="2800" b="1" dirty="0"/>
              <a:t> </a:t>
            </a:r>
            <a:r>
              <a:rPr lang="en-US" sz="2800" b="1" dirty="0">
                <a:solidFill>
                  <a:srgbClr val="FF0000"/>
                </a:solidFill>
              </a:rPr>
              <a:t>Components of E-R Diagram</a:t>
            </a:r>
          </a:p>
          <a:p>
            <a:pPr marL="457200" indent="-457200">
              <a:buFont typeface="Wingdings" panose="05000000000000000000" pitchFamily="2" charset="2"/>
              <a:buChar char="v"/>
            </a:pPr>
            <a:r>
              <a:rPr lang="en-US" sz="2800" b="1" dirty="0"/>
              <a:t>Entity relational diagram (ER Diagram)</a:t>
            </a:r>
            <a:r>
              <a:rPr lang="en-US" sz="2800" dirty="0"/>
              <a:t> is used to represent the requirement analysis at the conceptual design stage. </a:t>
            </a:r>
            <a:endParaRPr lang="en-US" sz="2800" dirty="0" smtClean="0"/>
          </a:p>
          <a:p>
            <a:pPr marL="457200" indent="-457200">
              <a:buFont typeface="Wingdings" panose="05000000000000000000" pitchFamily="2" charset="2"/>
              <a:buChar char="v"/>
            </a:pPr>
            <a:r>
              <a:rPr lang="en-US" sz="2800" dirty="0" smtClean="0"/>
              <a:t>the </a:t>
            </a:r>
            <a:r>
              <a:rPr lang="en-US" sz="2800" dirty="0"/>
              <a:t>database is designed from the </a:t>
            </a:r>
            <a:r>
              <a:rPr lang="en-US" sz="2800" dirty="0" smtClean="0"/>
              <a:t>ERD </a:t>
            </a:r>
          </a:p>
          <a:p>
            <a:r>
              <a:rPr lang="en-US" sz="2800" dirty="0"/>
              <a:t> </a:t>
            </a:r>
            <a:r>
              <a:rPr lang="en-US" sz="2800" dirty="0" smtClean="0"/>
              <a:t>      or ERD </a:t>
            </a:r>
            <a:r>
              <a:rPr lang="en-US" sz="2800" dirty="0"/>
              <a:t>is converted to the database</a:t>
            </a:r>
            <a:r>
              <a:rPr lang="en-US" sz="2800" dirty="0" smtClean="0"/>
              <a:t>.</a:t>
            </a:r>
          </a:p>
          <a:p>
            <a:endParaRPr lang="en-US" sz="2800" dirty="0"/>
          </a:p>
          <a:p>
            <a:pPr marL="457200" indent="-457200">
              <a:buFont typeface="Wingdings" panose="05000000000000000000" pitchFamily="2" charset="2"/>
              <a:buChar char="§"/>
            </a:pPr>
            <a:r>
              <a:rPr lang="en-US" sz="2800" dirty="0"/>
              <a:t>Each </a:t>
            </a:r>
            <a:r>
              <a:rPr lang="en-US" sz="2800" dirty="0">
                <a:solidFill>
                  <a:schemeClr val="accent6">
                    <a:lumMod val="60000"/>
                    <a:lumOff val="40000"/>
                  </a:schemeClr>
                </a:solidFill>
              </a:rPr>
              <a:t>entity</a:t>
            </a:r>
            <a:r>
              <a:rPr lang="en-US" sz="2800" dirty="0"/>
              <a:t> in the </a:t>
            </a:r>
            <a:r>
              <a:rPr lang="en-US" sz="2800" dirty="0" smtClean="0"/>
              <a:t>ERD </a:t>
            </a:r>
            <a:r>
              <a:rPr lang="en-US" sz="2800" dirty="0"/>
              <a:t>corresponds to a </a:t>
            </a:r>
            <a:r>
              <a:rPr lang="en-US" sz="2800" dirty="0">
                <a:solidFill>
                  <a:schemeClr val="accent6">
                    <a:lumMod val="60000"/>
                    <a:lumOff val="40000"/>
                  </a:schemeClr>
                </a:solidFill>
              </a:rPr>
              <a:t>table</a:t>
            </a:r>
            <a:r>
              <a:rPr lang="en-US" sz="2800" dirty="0"/>
              <a:t> in the database.</a:t>
            </a:r>
          </a:p>
          <a:p>
            <a:pPr marL="457200" indent="-457200">
              <a:buFont typeface="Wingdings" panose="05000000000000000000" pitchFamily="2" charset="2"/>
              <a:buChar char="§"/>
            </a:pPr>
            <a:r>
              <a:rPr lang="en-US" sz="2800" dirty="0"/>
              <a:t>The </a:t>
            </a:r>
            <a:r>
              <a:rPr lang="en-US" sz="2800" dirty="0">
                <a:solidFill>
                  <a:srgbClr val="FFC000"/>
                </a:solidFill>
              </a:rPr>
              <a:t>attributes</a:t>
            </a:r>
            <a:r>
              <a:rPr lang="en-US" sz="2800" dirty="0"/>
              <a:t> of any an entity correspond to </a:t>
            </a:r>
            <a:r>
              <a:rPr lang="en-US" sz="2800" dirty="0">
                <a:solidFill>
                  <a:srgbClr val="FFC000"/>
                </a:solidFill>
              </a:rPr>
              <a:t>field</a:t>
            </a:r>
            <a:r>
              <a:rPr lang="en-US" sz="2800" dirty="0"/>
              <a:t> of a table.</a:t>
            </a:r>
          </a:p>
          <a:p>
            <a:pPr marL="457200" indent="-457200">
              <a:buFont typeface="Wingdings" panose="05000000000000000000" pitchFamily="2" charset="2"/>
              <a:buChar char="§"/>
            </a:pPr>
            <a:r>
              <a:rPr lang="en-US" sz="2800" dirty="0"/>
              <a:t>The </a:t>
            </a:r>
            <a:r>
              <a:rPr lang="en-US" sz="2800" dirty="0" smtClean="0">
                <a:solidFill>
                  <a:srgbClr val="FFFF00"/>
                </a:solidFill>
              </a:rPr>
              <a:t>ERD</a:t>
            </a:r>
            <a:r>
              <a:rPr lang="en-US" sz="2800" dirty="0" smtClean="0"/>
              <a:t> </a:t>
            </a:r>
            <a:r>
              <a:rPr lang="en-US" sz="2800" dirty="0"/>
              <a:t>is converted to the </a:t>
            </a:r>
            <a:r>
              <a:rPr lang="en-US" sz="2800" dirty="0">
                <a:solidFill>
                  <a:srgbClr val="FFFF00"/>
                </a:solidFill>
              </a:rPr>
              <a:t>database</a:t>
            </a:r>
            <a:r>
              <a:rPr lang="en-US" sz="2800" dirty="0"/>
              <a:t>.</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876</TotalTime>
  <Words>1142</Words>
  <Application>Microsoft Office PowerPoint</Application>
  <PresentationFormat>عرض على الشاشة (3:4)‏</PresentationFormat>
  <Paragraphs>285</Paragraphs>
  <Slides>40</Slides>
  <Notes>1</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316</cp:revision>
  <dcterms:created xsi:type="dcterms:W3CDTF">2016-10-15T14:12:10Z</dcterms:created>
  <dcterms:modified xsi:type="dcterms:W3CDTF">2017-01-29T16:56:15Z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