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1"/>
  </p:notesMasterIdLst>
  <p:handoutMasterIdLst>
    <p:handoutMasterId r:id="rId42"/>
  </p:handoutMasterIdLst>
  <p:sldIdLst>
    <p:sldId id="318" r:id="rId3"/>
    <p:sldId id="256" r:id="rId4"/>
    <p:sldId id="257" r:id="rId5"/>
    <p:sldId id="258" r:id="rId6"/>
    <p:sldId id="259" r:id="rId7"/>
    <p:sldId id="274" r:id="rId8"/>
    <p:sldId id="260" r:id="rId9"/>
    <p:sldId id="275" r:id="rId10"/>
    <p:sldId id="276" r:id="rId11"/>
    <p:sldId id="277" r:id="rId12"/>
    <p:sldId id="278" r:id="rId13"/>
    <p:sldId id="279" r:id="rId14"/>
    <p:sldId id="283" r:id="rId15"/>
    <p:sldId id="280" r:id="rId16"/>
    <p:sldId id="281" r:id="rId17"/>
    <p:sldId id="282" r:id="rId18"/>
    <p:sldId id="284" r:id="rId19"/>
    <p:sldId id="285" r:id="rId20"/>
    <p:sldId id="286" r:id="rId21"/>
    <p:sldId id="287" r:id="rId22"/>
    <p:sldId id="319" r:id="rId23"/>
    <p:sldId id="320" r:id="rId24"/>
    <p:sldId id="322" r:id="rId25"/>
    <p:sldId id="321" r:id="rId26"/>
    <p:sldId id="323" r:id="rId27"/>
    <p:sldId id="324" r:id="rId28"/>
    <p:sldId id="325" r:id="rId29"/>
    <p:sldId id="326" r:id="rId30"/>
    <p:sldId id="327" r:id="rId31"/>
    <p:sldId id="328" r:id="rId32"/>
    <p:sldId id="329" r:id="rId33"/>
    <p:sldId id="330" r:id="rId34"/>
    <p:sldId id="331" r:id="rId35"/>
    <p:sldId id="332" r:id="rId36"/>
    <p:sldId id="337" r:id="rId37"/>
    <p:sldId id="333" r:id="rId38"/>
    <p:sldId id="334" r:id="rId39"/>
    <p:sldId id="335" r:id="rId40"/>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2EB4"/>
    <a:srgbClr val="40D20C"/>
    <a:srgbClr val="CDF5FF"/>
    <a:srgbClr val="E5FBFF"/>
    <a:srgbClr val="D7F7FD"/>
    <a:srgbClr val="F1330D"/>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0" d="100"/>
          <a:sy n="60" d="100"/>
        </p:scale>
        <p:origin x="-888" y="23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03400" y="5181600"/>
            <a:ext cx="6096000" cy="1446550"/>
          </a:xfrm>
          <a:prstGeom prst="rect">
            <a:avLst/>
          </a:prstGeom>
          <a:noFill/>
        </p:spPr>
        <p:txBody>
          <a:bodyPr wrap="square" rtlCol="0">
            <a:spAutoFit/>
          </a:bodyPr>
          <a:lstStyle/>
          <a:p>
            <a:r>
              <a:rPr lang="en-US" sz="2800" dirty="0" smtClean="0"/>
              <a:t>1. Introduction. </a:t>
            </a:r>
            <a:r>
              <a:rPr lang="en-US" sz="2800" dirty="0"/>
              <a:t/>
            </a:r>
            <a:br>
              <a:rPr lang="en-US" sz="2800" dirty="0"/>
            </a:br>
            <a:r>
              <a:rPr lang="en-US" sz="2800" dirty="0" smtClean="0"/>
              <a:t>2. RDBMS Concepts.</a:t>
            </a:r>
            <a:r>
              <a:rPr lang="en-US" sz="2800" dirty="0"/>
              <a:t/>
            </a:r>
            <a:br>
              <a:rPr lang="en-US" sz="2800" dirty="0"/>
            </a:br>
            <a:r>
              <a:rPr lang="en-US" sz="2800" dirty="0" smtClean="0"/>
              <a:t>3. </a:t>
            </a:r>
            <a:r>
              <a:rPr lang="en-US" sz="3200" dirty="0" smtClean="0"/>
              <a:t>Database</a:t>
            </a:r>
            <a:r>
              <a:rPr lang="en-US" sz="2800" dirty="0" smtClean="0"/>
              <a:t> Keys.</a:t>
            </a:r>
            <a:endParaRPr lang="en-US" sz="2800" dirty="0"/>
          </a:p>
        </p:txBody>
      </p:sp>
      <p:sp>
        <p:nvSpPr>
          <p:cNvPr id="7" name="مربع نص 6"/>
          <p:cNvSpPr txBox="1"/>
          <p:nvPr/>
        </p:nvSpPr>
        <p:spPr>
          <a:xfrm>
            <a:off x="1600200" y="1371600"/>
            <a:ext cx="7239000" cy="3970318"/>
          </a:xfrm>
          <a:prstGeom prst="rect">
            <a:avLst/>
          </a:prstGeom>
          <a:noFill/>
        </p:spPr>
        <p:txBody>
          <a:bodyPr wrap="square" rtlCol="0">
            <a:spAutoFit/>
          </a:bodyPr>
          <a:lstStyle/>
          <a:p>
            <a:r>
              <a:rPr lang="en-US" sz="4800" dirty="0">
                <a:solidFill>
                  <a:schemeClr val="accent6">
                    <a:lumMod val="60000"/>
                    <a:lumOff val="40000"/>
                  </a:schemeClr>
                </a:solidFill>
              </a:rPr>
              <a:t>Relational Database Management  System </a:t>
            </a:r>
            <a:r>
              <a:rPr lang="en-US" sz="4800" dirty="0"/>
              <a:t>(</a:t>
            </a:r>
            <a:r>
              <a:rPr lang="en-US" sz="4800" dirty="0">
                <a:solidFill>
                  <a:schemeClr val="accent6">
                    <a:lumMod val="60000"/>
                    <a:lumOff val="40000"/>
                  </a:schemeClr>
                </a:solidFill>
              </a:rPr>
              <a:t>RDBMS</a:t>
            </a:r>
            <a:r>
              <a:rPr lang="en-US" sz="4800" dirty="0"/>
              <a:t>)</a:t>
            </a:r>
            <a:br>
              <a:rPr lang="en-US" sz="4800" dirty="0"/>
            </a:br>
            <a:r>
              <a:rPr lang="en-US" sz="6000" dirty="0"/>
              <a:t> </a:t>
            </a:r>
            <a:r>
              <a:rPr lang="en-US" sz="7200" i="1" dirty="0"/>
              <a:t/>
            </a:r>
            <a:br>
              <a:rPr lang="en-US" sz="7200" i="1" dirty="0"/>
            </a:br>
            <a:endParaRPr lang="en-US" sz="4800" dirty="0"/>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r>
              <a:rPr lang="en-US" sz="2800" b="1" dirty="0"/>
              <a:t>2.2 </a:t>
            </a:r>
            <a:r>
              <a:rPr lang="en-US" sz="2800" b="1" dirty="0">
                <a:solidFill>
                  <a:srgbClr val="FFFF00"/>
                </a:solidFill>
              </a:rPr>
              <a:t>What is a Record </a:t>
            </a:r>
            <a:r>
              <a:rPr lang="en-US" sz="2800" b="1" dirty="0" smtClean="0">
                <a:solidFill>
                  <a:srgbClr val="FFFF00"/>
                </a:solidFill>
              </a:rPr>
              <a:t>?</a:t>
            </a:r>
          </a:p>
          <a:p>
            <a:endParaRPr lang="en-US" sz="2800" b="1" dirty="0"/>
          </a:p>
          <a:p>
            <a:pPr algn="just"/>
            <a:r>
              <a:rPr lang="en-US" sz="2800" dirty="0"/>
              <a:t>A single entry in a table is called a </a:t>
            </a:r>
            <a:r>
              <a:rPr lang="en-US" sz="2800" b="1" dirty="0"/>
              <a:t>Record</a:t>
            </a:r>
            <a:r>
              <a:rPr lang="en-US" sz="2800" dirty="0"/>
              <a:t> or </a:t>
            </a:r>
            <a:r>
              <a:rPr lang="en-US" sz="2800" b="1" dirty="0"/>
              <a:t>Row</a:t>
            </a:r>
            <a:r>
              <a:rPr lang="en-US" sz="2800" dirty="0"/>
              <a:t>. A </a:t>
            </a:r>
            <a:r>
              <a:rPr lang="en-US" sz="2800" b="1" dirty="0"/>
              <a:t>Record</a:t>
            </a:r>
            <a:r>
              <a:rPr lang="en-US" sz="2800" dirty="0"/>
              <a:t> in a table represents set of related data. For example, the above </a:t>
            </a:r>
            <a:r>
              <a:rPr lang="en-US" sz="2800" b="1" dirty="0"/>
              <a:t>Employee</a:t>
            </a:r>
            <a:r>
              <a:rPr lang="en-US" sz="2800" dirty="0"/>
              <a:t> table has 4 records. Following is an example of single record.</a:t>
            </a:r>
          </a:p>
          <a:p>
            <a:pPr algn="just"/>
            <a:endParaRPr lang="en-US" sz="2800" dirty="0"/>
          </a:p>
        </p:txBody>
      </p:sp>
      <p:graphicFrame>
        <p:nvGraphicFramePr>
          <p:cNvPr id="6" name="جدول 5"/>
          <p:cNvGraphicFramePr>
            <a:graphicFrameLocks noGrp="1"/>
          </p:cNvGraphicFramePr>
          <p:nvPr>
            <p:extLst>
              <p:ext uri="{D42A27DB-BD31-4B8C-83A1-F6EECF244321}">
                <p14:modId xmlns:p14="http://schemas.microsoft.com/office/powerpoint/2010/main" val="1695919042"/>
              </p:ext>
            </p:extLst>
          </p:nvPr>
        </p:nvGraphicFramePr>
        <p:xfrm>
          <a:off x="1981200" y="4572000"/>
          <a:ext cx="6172200" cy="914400"/>
        </p:xfrm>
        <a:graphic>
          <a:graphicData uri="http://schemas.openxmlformats.org/drawingml/2006/table">
            <a:tbl>
              <a:tblPr firstRow="1" firstCol="1" bandRow="1">
                <a:tableStyleId>{5C22544A-7EE6-4342-B048-85BDC9FD1C3A}</a:tableStyleId>
              </a:tblPr>
              <a:tblGrid>
                <a:gridCol w="1471518"/>
                <a:gridCol w="1504396"/>
                <a:gridCol w="1742540"/>
                <a:gridCol w="1453746"/>
              </a:tblGrid>
              <a:tr h="914400">
                <a:tc>
                  <a:txBody>
                    <a:bodyPr/>
                    <a:lstStyle/>
                    <a:p>
                      <a:pPr marL="0" marR="0" algn="l" rtl="0">
                        <a:lnSpc>
                          <a:spcPct val="115000"/>
                        </a:lnSpc>
                        <a:spcBef>
                          <a:spcPts val="0"/>
                        </a:spcBef>
                        <a:spcAft>
                          <a:spcPts val="0"/>
                        </a:spcAft>
                      </a:pPr>
                      <a:r>
                        <a:rPr lang="en-US" sz="2400" dirty="0">
                          <a:effectLst/>
                        </a:rPr>
                        <a:t>1</a:t>
                      </a:r>
                      <a:endParaRPr lang="en-US" sz="1800" dirty="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Adam</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a:effectLst/>
                        </a:rPr>
                        <a:t>34</a:t>
                      </a:r>
                      <a:endParaRPr lang="en-US" sz="1800">
                        <a:effectLst/>
                        <a:latin typeface="Calibri"/>
                        <a:ea typeface="Calibri"/>
                        <a:cs typeface="Arial"/>
                      </a:endParaRPr>
                    </a:p>
                  </a:txBody>
                  <a:tcPr marL="68580" marR="68580" marT="0" marB="0" anchor="ctr"/>
                </a:tc>
                <a:tc>
                  <a:txBody>
                    <a:bodyPr/>
                    <a:lstStyle/>
                    <a:p>
                      <a:pPr marL="0" marR="0" algn="l" rtl="0">
                        <a:lnSpc>
                          <a:spcPct val="115000"/>
                        </a:lnSpc>
                        <a:spcBef>
                          <a:spcPts val="0"/>
                        </a:spcBef>
                        <a:spcAft>
                          <a:spcPts val="0"/>
                        </a:spcAft>
                      </a:pPr>
                      <a:r>
                        <a:rPr lang="en-US" sz="2400" dirty="0">
                          <a:effectLst/>
                        </a:rPr>
                        <a:t>13000</a:t>
                      </a:r>
                      <a:endParaRPr lang="en-US" sz="18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2246769"/>
          </a:xfrm>
          <a:prstGeom prst="rect">
            <a:avLst/>
          </a:prstGeom>
          <a:noFill/>
        </p:spPr>
        <p:txBody>
          <a:bodyPr wrap="square" rtlCol="0">
            <a:spAutoFit/>
          </a:bodyPr>
          <a:lstStyle/>
          <a:p>
            <a:pPr algn="just"/>
            <a:r>
              <a:rPr lang="en-US" sz="2800" b="1" dirty="0"/>
              <a:t>2.3 </a:t>
            </a:r>
            <a:r>
              <a:rPr lang="en-US" sz="2800" b="1" dirty="0">
                <a:solidFill>
                  <a:srgbClr val="FFFF00"/>
                </a:solidFill>
              </a:rPr>
              <a:t>What is Field ?</a:t>
            </a:r>
          </a:p>
          <a:p>
            <a:pPr algn="just"/>
            <a:r>
              <a:rPr lang="en-US" sz="2800" dirty="0"/>
              <a:t>A table consists of several records(row), each record can be broken into several smaller entities known as</a:t>
            </a:r>
            <a:r>
              <a:rPr lang="en-US" sz="2800" b="1" dirty="0"/>
              <a:t> Fields</a:t>
            </a:r>
            <a:r>
              <a:rPr lang="en-US" sz="2800" dirty="0"/>
              <a:t>. The above </a:t>
            </a:r>
            <a:r>
              <a:rPr lang="en-US" sz="2800" b="1" dirty="0"/>
              <a:t>Employee</a:t>
            </a:r>
            <a:r>
              <a:rPr lang="en-US" sz="2800" dirty="0"/>
              <a:t> table consist of four fields, </a:t>
            </a:r>
            <a:r>
              <a:rPr lang="en-US" sz="2800" b="1" dirty="0"/>
              <a:t>ID</a:t>
            </a:r>
            <a:r>
              <a:rPr lang="en-US" sz="2800" dirty="0"/>
              <a:t>, </a:t>
            </a:r>
            <a:r>
              <a:rPr lang="en-US" sz="2800" b="1" dirty="0"/>
              <a:t>Name</a:t>
            </a:r>
            <a:r>
              <a:rPr lang="en-US" sz="2800" dirty="0"/>
              <a:t>, </a:t>
            </a:r>
            <a:r>
              <a:rPr lang="en-US" sz="2800" b="1" dirty="0"/>
              <a:t>Age</a:t>
            </a:r>
            <a:r>
              <a:rPr lang="en-US" sz="2800" dirty="0"/>
              <a:t> and </a:t>
            </a:r>
            <a:r>
              <a:rPr lang="en-US" sz="2800" b="1" dirty="0"/>
              <a:t>Salary</a:t>
            </a:r>
            <a:r>
              <a:rPr lang="en-US" sz="2800" dirty="0" smtClean="0"/>
              <a:t>.</a:t>
            </a:r>
            <a:endParaRPr lang="en-US" sz="2800" dirty="0"/>
          </a:p>
        </p:txBody>
      </p:sp>
      <p:graphicFrame>
        <p:nvGraphicFramePr>
          <p:cNvPr id="3" name="جدول 2"/>
          <p:cNvGraphicFramePr>
            <a:graphicFrameLocks noGrp="1"/>
          </p:cNvGraphicFramePr>
          <p:nvPr>
            <p:extLst>
              <p:ext uri="{D42A27DB-BD31-4B8C-83A1-F6EECF244321}">
                <p14:modId xmlns:p14="http://schemas.microsoft.com/office/powerpoint/2010/main" val="3075242112"/>
              </p:ext>
            </p:extLst>
          </p:nvPr>
        </p:nvGraphicFramePr>
        <p:xfrm>
          <a:off x="1828800" y="3962400"/>
          <a:ext cx="5562600" cy="853440"/>
        </p:xfrm>
        <a:graphic>
          <a:graphicData uri="http://schemas.openxmlformats.org/drawingml/2006/table">
            <a:tbl>
              <a:tblPr firstRow="1" firstCol="1" bandRow="1">
                <a:tableStyleId>{5C22544A-7EE6-4342-B048-85BDC9FD1C3A}</a:tableStyleId>
              </a:tblPr>
              <a:tblGrid>
                <a:gridCol w="1098586"/>
                <a:gridCol w="1652347"/>
                <a:gridCol w="1332594"/>
                <a:gridCol w="1479073"/>
              </a:tblGrid>
              <a:tr h="853440">
                <a:tc>
                  <a:txBody>
                    <a:bodyPr/>
                    <a:lstStyle/>
                    <a:p>
                      <a:pPr marL="0" marR="0" algn="just" rtl="0">
                        <a:lnSpc>
                          <a:spcPct val="115000"/>
                        </a:lnSpc>
                        <a:spcBef>
                          <a:spcPts val="0"/>
                        </a:spcBef>
                        <a:spcAft>
                          <a:spcPts val="0"/>
                        </a:spcAft>
                      </a:pPr>
                      <a:r>
                        <a:rPr lang="en-US" sz="2000" b="1" dirty="0">
                          <a:effectLst/>
                        </a:rPr>
                        <a:t>ID</a:t>
                      </a:r>
                      <a:endParaRPr lang="en-US" sz="1600" b="1" dirty="0">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Name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Age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dirty="0">
                          <a:effectLst/>
                        </a:rPr>
                        <a:t>Salary</a:t>
                      </a:r>
                      <a:endParaRPr lang="en-US" sz="1600" b="1"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747000" cy="2677656"/>
          </a:xfrm>
          <a:prstGeom prst="rect">
            <a:avLst/>
          </a:prstGeom>
          <a:noFill/>
        </p:spPr>
        <p:txBody>
          <a:bodyPr wrap="square" rtlCol="0">
            <a:spAutoFit/>
          </a:bodyPr>
          <a:lstStyle/>
          <a:p>
            <a:r>
              <a:rPr lang="en-US" sz="2800" b="1" dirty="0"/>
              <a:t>2.4 </a:t>
            </a:r>
            <a:r>
              <a:rPr lang="en-US" sz="2800" b="1" dirty="0">
                <a:solidFill>
                  <a:srgbClr val="FFFF00"/>
                </a:solidFill>
              </a:rPr>
              <a:t>What is a Column ?</a:t>
            </a:r>
          </a:p>
          <a:p>
            <a:r>
              <a:rPr lang="en-US" sz="2800" dirty="0"/>
              <a:t>In </a:t>
            </a:r>
            <a:r>
              <a:rPr lang="en-US" sz="2800" b="1" dirty="0"/>
              <a:t>Relational</a:t>
            </a:r>
            <a:r>
              <a:rPr lang="en-US" sz="2800" dirty="0"/>
              <a:t> table, a column is a set of value of a particular type. The term </a:t>
            </a:r>
            <a:r>
              <a:rPr lang="en-US" sz="2800" b="1" dirty="0"/>
              <a:t>Attribute</a:t>
            </a:r>
            <a:r>
              <a:rPr lang="en-US" sz="2800" dirty="0"/>
              <a:t> is also used to represent a column. For example, in Employee table, Name is a column that represent names of employee.</a:t>
            </a:r>
          </a:p>
          <a:p>
            <a:endParaRPr lang="en-US" sz="2800" dirty="0"/>
          </a:p>
        </p:txBody>
      </p:sp>
      <p:graphicFrame>
        <p:nvGraphicFramePr>
          <p:cNvPr id="4" name="جدول 3"/>
          <p:cNvGraphicFramePr>
            <a:graphicFrameLocks noGrp="1"/>
          </p:cNvGraphicFramePr>
          <p:nvPr>
            <p:extLst>
              <p:ext uri="{D42A27DB-BD31-4B8C-83A1-F6EECF244321}">
                <p14:modId xmlns:p14="http://schemas.microsoft.com/office/powerpoint/2010/main" val="4267827124"/>
              </p:ext>
            </p:extLst>
          </p:nvPr>
        </p:nvGraphicFramePr>
        <p:xfrm>
          <a:off x="3886200" y="3896856"/>
          <a:ext cx="1066800" cy="2594610"/>
        </p:xfrm>
        <a:graphic>
          <a:graphicData uri="http://schemas.openxmlformats.org/drawingml/2006/table">
            <a:tbl>
              <a:tblPr firstRow="1" firstCol="1" bandRow="1">
                <a:tableStyleId>{5C22544A-7EE6-4342-B048-85BDC9FD1C3A}</a:tableStyleId>
              </a:tblPr>
              <a:tblGrid>
                <a:gridCol w="1066800"/>
              </a:tblGrid>
              <a:tr h="518922">
                <a:tc>
                  <a:txBody>
                    <a:bodyPr/>
                    <a:lstStyle/>
                    <a:p>
                      <a:pPr marL="0" marR="0" algn="ctr" rtl="0">
                        <a:lnSpc>
                          <a:spcPct val="115000"/>
                        </a:lnSpc>
                        <a:spcBef>
                          <a:spcPts val="0"/>
                        </a:spcBef>
                        <a:spcAft>
                          <a:spcPts val="0"/>
                        </a:spcAft>
                      </a:pPr>
                      <a:r>
                        <a:rPr lang="en-US" sz="1800" b="1" dirty="0">
                          <a:effectLst/>
                        </a:rPr>
                        <a:t>Name</a:t>
                      </a:r>
                      <a:endParaRPr lang="en-US" sz="1400" b="1" dirty="0">
                        <a:effectLst/>
                        <a:latin typeface="Calibri"/>
                        <a:ea typeface="Calibri"/>
                        <a:cs typeface="Arial"/>
                      </a:endParaRPr>
                    </a:p>
                  </a:txBody>
                  <a:tcPr marL="68580" marR="68580" marT="0" marB="0">
                    <a:solidFill>
                      <a:schemeClr val="bg1"/>
                    </a:solidFill>
                  </a:tcPr>
                </a:tc>
              </a:tr>
              <a:tr h="518922">
                <a:tc>
                  <a:txBody>
                    <a:bodyPr/>
                    <a:lstStyle/>
                    <a:p>
                      <a:pPr marL="0" marR="0" algn="ctr" rtl="0">
                        <a:lnSpc>
                          <a:spcPct val="115000"/>
                        </a:lnSpc>
                        <a:spcBef>
                          <a:spcPts val="0"/>
                        </a:spcBef>
                        <a:spcAft>
                          <a:spcPts val="0"/>
                        </a:spcAft>
                      </a:pPr>
                      <a:r>
                        <a:rPr lang="en-US" sz="1400" dirty="0">
                          <a:solidFill>
                            <a:srgbClr val="FFFF00"/>
                          </a:solidFill>
                          <a:effectLst/>
                        </a:rPr>
                        <a:t>Adam</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Alex</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Stuart</a:t>
                      </a:r>
                      <a:endParaRPr lang="en-US" sz="1100" dirty="0">
                        <a:solidFill>
                          <a:srgbClr val="FFFF00"/>
                        </a:solidFill>
                        <a:effectLst/>
                        <a:latin typeface="Calibri"/>
                        <a:ea typeface="Calibri"/>
                        <a:cs typeface="Arial"/>
                      </a:endParaRPr>
                    </a:p>
                  </a:txBody>
                  <a:tcPr marL="68580" marR="68580" marT="0" marB="0"/>
                </a:tc>
              </a:tr>
              <a:tr h="518922">
                <a:tc>
                  <a:txBody>
                    <a:bodyPr/>
                    <a:lstStyle/>
                    <a:p>
                      <a:pPr marL="0" marR="0" algn="ctr" rtl="0">
                        <a:lnSpc>
                          <a:spcPct val="115000"/>
                        </a:lnSpc>
                        <a:spcBef>
                          <a:spcPts val="0"/>
                        </a:spcBef>
                        <a:spcAft>
                          <a:spcPts val="0"/>
                        </a:spcAft>
                      </a:pPr>
                      <a:r>
                        <a:rPr lang="en-US" sz="1400" dirty="0">
                          <a:solidFill>
                            <a:srgbClr val="FFFF00"/>
                          </a:solidFill>
                          <a:effectLst/>
                        </a:rPr>
                        <a:t>Ross</a:t>
                      </a:r>
                      <a:endParaRPr lang="en-US" sz="1100" dirty="0">
                        <a:solidFill>
                          <a:srgbClr val="FFFF00"/>
                        </a:solidFill>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409700" y="2743200"/>
            <a:ext cx="7708900" cy="1015663"/>
          </a:xfrm>
          <a:prstGeom prst="rect">
            <a:avLst/>
          </a:prstGeom>
          <a:noFill/>
        </p:spPr>
        <p:txBody>
          <a:bodyPr wrap="square" rtlCol="0">
            <a:spAutoFit/>
          </a:bodyPr>
          <a:lstStyle/>
          <a:p>
            <a:pPr algn="just"/>
            <a:r>
              <a:rPr lang="en-US" sz="6000" b="1" dirty="0" smtClean="0">
                <a:solidFill>
                  <a:srgbClr val="FF0000"/>
                </a:solidFill>
              </a:rPr>
              <a:t>3. </a:t>
            </a:r>
            <a:r>
              <a:rPr lang="en-US" sz="6000" b="1" dirty="0">
                <a:solidFill>
                  <a:schemeClr val="accent2">
                    <a:lumMod val="60000"/>
                    <a:lumOff val="40000"/>
                  </a:schemeClr>
                </a:solidFill>
              </a:rPr>
              <a:t>Database </a:t>
            </a:r>
            <a:r>
              <a:rPr lang="en-US" sz="6000" b="1" dirty="0" smtClean="0">
                <a:solidFill>
                  <a:schemeClr val="accent2">
                    <a:lumMod val="60000"/>
                    <a:lumOff val="40000"/>
                  </a:schemeClr>
                </a:solidFill>
              </a:rPr>
              <a:t>Key</a:t>
            </a:r>
            <a:endParaRPr lang="en-US" sz="6000" dirty="0">
              <a:solidFill>
                <a:schemeClr val="accent2">
                  <a:lumMod val="60000"/>
                  <a:lumOff val="40000"/>
                </a:schemeClr>
              </a:solidFill>
            </a:endParaRP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3108543"/>
          </a:xfrm>
          <a:prstGeom prst="rect">
            <a:avLst/>
          </a:prstGeom>
          <a:noFill/>
        </p:spPr>
        <p:txBody>
          <a:bodyPr wrap="square" rtlCol="0">
            <a:spAutoFit/>
          </a:bodyPr>
          <a:lstStyle/>
          <a:p>
            <a:pPr algn="just"/>
            <a:r>
              <a:rPr lang="en-US" sz="3600" b="1" dirty="0">
                <a:solidFill>
                  <a:schemeClr val="accent2">
                    <a:lumMod val="60000"/>
                    <a:lumOff val="40000"/>
                  </a:schemeClr>
                </a:solidFill>
              </a:rPr>
              <a:t>3.1 Introduction</a:t>
            </a:r>
            <a:endParaRPr lang="en-US" sz="3600" dirty="0">
              <a:solidFill>
                <a:schemeClr val="accent2">
                  <a:lumMod val="60000"/>
                  <a:lumOff val="40000"/>
                </a:schemeClr>
              </a:solidFill>
            </a:endParaRPr>
          </a:p>
          <a:p>
            <a:pPr algn="just"/>
            <a:r>
              <a:rPr lang="en-US" sz="3200" dirty="0"/>
              <a:t>For the purposes of clarity we will refer to keys in terms of RDBMS tables but the same </a:t>
            </a:r>
            <a:r>
              <a:rPr lang="en-US" sz="3200" dirty="0" smtClean="0"/>
              <a:t>definition, principle </a:t>
            </a:r>
            <a:r>
              <a:rPr lang="en-US" sz="3200" dirty="0"/>
              <a:t>and naming applies equally to Entity Modeling and Normalization.</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066800"/>
            <a:ext cx="7772400" cy="4832092"/>
          </a:xfrm>
          <a:prstGeom prst="rect">
            <a:avLst/>
          </a:prstGeom>
          <a:noFill/>
        </p:spPr>
        <p:txBody>
          <a:bodyPr wrap="square" rtlCol="0">
            <a:spAutoFit/>
          </a:bodyPr>
          <a:lstStyle/>
          <a:p>
            <a:pPr algn="just"/>
            <a:r>
              <a:rPr lang="en-US" sz="2800" dirty="0"/>
              <a:t>Keys are, as their name suggests, a key part of a relational database and a vital part of the structure of a table. They ensure each record within a table can be uniquely identified by one or a combination of fields within the table. They help enforce integrity and help identify the relationship between tables. There are three main types of keys, </a:t>
            </a:r>
            <a:r>
              <a:rPr lang="en-US" sz="2800" dirty="0">
                <a:solidFill>
                  <a:srgbClr val="40D20C"/>
                </a:solidFill>
                <a:effectLst>
                  <a:outerShdw blurRad="38100" dist="38100" dir="2700000" algn="tl">
                    <a:srgbClr val="000000">
                      <a:alpha val="43137"/>
                    </a:srgbClr>
                  </a:outerShdw>
                </a:effectLst>
              </a:rPr>
              <a:t>candidate keys</a:t>
            </a:r>
            <a:r>
              <a:rPr lang="en-US" sz="2800" dirty="0"/>
              <a:t>, </a:t>
            </a:r>
            <a:r>
              <a:rPr lang="en-US" sz="2800" dirty="0">
                <a:solidFill>
                  <a:srgbClr val="FFFF00"/>
                </a:solidFill>
                <a:effectLst>
                  <a:outerShdw blurRad="38100" dist="38100" dir="2700000" algn="tl">
                    <a:srgbClr val="000000">
                      <a:alpha val="43137"/>
                    </a:srgbClr>
                  </a:outerShdw>
                </a:effectLst>
              </a:rPr>
              <a:t>primary keys </a:t>
            </a:r>
            <a:r>
              <a:rPr lang="en-US" sz="2800" dirty="0"/>
              <a:t>and </a:t>
            </a:r>
            <a:r>
              <a:rPr lang="en-US" sz="2800" dirty="0">
                <a:solidFill>
                  <a:srgbClr val="EA2EB4"/>
                </a:solidFill>
                <a:effectLst>
                  <a:outerShdw blurRad="38100" dist="38100" dir="2700000" algn="tl">
                    <a:srgbClr val="000000">
                      <a:alpha val="43137"/>
                    </a:srgbClr>
                  </a:outerShdw>
                </a:effectLst>
              </a:rPr>
              <a:t>foreign keys</a:t>
            </a:r>
            <a:r>
              <a:rPr lang="en-US" sz="2800" dirty="0"/>
              <a:t>. There is also an </a:t>
            </a:r>
            <a:r>
              <a:rPr lang="en-US" sz="2800" dirty="0">
                <a:solidFill>
                  <a:srgbClr val="FF0000"/>
                </a:solidFill>
                <a:effectLst>
                  <a:outerShdw blurRad="38100" dist="38100" dir="2700000" algn="tl">
                    <a:srgbClr val="000000">
                      <a:alpha val="43137"/>
                    </a:srgbClr>
                  </a:outerShdw>
                </a:effectLst>
              </a:rPr>
              <a:t>alternative key </a:t>
            </a:r>
            <a:r>
              <a:rPr lang="en-US" sz="2800" dirty="0"/>
              <a:t>or </a:t>
            </a:r>
            <a:r>
              <a:rPr lang="en-US" sz="2800" dirty="0">
                <a:solidFill>
                  <a:srgbClr val="FFC000"/>
                </a:solidFill>
                <a:effectLst>
                  <a:outerShdw blurRad="38100" dist="38100" dir="2700000" algn="tl">
                    <a:srgbClr val="000000">
                      <a:alpha val="43137"/>
                    </a:srgbClr>
                  </a:outerShdw>
                </a:effectLst>
              </a:rPr>
              <a:t>secondary</a:t>
            </a:r>
            <a:r>
              <a:rPr lang="en-US" sz="2800" dirty="0">
                <a:solidFill>
                  <a:srgbClr val="FFC000"/>
                </a:solidFill>
              </a:rPr>
              <a:t> key </a:t>
            </a:r>
            <a:r>
              <a:rPr lang="en-US" sz="2800" dirty="0"/>
              <a:t>that can be used, as the name suggests, as a secondary or alternative key to the primary key</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447800"/>
            <a:ext cx="7747000" cy="830997"/>
          </a:xfrm>
          <a:prstGeom prst="rect">
            <a:avLst/>
          </a:prstGeom>
          <a:noFill/>
        </p:spPr>
        <p:txBody>
          <a:bodyPr wrap="square" rtlCol="0">
            <a:spAutoFit/>
          </a:bodyPr>
          <a:lstStyle/>
          <a:p>
            <a:r>
              <a:rPr lang="en-US" sz="4800" b="1" dirty="0" smtClean="0"/>
              <a:t>1. </a:t>
            </a:r>
            <a:r>
              <a:rPr lang="en-US" sz="4800" b="1" dirty="0">
                <a:solidFill>
                  <a:srgbClr val="40D20C"/>
                </a:solidFill>
              </a:rPr>
              <a:t>Super Key</a:t>
            </a:r>
            <a:endParaRPr lang="en-US" sz="4800" dirty="0">
              <a:solidFill>
                <a:srgbClr val="40D20C"/>
              </a:solidFill>
            </a:endParaRPr>
          </a:p>
        </p:txBody>
      </p:sp>
      <p:sp>
        <p:nvSpPr>
          <p:cNvPr id="3" name="مستطيل 2"/>
          <p:cNvSpPr/>
          <p:nvPr/>
        </p:nvSpPr>
        <p:spPr>
          <a:xfrm>
            <a:off x="1295400" y="2697540"/>
            <a:ext cx="7670800" cy="1569660"/>
          </a:xfrm>
          <a:prstGeom prst="rect">
            <a:avLst/>
          </a:prstGeom>
        </p:spPr>
        <p:txBody>
          <a:bodyPr wrap="square">
            <a:spAutoFit/>
          </a:bodyPr>
          <a:lstStyle/>
          <a:p>
            <a:pPr algn="just"/>
            <a:r>
              <a:rPr lang="en-US" sz="3200" dirty="0"/>
              <a:t>A Super key is any combination of fields within a table that uniquely identifies each record within that table.</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968514"/>
            <a:ext cx="7747000" cy="707886"/>
          </a:xfrm>
          <a:prstGeom prst="rect">
            <a:avLst/>
          </a:prstGeom>
          <a:noFill/>
        </p:spPr>
        <p:txBody>
          <a:bodyPr wrap="square" rtlCol="0">
            <a:spAutoFit/>
          </a:bodyPr>
          <a:lstStyle/>
          <a:p>
            <a:pPr algn="just"/>
            <a:r>
              <a:rPr lang="en-US" sz="4000" b="1" dirty="0" smtClean="0">
                <a:solidFill>
                  <a:srgbClr val="40D20C"/>
                </a:solidFill>
              </a:rPr>
              <a:t>3.3 Candidate Key</a:t>
            </a:r>
            <a:endParaRPr lang="en-US" sz="4000" dirty="0">
              <a:solidFill>
                <a:srgbClr val="40D20C"/>
              </a:solidFill>
            </a:endParaRPr>
          </a:p>
        </p:txBody>
      </p:sp>
      <p:sp>
        <p:nvSpPr>
          <p:cNvPr id="13" name="مربع نص 12"/>
          <p:cNvSpPr txBox="1"/>
          <p:nvPr/>
        </p:nvSpPr>
        <p:spPr>
          <a:xfrm>
            <a:off x="1282700" y="1752600"/>
            <a:ext cx="7696200" cy="5016758"/>
          </a:xfrm>
          <a:prstGeom prst="rect">
            <a:avLst/>
          </a:prstGeom>
          <a:noFill/>
        </p:spPr>
        <p:txBody>
          <a:bodyPr wrap="square" rtlCol="0">
            <a:spAutoFit/>
          </a:bodyPr>
          <a:lstStyle/>
          <a:p>
            <a:pPr marL="457200" indent="-457200" algn="just">
              <a:buFont typeface="Wingdings" panose="05000000000000000000" pitchFamily="2" charset="2"/>
              <a:buChar char="q"/>
            </a:pPr>
            <a:r>
              <a:rPr lang="en-US" sz="3200" dirty="0"/>
              <a:t>A candidate is a subset of a super key</a:t>
            </a:r>
            <a:r>
              <a:rPr lang="en-US" sz="3200" dirty="0" smtClean="0"/>
              <a:t>.</a:t>
            </a:r>
          </a:p>
          <a:p>
            <a:pPr marL="457200" indent="-457200" algn="just">
              <a:buFont typeface="Wingdings" panose="05000000000000000000" pitchFamily="2" charset="2"/>
              <a:buChar char="q"/>
            </a:pPr>
            <a:r>
              <a:rPr lang="en-US" sz="3200" dirty="0" smtClean="0"/>
              <a:t> </a:t>
            </a:r>
            <a:r>
              <a:rPr lang="en-US" sz="3200" dirty="0"/>
              <a:t>A candidate key is a single field or the least combination of fields that uniquely identifies each record in the table. </a:t>
            </a:r>
            <a:endParaRPr lang="en-US" sz="3200" dirty="0" smtClean="0"/>
          </a:p>
          <a:p>
            <a:pPr marL="457200" indent="-457200" algn="just">
              <a:buFont typeface="Wingdings" panose="05000000000000000000" pitchFamily="2" charset="2"/>
              <a:buChar char="q"/>
            </a:pPr>
            <a:r>
              <a:rPr lang="en-US" sz="3200" dirty="0" smtClean="0"/>
              <a:t>The </a:t>
            </a:r>
            <a:r>
              <a:rPr lang="en-US" sz="3200" dirty="0"/>
              <a:t>least combination of fields distinguishes a candidate key from a super key</a:t>
            </a:r>
            <a:r>
              <a:rPr lang="en-US" sz="3200" dirty="0" smtClean="0"/>
              <a:t>.</a:t>
            </a:r>
          </a:p>
          <a:p>
            <a:pPr marL="457200" indent="-457200" algn="just">
              <a:buFont typeface="Wingdings" panose="05000000000000000000" pitchFamily="2" charset="2"/>
              <a:buChar char="q"/>
            </a:pPr>
            <a:r>
              <a:rPr lang="en-US" sz="3200" dirty="0" smtClean="0"/>
              <a:t> </a:t>
            </a:r>
            <a:r>
              <a:rPr lang="en-US" sz="3200" dirty="0"/>
              <a:t>Every table must have at least one candidate key but at the same time can have several</a:t>
            </a:r>
            <a:r>
              <a:rPr lang="en-US" sz="3200" dirty="0" smtClean="0"/>
              <a:t>.</a:t>
            </a:r>
            <a:endParaRPr lang="en-US" sz="3200" dirty="0"/>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1364165552"/>
              </p:ext>
            </p:extLst>
          </p:nvPr>
        </p:nvGraphicFramePr>
        <p:xfrm>
          <a:off x="1524000" y="3124200"/>
          <a:ext cx="7162800" cy="3439178"/>
        </p:xfrm>
        <a:graphic>
          <a:graphicData uri="http://schemas.openxmlformats.org/drawingml/2006/table">
            <a:tbl>
              <a:tblPr firstRow="1" firstCol="1" bandRow="1">
                <a:tableStyleId>{5C22544A-7EE6-4342-B048-85BDC9FD1C3A}</a:tableStyleId>
              </a:tblPr>
              <a:tblGrid>
                <a:gridCol w="1735495"/>
                <a:gridCol w="1806802"/>
                <a:gridCol w="1715943"/>
                <a:gridCol w="1904560"/>
              </a:tblGrid>
              <a:tr h="881720">
                <a:tc>
                  <a:txBody>
                    <a:bodyPr/>
                    <a:lstStyle/>
                    <a:p>
                      <a:pPr marL="0" marR="0" algn="l" rtl="0">
                        <a:lnSpc>
                          <a:spcPct val="115000"/>
                        </a:lnSpc>
                        <a:spcBef>
                          <a:spcPts val="0"/>
                        </a:spcBef>
                        <a:spcAft>
                          <a:spcPts val="0"/>
                        </a:spcAft>
                      </a:pPr>
                      <a:r>
                        <a:rPr lang="en-US" sz="2000" dirty="0">
                          <a:effectLst>
                            <a:outerShdw blurRad="38100" dist="38100" dir="2700000" algn="tl">
                              <a:srgbClr val="000000">
                                <a:alpha val="43137"/>
                              </a:srgbClr>
                            </a:outerShdw>
                          </a:effectLst>
                        </a:rPr>
                        <a:t>Student 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firstName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a:effectLst>
                            <a:outerShdw blurRad="38100" dist="38100" dir="2700000" algn="tl">
                              <a:srgbClr val="000000">
                                <a:alpha val="43137"/>
                              </a:srgbClr>
                            </a:outerShdw>
                          </a:effectLst>
                        </a:rPr>
                        <a:t>lastName</a:t>
                      </a:r>
                      <a:endParaRPr lang="en-US" sz="16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2000" dirty="0" err="1">
                          <a:effectLst>
                            <a:outerShdw blurRad="38100" dist="38100" dir="2700000" algn="tl">
                              <a:srgbClr val="000000">
                                <a:alpha val="43137"/>
                              </a:srgbClr>
                            </a:outerShdw>
                          </a:effectLst>
                        </a:rPr>
                        <a:t>courseId</a:t>
                      </a:r>
                      <a:endParaRPr lang="en-US" sz="1600" dirty="0">
                        <a:effectLst>
                          <a:outerShdw blurRad="38100" dist="38100" dir="2700000" algn="tl">
                            <a:srgbClr val="000000">
                              <a:alpha val="43137"/>
                            </a:srgbClr>
                          </a:outerShdw>
                        </a:effectLst>
                        <a:latin typeface="Calibri"/>
                        <a:ea typeface="Calibri"/>
                        <a:cs typeface="Arial"/>
                      </a:endParaRPr>
                    </a:p>
                  </a:txBody>
                  <a:tcPr marL="68580" marR="68580" marT="0" marB="0"/>
                </a:tc>
              </a:tr>
              <a:tr h="426243">
                <a:tc>
                  <a:txBody>
                    <a:bodyPr/>
                    <a:lstStyle/>
                    <a:p>
                      <a:pPr marL="0" marR="0" algn="l" rtl="0">
                        <a:lnSpc>
                          <a:spcPct val="115000"/>
                        </a:lnSpc>
                        <a:spcBef>
                          <a:spcPts val="0"/>
                        </a:spcBef>
                        <a:spcAft>
                          <a:spcPts val="0"/>
                        </a:spcAft>
                      </a:pPr>
                      <a:r>
                        <a:rPr lang="en-US" sz="1400" b="1">
                          <a:solidFill>
                            <a:schemeClr val="bg2"/>
                          </a:solidFill>
                          <a:effectLst/>
                        </a:rPr>
                        <a:t>L0002345</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Jim </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a:solidFill>
                            <a:schemeClr val="bg2"/>
                          </a:solidFill>
                          <a:effectLst/>
                        </a:rPr>
                        <a:t>Black </a:t>
                      </a:r>
                      <a:endParaRPr lang="en-US" sz="1100" b="1">
                        <a:solidFill>
                          <a:schemeClr val="bg2"/>
                        </a:solidFill>
                        <a:effectLst/>
                        <a:latin typeface="Calibri"/>
                        <a:ea typeface="Calibri"/>
                        <a:cs typeface="Arial"/>
                      </a:endParaRPr>
                    </a:p>
                  </a:txBody>
                  <a:tcPr marL="68580" marR="68580" marT="0" marB="0">
                    <a:solidFill>
                      <a:schemeClr val="accent1">
                        <a:lumMod val="20000"/>
                        <a:lumOff val="80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C002</a:t>
                      </a:r>
                      <a:endParaRPr lang="en-US" sz="1100" b="1" dirty="0">
                        <a:solidFill>
                          <a:schemeClr val="bg2"/>
                        </a:solidFill>
                        <a:effectLst/>
                        <a:latin typeface="Calibri"/>
                        <a:ea typeface="Calibri"/>
                        <a:cs typeface="Arial"/>
                      </a:endParaRPr>
                    </a:p>
                  </a:txBody>
                  <a:tcPr marL="68580" marR="68580" marT="0" marB="0">
                    <a:solidFill>
                      <a:schemeClr val="accent1">
                        <a:lumMod val="20000"/>
                        <a:lumOff val="80000"/>
                      </a:schemeClr>
                    </a:solidFill>
                  </a:tcPr>
                </a:tc>
              </a:tr>
              <a:tr h="426243">
                <a:tc>
                  <a:txBody>
                    <a:bodyPr/>
                    <a:lstStyle/>
                    <a:p>
                      <a:pPr marL="0" marR="0" algn="l" rtl="0">
                        <a:lnSpc>
                          <a:spcPct val="115000"/>
                        </a:lnSpc>
                        <a:spcBef>
                          <a:spcPts val="0"/>
                        </a:spcBef>
                        <a:spcAft>
                          <a:spcPts val="0"/>
                        </a:spcAft>
                      </a:pPr>
                      <a:r>
                        <a:rPr lang="en-US" sz="1400" b="1">
                          <a:solidFill>
                            <a:schemeClr val="bg2"/>
                          </a:solidFill>
                          <a:effectLst/>
                        </a:rPr>
                        <a:t>L0001254</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James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a:solidFill>
                            <a:schemeClr val="bg2"/>
                          </a:solidFill>
                          <a:effectLst/>
                        </a:rPr>
                        <a:t>Harradine </a:t>
                      </a:r>
                      <a:endParaRPr lang="en-US" sz="1100" b="1">
                        <a:solidFill>
                          <a:schemeClr val="bg2"/>
                        </a:solidFill>
                        <a:effectLst/>
                        <a:latin typeface="Calibri"/>
                        <a:ea typeface="Calibri"/>
                        <a:cs typeface="Arial"/>
                      </a:endParaRPr>
                    </a:p>
                  </a:txBody>
                  <a:tcPr marL="68580" marR="68580" marT="0" marB="0">
                    <a:solidFill>
                      <a:schemeClr val="tx1">
                        <a:lumMod val="95000"/>
                      </a:schemeClr>
                    </a:solidFill>
                  </a:tcPr>
                </a:tc>
                <a:tc>
                  <a:txBody>
                    <a:bodyPr/>
                    <a:lstStyle/>
                    <a:p>
                      <a:pPr marL="0" marR="0" algn="l" rtl="0">
                        <a:lnSpc>
                          <a:spcPct val="115000"/>
                        </a:lnSpc>
                        <a:spcBef>
                          <a:spcPts val="0"/>
                        </a:spcBef>
                        <a:spcAft>
                          <a:spcPts val="0"/>
                        </a:spcAft>
                      </a:pPr>
                      <a:r>
                        <a:rPr lang="en-US" sz="1400" b="1" dirty="0">
                          <a:solidFill>
                            <a:schemeClr val="bg2"/>
                          </a:solidFill>
                          <a:effectLst/>
                        </a:rPr>
                        <a:t>A004 </a:t>
                      </a:r>
                      <a:endParaRPr lang="en-US" sz="1100" b="1" dirty="0">
                        <a:solidFill>
                          <a:schemeClr val="bg2"/>
                        </a:solidFill>
                        <a:effectLst/>
                        <a:latin typeface="Calibri"/>
                        <a:ea typeface="Calibri"/>
                        <a:cs typeface="Arial"/>
                      </a:endParaRP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L0002349</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Amanda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Holland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C002</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L0001198</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Simon</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McCloud</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L0023487</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Peter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Murray </a:t>
                      </a:r>
                    </a:p>
                  </a:txBody>
                  <a:tcPr marL="68580" marR="68580" marT="0" marB="0">
                    <a:solidFill>
                      <a:schemeClr val="accent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P301</a:t>
                      </a:r>
                    </a:p>
                  </a:txBody>
                  <a:tcPr marL="68580" marR="68580" marT="0" marB="0">
                    <a:solidFill>
                      <a:schemeClr val="accent1">
                        <a:lumMod val="20000"/>
                        <a:lumOff val="80000"/>
                      </a:schemeClr>
                    </a:solidFill>
                  </a:tcPr>
                </a:tc>
              </a:tr>
              <a:tr h="426243">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L0018453</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Anne</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a:solidFill>
                            <a:schemeClr val="bg2"/>
                          </a:solidFill>
                          <a:effectLst/>
                          <a:latin typeface="+mn-lt"/>
                          <a:ea typeface="+mn-ea"/>
                          <a:cs typeface="+mn-cs"/>
                        </a:rPr>
                        <a:t>Norris</a:t>
                      </a:r>
                    </a:p>
                  </a:txBody>
                  <a:tcPr marL="68580" marR="68580" marT="0" marB="0">
                    <a:solidFill>
                      <a:schemeClr val="tx1">
                        <a:lumMod val="95000"/>
                      </a:schemeClr>
                    </a:solidFill>
                  </a:tcPr>
                </a:tc>
                <a:tc>
                  <a:txBody>
                    <a:bodyPr/>
                    <a:lstStyle/>
                    <a:p>
                      <a:pPr marL="0" marR="0" algn="l" defTabSz="914400" rtl="0" eaLnBrk="1" latinLnBrk="0" hangingPunct="1">
                        <a:lnSpc>
                          <a:spcPct val="115000"/>
                        </a:lnSpc>
                        <a:spcBef>
                          <a:spcPts val="0"/>
                        </a:spcBef>
                        <a:spcAft>
                          <a:spcPts val="0"/>
                        </a:spcAft>
                      </a:pPr>
                      <a:r>
                        <a:rPr lang="en-US" sz="1400" b="1" kern="1200" dirty="0">
                          <a:solidFill>
                            <a:schemeClr val="bg2"/>
                          </a:solidFill>
                          <a:effectLst/>
                          <a:latin typeface="+mn-lt"/>
                          <a:ea typeface="+mn-ea"/>
                          <a:cs typeface="+mn-cs"/>
                        </a:rPr>
                        <a:t>S042</a:t>
                      </a:r>
                    </a:p>
                  </a:txBody>
                  <a:tcPr marL="68580" marR="68580" marT="0" marB="0">
                    <a:solidFill>
                      <a:schemeClr val="tx1">
                        <a:lumMod val="95000"/>
                      </a:schemeClr>
                    </a:solidFill>
                  </a:tcPr>
                </a:tc>
              </a:tr>
            </a:tbl>
          </a:graphicData>
        </a:graphic>
      </p:graphicFrame>
      <p:grpSp>
        <p:nvGrpSpPr>
          <p:cNvPr id="6" name="مجموعة 5"/>
          <p:cNvGrpSpPr/>
          <p:nvPr/>
        </p:nvGrpSpPr>
        <p:grpSpPr>
          <a:xfrm>
            <a:off x="1972311" y="1541022"/>
            <a:ext cx="4886518" cy="1524000"/>
            <a:chOff x="0" y="0"/>
            <a:chExt cx="2059700" cy="1035198"/>
          </a:xfrm>
        </p:grpSpPr>
        <p:cxnSp>
          <p:nvCxnSpPr>
            <p:cNvPr id="8" name="رابط كسهم مستقيم 7"/>
            <p:cNvCxnSpPr/>
            <p:nvPr/>
          </p:nvCxnSpPr>
          <p:spPr>
            <a:xfrm flipH="1">
              <a:off x="429317" y="165253"/>
              <a:ext cx="307975" cy="36322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9" name="قوس كبير أيسر 8"/>
            <p:cNvSpPr/>
            <p:nvPr/>
          </p:nvSpPr>
          <p:spPr>
            <a:xfrm rot="5400000">
              <a:off x="181438" y="347030"/>
              <a:ext cx="506730" cy="869605"/>
            </a:xfrm>
            <a:prstGeom prst="leftBrace">
              <a:avLst/>
            </a:prstGeom>
            <a:ln w="38100">
              <a:solidFill>
                <a:schemeClr val="tx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10" name="مربع نص 1"/>
            <p:cNvSpPr txBox="1"/>
            <p:nvPr/>
          </p:nvSpPr>
          <p:spPr>
            <a:xfrm>
              <a:off x="737630" y="0"/>
              <a:ext cx="1322070" cy="385445"/>
            </a:xfrm>
            <a:prstGeom prst="rect">
              <a:avLst/>
            </a:prstGeom>
            <a:noFill/>
            <a:ln w="6350">
              <a:noFill/>
            </a:ln>
            <a:effectLst/>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gn="just" rtl="1">
                <a:lnSpc>
                  <a:spcPct val="115000"/>
                </a:lnSpc>
                <a:spcBef>
                  <a:spcPts val="0"/>
                </a:spcBef>
                <a:spcAft>
                  <a:spcPts val="1000"/>
                </a:spcAft>
                <a:tabLst>
                  <a:tab pos="1090930" algn="l"/>
                </a:tabLst>
              </a:pPr>
              <a:r>
                <a:rPr lang="en-US" sz="3600" b="1" dirty="0">
                  <a:effectLst/>
                  <a:latin typeface="Calibri"/>
                  <a:ea typeface="Times New Roman"/>
                  <a:cs typeface="Times New Roman"/>
                </a:rPr>
                <a:t>Candidate Keys</a:t>
              </a:r>
              <a:endParaRPr lang="en-US" sz="2800" dirty="0">
                <a:effectLst/>
                <a:latin typeface="Calibri"/>
                <a:ea typeface="Calibri"/>
                <a:cs typeface="Arial"/>
              </a:endParaRPr>
            </a:p>
          </p:txBody>
        </p:sp>
      </p:grpSp>
    </p:spTree>
    <p:extLst>
      <p:ext uri="{BB962C8B-B14F-4D97-AF65-F5344CB8AC3E}">
        <p14:creationId xmlns:p14="http://schemas.microsoft.com/office/powerpoint/2010/main" val="3766691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219200"/>
            <a:ext cx="7543800" cy="4031873"/>
          </a:xfrm>
          <a:prstGeom prst="rect">
            <a:avLst/>
          </a:prstGeom>
          <a:noFill/>
        </p:spPr>
        <p:txBody>
          <a:bodyPr wrap="square" rtlCol="0">
            <a:spAutoFit/>
          </a:bodyPr>
          <a:lstStyle/>
          <a:p>
            <a:pPr algn="just"/>
            <a:r>
              <a:rPr lang="en-US" sz="3200" dirty="0"/>
              <a:t>As an example we might have a </a:t>
            </a:r>
            <a:r>
              <a:rPr lang="en-US" sz="3200" dirty="0" err="1"/>
              <a:t>student_id</a:t>
            </a:r>
            <a:r>
              <a:rPr lang="en-US" sz="3200" dirty="0"/>
              <a:t> that uniquely identifies the students in a student table. This would be a candidate key. But in the same table we might have the student’s first name and last name that also, when combined, uniquely identify the student in a student table. These would both be candidate keys.</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4832092"/>
          </a:xfrm>
          <a:prstGeom prst="rect">
            <a:avLst/>
          </a:prstGeom>
        </p:spPr>
        <p:txBody>
          <a:bodyPr wrap="square">
            <a:spAutoFit/>
          </a:bodyPr>
          <a:lstStyle/>
          <a:p>
            <a:pPr algn="just"/>
            <a:r>
              <a:rPr lang="en-US" sz="2800" dirty="0"/>
              <a:t>In order to be eligible for a candidate key it must pass certain criteria</a:t>
            </a:r>
            <a:r>
              <a:rPr lang="en-US" sz="2800" dirty="0" smtClean="0"/>
              <a:t>.</a:t>
            </a:r>
          </a:p>
          <a:p>
            <a:pPr algn="just"/>
            <a:endParaRPr lang="en-US" sz="2800" dirty="0"/>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contain unique values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not contain null values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contains the minimum number of fields to ensure uniqueness</a:t>
            </a:r>
          </a:p>
          <a:p>
            <a:pPr marL="457200" lvl="0" indent="-457200" algn="just">
              <a:buFont typeface="Arial" panose="020B0604020202020204" pitchFamily="34" charset="0"/>
              <a:buChar char="•"/>
            </a:pPr>
            <a:r>
              <a:rPr lang="en-US" sz="2800" dirty="0">
                <a:solidFill>
                  <a:srgbClr val="40D20C"/>
                </a:solidFill>
                <a:effectLst>
                  <a:outerShdw blurRad="38100" dist="38100" dir="2700000" algn="tl">
                    <a:srgbClr val="000000">
                      <a:alpha val="43137"/>
                    </a:srgbClr>
                  </a:outerShdw>
                </a:effectLst>
              </a:rPr>
              <a:t>It must uniquely identify each record in the </a:t>
            </a:r>
            <a:r>
              <a:rPr lang="en-US" sz="2800" dirty="0" smtClean="0">
                <a:solidFill>
                  <a:srgbClr val="40D20C"/>
                </a:solidFill>
                <a:effectLst>
                  <a:outerShdw blurRad="38100" dist="38100" dir="2700000" algn="tl">
                    <a:srgbClr val="000000">
                      <a:alpha val="43137"/>
                    </a:srgbClr>
                  </a:outerShdw>
                </a:effectLst>
              </a:rPr>
              <a:t>table</a:t>
            </a:r>
          </a:p>
          <a:p>
            <a:pPr lvl="0" algn="just"/>
            <a:endParaRPr lang="en-US" sz="2800" dirty="0"/>
          </a:p>
          <a:p>
            <a:pPr algn="just"/>
            <a:r>
              <a:rPr lang="en-US" sz="2800" dirty="0"/>
              <a:t>Once your candidate keys have been identified you can now select one to be your primary key</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5693866"/>
          </a:xfrm>
          <a:prstGeom prst="rect">
            <a:avLst/>
          </a:prstGeom>
        </p:spPr>
        <p:txBody>
          <a:bodyPr wrap="square">
            <a:spAutoFit/>
          </a:bodyPr>
          <a:lstStyle/>
          <a:p>
            <a:pPr algn="just"/>
            <a:r>
              <a:rPr lang="en-US" sz="2800" b="1" dirty="0" smtClean="0">
                <a:solidFill>
                  <a:schemeClr val="accent2">
                    <a:lumMod val="60000"/>
                    <a:lumOff val="40000"/>
                  </a:schemeClr>
                </a:solidFill>
              </a:rPr>
              <a:t>3.4 Primary Key</a:t>
            </a:r>
          </a:p>
          <a:p>
            <a:pPr algn="just"/>
            <a:endParaRPr lang="en-US" sz="2800" dirty="0"/>
          </a:p>
          <a:p>
            <a:pPr marL="457200" indent="-457200" algn="just">
              <a:buFont typeface="Wingdings" panose="05000000000000000000" pitchFamily="2" charset="2"/>
              <a:buChar char="q"/>
            </a:pPr>
            <a:r>
              <a:rPr lang="en-US" sz="2800" dirty="0"/>
              <a:t>A primary key is a candidate key that is most appropriate to be the main reference key for the table. </a:t>
            </a:r>
            <a:endParaRPr lang="en-US" sz="2800" dirty="0" smtClean="0"/>
          </a:p>
          <a:p>
            <a:pPr marL="457200" indent="-457200" algn="just">
              <a:buFont typeface="Wingdings" panose="05000000000000000000" pitchFamily="2" charset="2"/>
              <a:buChar char="q"/>
            </a:pPr>
            <a:r>
              <a:rPr lang="en-US" sz="2800" dirty="0" smtClean="0"/>
              <a:t>it </a:t>
            </a:r>
            <a:r>
              <a:rPr lang="en-US" sz="2800" dirty="0"/>
              <a:t>is the primary key of reference for the table and is used throughout the database to help establish relationships with other tables. </a:t>
            </a:r>
            <a:endParaRPr lang="en-US" sz="2800" dirty="0" smtClean="0"/>
          </a:p>
          <a:p>
            <a:pPr marL="457200" indent="-457200" algn="just">
              <a:buFont typeface="Wingdings" panose="05000000000000000000" pitchFamily="2" charset="2"/>
              <a:buChar char="q"/>
            </a:pPr>
            <a:r>
              <a:rPr lang="en-US" sz="2800" dirty="0" smtClean="0"/>
              <a:t>As </a:t>
            </a:r>
            <a:r>
              <a:rPr lang="en-US" sz="2800" dirty="0"/>
              <a:t>with any candidate key the primary key must </a:t>
            </a:r>
            <a:r>
              <a:rPr lang="en-US" sz="2800" dirty="0" smtClean="0"/>
              <a:t>contain</a:t>
            </a: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unique </a:t>
            </a:r>
            <a:r>
              <a:rPr lang="en-US" sz="2800" dirty="0">
                <a:solidFill>
                  <a:srgbClr val="FFC000"/>
                </a:solidFill>
                <a:effectLst>
                  <a:outerShdw blurRad="38100" dist="38100" dir="2700000" algn="tl">
                    <a:srgbClr val="000000">
                      <a:alpha val="43137"/>
                    </a:srgbClr>
                  </a:outerShdw>
                </a:effectLst>
              </a:rPr>
              <a:t>values, </a:t>
            </a:r>
            <a:endParaRPr lang="en-US" sz="2800" dirty="0" smtClean="0">
              <a:solidFill>
                <a:srgbClr val="FFC000"/>
              </a:solidFill>
              <a:effectLst>
                <a:outerShdw blurRad="38100" dist="38100" dir="2700000" algn="tl">
                  <a:srgbClr val="000000">
                    <a:alpha val="43137"/>
                  </a:srgbClr>
                </a:outerShdw>
              </a:effectLst>
            </a:endParaRP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must </a:t>
            </a:r>
            <a:r>
              <a:rPr lang="en-US" sz="2800" dirty="0">
                <a:solidFill>
                  <a:srgbClr val="FFC000"/>
                </a:solidFill>
                <a:effectLst>
                  <a:outerShdw blurRad="38100" dist="38100" dir="2700000" algn="tl">
                    <a:srgbClr val="000000">
                      <a:alpha val="43137"/>
                    </a:srgbClr>
                  </a:outerShdw>
                </a:effectLst>
              </a:rPr>
              <a:t>never be null </a:t>
            </a:r>
            <a:endParaRPr lang="en-US" sz="2800" dirty="0" smtClean="0">
              <a:solidFill>
                <a:srgbClr val="FFC000"/>
              </a:solidFill>
              <a:effectLst>
                <a:outerShdw blurRad="38100" dist="38100" dir="2700000" algn="tl">
                  <a:srgbClr val="000000">
                    <a:alpha val="43137"/>
                  </a:srgbClr>
                </a:outerShdw>
              </a:effectLst>
            </a:endParaRPr>
          </a:p>
          <a:p>
            <a:pPr marL="1206500" indent="-457200" algn="just">
              <a:buFont typeface="Wingdings" panose="05000000000000000000" pitchFamily="2" charset="2"/>
              <a:buChar char="§"/>
            </a:pPr>
            <a:r>
              <a:rPr lang="en-US" sz="2800" dirty="0" smtClean="0">
                <a:solidFill>
                  <a:srgbClr val="FFC000"/>
                </a:solidFill>
                <a:effectLst>
                  <a:outerShdw blurRad="38100" dist="38100" dir="2700000" algn="tl">
                    <a:srgbClr val="000000">
                      <a:alpha val="43137"/>
                    </a:srgbClr>
                  </a:outerShdw>
                </a:effectLst>
              </a:rPr>
              <a:t>uniquely </a:t>
            </a:r>
            <a:r>
              <a:rPr lang="en-US" sz="2800" dirty="0">
                <a:solidFill>
                  <a:srgbClr val="FFC000"/>
                </a:solidFill>
                <a:effectLst>
                  <a:outerShdw blurRad="38100" dist="38100" dir="2700000" algn="tl">
                    <a:srgbClr val="000000">
                      <a:alpha val="43137"/>
                    </a:srgbClr>
                  </a:outerShdw>
                </a:effectLst>
              </a:rPr>
              <a:t>identify each record in the table.</a:t>
            </a:r>
          </a:p>
        </p:txBody>
      </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3539430"/>
          </a:xfrm>
          <a:prstGeom prst="rect">
            <a:avLst/>
          </a:prstGeom>
        </p:spPr>
        <p:txBody>
          <a:bodyPr wrap="square">
            <a:spAutoFit/>
          </a:bodyPr>
          <a:lstStyle/>
          <a:p>
            <a:pPr algn="just"/>
            <a:r>
              <a:rPr lang="en-US" sz="2800" dirty="0"/>
              <a:t>As an example, a student id might be a primary key in a student table, a department code in a table of all departments in an </a:t>
            </a:r>
            <a:r>
              <a:rPr lang="en-US" sz="2800" dirty="0" smtClean="0"/>
              <a:t>organization. </a:t>
            </a:r>
            <a:r>
              <a:rPr lang="en-US" sz="2800" dirty="0"/>
              <a:t>This module has the code DH3D 35 that is no doubt used in a database somewhere to identify RDBMS as a unit in a table of modules. In the table below we have selected the candidate key </a:t>
            </a:r>
            <a:r>
              <a:rPr lang="en-US" sz="2800" dirty="0" err="1"/>
              <a:t>student_id</a:t>
            </a:r>
            <a:r>
              <a:rPr lang="en-US" sz="2800" dirty="0"/>
              <a:t> to be our most appropriate primary key.</a:t>
            </a: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227530803"/>
              </p:ext>
            </p:extLst>
          </p:nvPr>
        </p:nvGraphicFramePr>
        <p:xfrm>
          <a:off x="1066798" y="2209797"/>
          <a:ext cx="7696201" cy="3886201"/>
        </p:xfrm>
        <a:graphic>
          <a:graphicData uri="http://schemas.openxmlformats.org/drawingml/2006/table">
            <a:tbl>
              <a:tblPr firstRow="1" firstCol="1" bandRow="1">
                <a:tableStyleId>{5C22544A-7EE6-4342-B048-85BDC9FD1C3A}</a:tableStyleId>
              </a:tblPr>
              <a:tblGrid>
                <a:gridCol w="1864734"/>
                <a:gridCol w="1941351"/>
                <a:gridCol w="1843726"/>
                <a:gridCol w="2046390"/>
              </a:tblGrid>
              <a:tr h="996325">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firstName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Jim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James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Harradine </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Amanda </a:t>
                      </a:r>
                      <a:endParaRPr lang="en-US" sz="1100" dirty="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CDF5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Simon</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McCloud</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r h="481646">
                <a:tc>
                  <a:txBody>
                    <a:bodyPr/>
                    <a:lstStyle/>
                    <a:p>
                      <a:pPr marL="0" marR="0" algn="l" rtl="0">
                        <a:lnSpc>
                          <a:spcPct val="115000"/>
                        </a:lnSpc>
                        <a:spcBef>
                          <a:spcPts val="0"/>
                        </a:spcBef>
                        <a:spcAft>
                          <a:spcPts val="0"/>
                        </a:spcAft>
                      </a:pPr>
                      <a:r>
                        <a:rPr lang="en-US" sz="1400" dirty="0">
                          <a:solidFill>
                            <a:schemeClr val="bg2"/>
                          </a:solidFill>
                          <a:effectLst/>
                        </a:rPr>
                        <a:t>L0023487</a:t>
                      </a:r>
                      <a:endParaRPr lang="en-US" sz="1100" dirty="0">
                        <a:solidFill>
                          <a:schemeClr val="bg2"/>
                        </a:solidFill>
                        <a:effectLst/>
                        <a:latin typeface="Calibri"/>
                        <a:ea typeface="Calibri"/>
                        <a:cs typeface="Arial"/>
                      </a:endParaRPr>
                    </a:p>
                  </a:txBody>
                  <a:tcPr marL="68580" marR="68580" marT="0" marB="0">
                    <a:solidFill>
                      <a:srgbClr val="CDF5FF"/>
                    </a:solidFill>
                  </a:tcPr>
                </a:tc>
                <a:tc>
                  <a:txBody>
                    <a:bodyPr/>
                    <a:lstStyle/>
                    <a:p>
                      <a:pPr marL="0" marR="0" algn="l" rtl="0">
                        <a:lnSpc>
                          <a:spcPct val="115000"/>
                        </a:lnSpc>
                        <a:spcBef>
                          <a:spcPts val="0"/>
                        </a:spcBef>
                        <a:spcAft>
                          <a:spcPts val="0"/>
                        </a:spcAft>
                      </a:pPr>
                      <a:r>
                        <a:rPr lang="en-US" sz="1400" dirty="0">
                          <a:effectLst/>
                        </a:rPr>
                        <a:t>Peter </a:t>
                      </a:r>
                      <a:endParaRPr lang="en-US" sz="1100"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a:effectLst/>
                        </a:rPr>
                        <a:t>Murray </a:t>
                      </a:r>
                      <a:endParaRPr lang="en-US" sz="110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dirty="0">
                          <a:effectLst/>
                        </a:rPr>
                        <a:t>P301</a:t>
                      </a:r>
                      <a:endParaRPr lang="en-US" sz="1100" dirty="0">
                        <a:effectLst/>
                        <a:latin typeface="Calibri"/>
                        <a:ea typeface="Calibri"/>
                        <a:cs typeface="Arial"/>
                      </a:endParaRPr>
                    </a:p>
                  </a:txBody>
                  <a:tcPr marL="68580" marR="68580" marT="0" marB="0"/>
                </a:tc>
              </a:tr>
              <a:tr h="481646">
                <a:tc>
                  <a:txBody>
                    <a:bodyPr/>
                    <a:lstStyle/>
                    <a:p>
                      <a:pPr marL="0" marR="0" algn="l" rtl="0">
                        <a:lnSpc>
                          <a:spcPct val="115000"/>
                        </a:lnSpc>
                        <a:spcBef>
                          <a:spcPts val="0"/>
                        </a:spcBef>
                        <a:spcAft>
                          <a:spcPts val="0"/>
                        </a:spcAft>
                      </a:pPr>
                      <a:r>
                        <a:rPr lang="en-US" sz="1400" dirty="0">
                          <a:solidFill>
                            <a:schemeClr val="bg2"/>
                          </a:solidFill>
                          <a:effectLst/>
                        </a:rPr>
                        <a:t>L0018453</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Anne</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Norris</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sp>
        <p:nvSpPr>
          <p:cNvPr id="5" name="مربع نص 2"/>
          <p:cNvSpPr txBox="1">
            <a:spLocks noChangeArrowheads="1"/>
          </p:cNvSpPr>
          <p:nvPr/>
        </p:nvSpPr>
        <p:spPr bwMode="auto">
          <a:xfrm flipH="1">
            <a:off x="1371599" y="1143000"/>
            <a:ext cx="2514600" cy="42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key</a:t>
            </a:r>
            <a:endParaRPr kumimoji="0" lang="en-US" altLang="en-US" sz="3600" b="0" i="0" u="none" strike="noStrike" cap="none" normalizeH="0" baseline="0" dirty="0" smtClean="0">
              <a:ln>
                <a:noFill/>
              </a:ln>
              <a:effectLst>
                <a:outerShdw blurRad="38100" dist="38100" dir="2700000" algn="tl">
                  <a:srgbClr val="000000">
                    <a:alpha val="43137"/>
                  </a:srgbClr>
                </a:outerShdw>
              </a:effectLst>
              <a:latin typeface="Arial" pitchFamily="34" charset="0"/>
              <a:cs typeface="Arial" pitchFamily="34" charset="0"/>
            </a:endParaRPr>
          </a:p>
        </p:txBody>
      </p:sp>
      <p:cxnSp>
        <p:nvCxnSpPr>
          <p:cNvPr id="6" name="رابط كسهم مستقيم 5"/>
          <p:cNvCxnSpPr/>
          <p:nvPr/>
        </p:nvCxnSpPr>
        <p:spPr>
          <a:xfrm>
            <a:off x="2057400" y="1568950"/>
            <a:ext cx="0" cy="64085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 name="Rectangle 3"/>
          <p:cNvSpPr>
            <a:spLocks noChangeArrowheads="1"/>
          </p:cNvSpPr>
          <p:nvPr/>
        </p:nvSpPr>
        <p:spPr bwMode="auto">
          <a:xfrm>
            <a:off x="3270250" y="317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p:cNvSpPr>
            <a:spLocks noChangeArrowheads="1"/>
          </p:cNvSpPr>
          <p:nvPr/>
        </p:nvSpPr>
        <p:spPr bwMode="auto">
          <a:xfrm>
            <a:off x="3270250" y="39338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Calibri" pitchFamily="34" charset="0"/>
                <a:ea typeface="Times New Roman" pitchFamily="18" charset="0"/>
                <a:cs typeface="Times New Roman" pitchFamily="18"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52376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2096631"/>
            <a:ext cx="7899400" cy="2246769"/>
          </a:xfrm>
          <a:prstGeom prst="rect">
            <a:avLst/>
          </a:prstGeom>
        </p:spPr>
        <p:txBody>
          <a:bodyPr wrap="square">
            <a:spAutoFit/>
          </a:bodyPr>
          <a:lstStyle/>
          <a:p>
            <a:r>
              <a:rPr lang="en-US" sz="2800" dirty="0"/>
              <a:t>Primary keys are mandatory for every table each record must have a value for its primary key. When choosing a primary key from the pool of candidate keys always choose a single simple key over a composite key.</a:t>
            </a:r>
          </a:p>
        </p:txBody>
      </p:sp>
    </p:spTree>
    <p:extLst>
      <p:ext uri="{BB962C8B-B14F-4D97-AF65-F5344CB8AC3E}">
        <p14:creationId xmlns:p14="http://schemas.microsoft.com/office/powerpoint/2010/main" val="21073468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693866"/>
          </a:xfrm>
          <a:prstGeom prst="rect">
            <a:avLst/>
          </a:prstGeom>
        </p:spPr>
        <p:txBody>
          <a:bodyPr wrap="square">
            <a:spAutoFit/>
          </a:bodyPr>
          <a:lstStyle/>
          <a:p>
            <a:r>
              <a:rPr lang="en-US" sz="2800" b="1" dirty="0">
                <a:solidFill>
                  <a:schemeClr val="accent2">
                    <a:lumMod val="40000"/>
                    <a:lumOff val="60000"/>
                  </a:schemeClr>
                </a:solidFill>
              </a:rPr>
              <a:t>3.5 Foreign Key</a:t>
            </a:r>
            <a:endParaRPr lang="en-US" sz="2800" dirty="0">
              <a:solidFill>
                <a:schemeClr val="accent2">
                  <a:lumMod val="40000"/>
                  <a:lumOff val="60000"/>
                </a:schemeClr>
              </a:solidFill>
            </a:endParaRPr>
          </a:p>
          <a:p>
            <a:pPr algn="just"/>
            <a:r>
              <a:rPr lang="en-US" sz="2800" dirty="0" smtClean="0"/>
              <a:t>A foreign key is generally a primary key from one table that appears as a field in another where the first table has a relationship to the second. In other words, if we had a table A with a primary key X that linked to a table B where X was a field in B, then X would be a foreign key in B.</a:t>
            </a:r>
          </a:p>
          <a:p>
            <a:pPr algn="just"/>
            <a:r>
              <a:rPr lang="en-US" sz="2800" dirty="0" smtClean="0"/>
              <a:t>An </a:t>
            </a:r>
            <a:r>
              <a:rPr lang="en-US" sz="2800" dirty="0"/>
              <a:t>example might be a student table that contains the </a:t>
            </a:r>
            <a:r>
              <a:rPr lang="en-US" sz="2800" dirty="0" err="1"/>
              <a:t>course_id</a:t>
            </a:r>
            <a:r>
              <a:rPr lang="en-US" sz="2800" dirty="0"/>
              <a:t> the student is attending. Another table lists the courses on offer with </a:t>
            </a:r>
            <a:r>
              <a:rPr lang="en-US" sz="2800" dirty="0" err="1"/>
              <a:t>course_id</a:t>
            </a:r>
            <a:r>
              <a:rPr lang="en-US" sz="2800" dirty="0"/>
              <a:t> being the primary key. The 2 tables are linked through </a:t>
            </a:r>
            <a:r>
              <a:rPr lang="en-US" sz="2800" dirty="0" err="1"/>
              <a:t>course_id</a:t>
            </a:r>
            <a:r>
              <a:rPr lang="en-US" sz="2800" dirty="0"/>
              <a:t> and as such </a:t>
            </a:r>
            <a:r>
              <a:rPr lang="en-US" sz="2800" dirty="0" err="1"/>
              <a:t>course_id</a:t>
            </a:r>
            <a:r>
              <a:rPr lang="en-US" sz="2800" dirty="0"/>
              <a:t> would be a foreign key in the student table.</a:t>
            </a:r>
          </a:p>
        </p:txBody>
      </p:sp>
    </p:spTree>
    <p:extLst>
      <p:ext uri="{BB962C8B-B14F-4D97-AF65-F5344CB8AC3E}">
        <p14:creationId xmlns:p14="http://schemas.microsoft.com/office/powerpoint/2010/main" val="40421483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803400" y="2155852"/>
            <a:ext cx="2286000" cy="830997"/>
          </a:xfrm>
          <a:prstGeom prst="rect">
            <a:avLst/>
          </a:prstGeom>
          <a:noFill/>
        </p:spPr>
        <p:txBody>
          <a:bodyPr wrap="square" rtlCol="0">
            <a:spAutoFit/>
          </a:bodyPr>
          <a:lstStyle/>
          <a:p>
            <a:r>
              <a:rPr lang="en-US" sz="4800" b="1" dirty="0" smtClean="0"/>
              <a:t>Table </a:t>
            </a:r>
            <a:r>
              <a:rPr lang="en-US" sz="4800" b="1" dirty="0" smtClean="0">
                <a:solidFill>
                  <a:srgbClr val="FF0000"/>
                </a:solidFill>
              </a:rPr>
              <a:t>A</a:t>
            </a:r>
            <a:endParaRPr lang="en-US" sz="4800" b="1" dirty="0">
              <a:solidFill>
                <a:srgbClr val="FF0000"/>
              </a:solidFill>
            </a:endParaRPr>
          </a:p>
        </p:txBody>
      </p:sp>
      <p:sp>
        <p:nvSpPr>
          <p:cNvPr id="4" name="مربع نص 3"/>
          <p:cNvSpPr txBox="1"/>
          <p:nvPr/>
        </p:nvSpPr>
        <p:spPr>
          <a:xfrm>
            <a:off x="4978400" y="2155852"/>
            <a:ext cx="2286000" cy="830997"/>
          </a:xfrm>
          <a:prstGeom prst="rect">
            <a:avLst/>
          </a:prstGeom>
          <a:noFill/>
        </p:spPr>
        <p:txBody>
          <a:bodyPr wrap="square" rtlCol="0">
            <a:spAutoFit/>
          </a:bodyPr>
          <a:lstStyle/>
          <a:p>
            <a:r>
              <a:rPr lang="en-US" sz="4800" b="1" dirty="0" smtClean="0"/>
              <a:t>Table </a:t>
            </a:r>
            <a:r>
              <a:rPr lang="en-US" sz="4800" b="1" dirty="0" smtClean="0">
                <a:solidFill>
                  <a:srgbClr val="FFC000"/>
                </a:solidFill>
              </a:rPr>
              <a:t>B</a:t>
            </a:r>
            <a:endParaRPr lang="en-US" sz="4800" b="1" dirty="0">
              <a:solidFill>
                <a:srgbClr val="FFC000"/>
              </a:solidFill>
            </a:endParaRPr>
          </a:p>
        </p:txBody>
      </p:sp>
      <p:sp>
        <p:nvSpPr>
          <p:cNvPr id="5" name="مربع نص 4"/>
          <p:cNvSpPr txBox="1"/>
          <p:nvPr/>
        </p:nvSpPr>
        <p:spPr>
          <a:xfrm>
            <a:off x="2667000" y="3151257"/>
            <a:ext cx="1219200" cy="1938992"/>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p>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a:t>
            </a: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pic>
        <p:nvPicPr>
          <p:cNvPr id="10" name="صورة 9"/>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480226" y="3127670"/>
            <a:ext cx="646347" cy="838509"/>
          </a:xfrm>
          <a:prstGeom prst="rect">
            <a:avLst/>
          </a:prstGeom>
          <a:noFill/>
          <a:extLst>
            <a:ext uri="{909E8E84-426E-40DD-AFC4-6F175D3DCCD1}">
              <a14:hiddenFill xmlns:a14="http://schemas.microsoft.com/office/drawing/2010/main">
                <a:solidFill>
                  <a:srgbClr val="FFFFFF"/>
                </a:solidFill>
              </a14:hiddenFill>
            </a:ext>
          </a:extLst>
        </p:spPr>
      </p:pic>
      <p:sp>
        <p:nvSpPr>
          <p:cNvPr id="11" name="مربع نص 10"/>
          <p:cNvSpPr txBox="1"/>
          <p:nvPr/>
        </p:nvSpPr>
        <p:spPr>
          <a:xfrm>
            <a:off x="5410200" y="4313240"/>
            <a:ext cx="1219200" cy="707886"/>
          </a:xfrm>
          <a:prstGeom prst="rect">
            <a:avLst/>
          </a:prstGeom>
          <a:noFill/>
        </p:spPr>
        <p:txBody>
          <a:bodyPr wrap="square" rtlCol="0">
            <a:spAutoFit/>
          </a:bodyPr>
          <a:lstStyle/>
          <a:p>
            <a:pPr algn="ctr"/>
            <a:r>
              <a:rPr lang="en-US" sz="4000" b="1" dirty="0" smtClean="0">
                <a:solidFill>
                  <a:schemeClr val="accent2">
                    <a:lumMod val="60000"/>
                    <a:lumOff val="40000"/>
                  </a:schemeClr>
                </a:solidFill>
                <a:effectLst>
                  <a:outerShdw blurRad="38100" dist="38100" dir="2700000" algn="tl">
                    <a:srgbClr val="000000">
                      <a:alpha val="43137"/>
                    </a:srgbClr>
                  </a:outerShdw>
                </a:effectLst>
              </a:rPr>
              <a:t>X</a:t>
            </a:r>
            <a:endParaRPr lang="en-US" sz="4000" b="1" dirty="0">
              <a:solidFill>
                <a:schemeClr val="accent2">
                  <a:lumMod val="60000"/>
                  <a:lumOff val="40000"/>
                </a:schemeClr>
              </a:solidFill>
              <a:effectLst>
                <a:outerShdw blurRad="38100" dist="38100" dir="2700000" algn="tl">
                  <a:srgbClr val="000000">
                    <a:alpha val="43137"/>
                  </a:srgbClr>
                </a:outerShdw>
              </a:effectLst>
            </a:endParaRPr>
          </a:p>
        </p:txBody>
      </p:sp>
      <p:sp>
        <p:nvSpPr>
          <p:cNvPr id="12" name="مربع نص 2"/>
          <p:cNvSpPr txBox="1">
            <a:spLocks noChangeArrowheads="1"/>
          </p:cNvSpPr>
          <p:nvPr/>
        </p:nvSpPr>
        <p:spPr bwMode="auto">
          <a:xfrm flipH="1">
            <a:off x="0" y="3068966"/>
            <a:ext cx="1555073" cy="105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
        <p:nvSpPr>
          <p:cNvPr id="13" name="مربع نص 12"/>
          <p:cNvSpPr txBox="1"/>
          <p:nvPr/>
        </p:nvSpPr>
        <p:spPr>
          <a:xfrm>
            <a:off x="5383094" y="3096161"/>
            <a:ext cx="1219200" cy="1323439"/>
          </a:xfrm>
          <a:prstGeom prst="rect">
            <a:avLst/>
          </a:prstGeom>
          <a:noFill/>
        </p:spPr>
        <p:txBody>
          <a:bodyPr wrap="square" rtlCol="0">
            <a:spAutoFit/>
          </a:bodyPr>
          <a:lstStyle/>
          <a:p>
            <a:pPr algn="ctr"/>
            <a:r>
              <a:rPr lang="en-US" sz="4000" b="1" dirty="0">
                <a:solidFill>
                  <a:schemeClr val="accent2">
                    <a:lumMod val="60000"/>
                    <a:lumOff val="40000"/>
                  </a:schemeClr>
                </a:solidFill>
                <a:effectLst>
                  <a:outerShdw blurRad="38100" dist="38100" dir="2700000" algn="tl">
                    <a:srgbClr val="000000">
                      <a:alpha val="43137"/>
                    </a:srgbClr>
                  </a:outerShdw>
                </a:effectLst>
              </a:rPr>
              <a:t>Z</a:t>
            </a:r>
            <a:endParaRPr lang="en-US" sz="4000" b="1" dirty="0" smtClean="0">
              <a:solidFill>
                <a:schemeClr val="accent2">
                  <a:lumMod val="60000"/>
                  <a:lumOff val="40000"/>
                </a:schemeClr>
              </a:solidFill>
              <a:effectLst>
                <a:outerShdw blurRad="38100" dist="38100" dir="2700000" algn="tl">
                  <a:srgbClr val="000000">
                    <a:alpha val="43137"/>
                  </a:srgbClr>
                </a:outerShdw>
              </a:effectLst>
            </a:endParaRPr>
          </a:p>
          <a:p>
            <a:pPr algn="ctr"/>
            <a:r>
              <a:rPr lang="en-US" sz="4000" b="1" dirty="0">
                <a:solidFill>
                  <a:schemeClr val="accent2">
                    <a:lumMod val="60000"/>
                    <a:lumOff val="40000"/>
                  </a:schemeClr>
                </a:solidFill>
                <a:effectLst>
                  <a:outerShdw blurRad="38100" dist="38100" dir="2700000" algn="tl">
                    <a:srgbClr val="000000">
                      <a:alpha val="43137"/>
                    </a:srgbClr>
                  </a:outerShdw>
                </a:effectLst>
              </a:rPr>
              <a:t>-</a:t>
            </a:r>
          </a:p>
        </p:txBody>
      </p:sp>
      <p:sp>
        <p:nvSpPr>
          <p:cNvPr id="14" name="مربع نص 2"/>
          <p:cNvSpPr txBox="1">
            <a:spLocks noChangeArrowheads="1"/>
          </p:cNvSpPr>
          <p:nvPr/>
        </p:nvSpPr>
        <p:spPr bwMode="auto">
          <a:xfrm flipH="1">
            <a:off x="7574520" y="4433972"/>
            <a:ext cx="1313774" cy="8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r>
              <a:rPr lang="en-US" sz="2800" b="1" dirty="0">
                <a:solidFill>
                  <a:srgbClr val="F1330D"/>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Foreign</a:t>
            </a:r>
            <a:r>
              <a:rPr lang="en-US" sz="2800" b="1" dirty="0">
                <a:solidFill>
                  <a:srgbClr val="F1330D"/>
                </a:solidFill>
              </a:rPr>
              <a:t> </a:t>
            </a: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pic>
        <p:nvPicPr>
          <p:cNvPr id="15" name="صورة 14"/>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7251347" y="2962124"/>
            <a:ext cx="646347" cy="838509"/>
          </a:xfrm>
          <a:prstGeom prst="rect">
            <a:avLst/>
          </a:prstGeom>
          <a:noFill/>
          <a:extLst>
            <a:ext uri="{909E8E84-426E-40DD-AFC4-6F175D3DCCD1}">
              <a14:hiddenFill xmlns:a14="http://schemas.microsoft.com/office/drawing/2010/main">
                <a:solidFill>
                  <a:srgbClr val="FFFFFF"/>
                </a:solidFill>
              </a14:hiddenFill>
            </a:ext>
          </a:extLst>
        </p:spPr>
      </p:pic>
      <p:cxnSp>
        <p:nvCxnSpPr>
          <p:cNvPr id="6" name="رابط كسهم مستقيم 5"/>
          <p:cNvCxnSpPr/>
          <p:nvPr/>
        </p:nvCxnSpPr>
        <p:spPr bwMode="auto">
          <a:xfrm flipH="1">
            <a:off x="6377106" y="3434006"/>
            <a:ext cx="887294" cy="0"/>
          </a:xfrm>
          <a:prstGeom prst="straightConnector1">
            <a:avLst/>
          </a:prstGeom>
          <a:solidFill>
            <a:schemeClr val="accent1"/>
          </a:solidFill>
          <a:ln w="254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رابط كسهم مستقيم 7"/>
          <p:cNvCxnSpPr/>
          <p:nvPr/>
        </p:nvCxnSpPr>
        <p:spPr bwMode="auto">
          <a:xfrm flipV="1">
            <a:off x="2171700" y="3546924"/>
            <a:ext cx="838200" cy="1"/>
          </a:xfrm>
          <a:prstGeom prst="straightConnector1">
            <a:avLst/>
          </a:prstGeom>
          <a:ln>
            <a:headEnd type="none" w="sm" len="sm"/>
            <a:tailEnd type="arrow"/>
          </a:ln>
          <a:extLst/>
        </p:spPr>
        <p:style>
          <a:lnRef idx="2">
            <a:schemeClr val="accent4"/>
          </a:lnRef>
          <a:fillRef idx="0">
            <a:schemeClr val="accent4"/>
          </a:fillRef>
          <a:effectRef idx="1">
            <a:schemeClr val="accent4"/>
          </a:effectRef>
          <a:fontRef idx="minor">
            <a:schemeClr val="tx1"/>
          </a:fontRef>
        </p:style>
      </p:cxnSp>
      <p:sp>
        <p:nvSpPr>
          <p:cNvPr id="16" name="مربع نص 2"/>
          <p:cNvSpPr txBox="1">
            <a:spLocks noChangeArrowheads="1"/>
          </p:cNvSpPr>
          <p:nvPr/>
        </p:nvSpPr>
        <p:spPr bwMode="auto">
          <a:xfrm flipH="1">
            <a:off x="7574520" y="2951664"/>
            <a:ext cx="1867253" cy="859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primary </a:t>
            </a:r>
            <a:endParaRPr kumimoji="0" lang="en-US" altLang="en-US" sz="2800" b="1" i="0" u="none" strike="noStrike" cap="none" normalizeH="0" baseline="0" dirty="0" smtClean="0">
              <a:ln>
                <a:noFill/>
              </a:ln>
              <a:solidFill>
                <a:srgbClr val="EA2EB4"/>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FFFF00"/>
                </a:solidFill>
                <a:effectLst>
                  <a:outerShdw blurRad="38100" dist="38100" dir="2700000" algn="tl">
                    <a:srgbClr val="000000">
                      <a:alpha val="43137"/>
                    </a:srgbClr>
                  </a:outerShdw>
                </a:effectLst>
                <a:latin typeface="Calibri" pitchFamily="34" charset="0"/>
                <a:ea typeface="Times New Roman" pitchFamily="18" charset="0"/>
                <a:cs typeface="Times New Roman" pitchFamily="18" charset="0"/>
              </a:rPr>
              <a:t>key</a:t>
            </a:r>
            <a:endParaRPr kumimoji="0" lang="en-US" altLang="en-US" sz="3600" b="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9" name="رابط كسهم مستقيم 18"/>
          <p:cNvCxnSpPr/>
          <p:nvPr/>
        </p:nvCxnSpPr>
        <p:spPr bwMode="auto">
          <a:xfrm flipH="1" flipV="1">
            <a:off x="6377106" y="4667183"/>
            <a:ext cx="1197414" cy="213015"/>
          </a:xfrm>
          <a:prstGeom prst="straightConnector1">
            <a:avLst/>
          </a:prstGeom>
          <a:ln>
            <a:headEnd type="none" w="sm" len="sm"/>
            <a:tailEnd type="arrow"/>
          </a:ln>
          <a:extLst/>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2233292467"/>
              </p:ext>
            </p:extLst>
          </p:nvPr>
        </p:nvGraphicFramePr>
        <p:xfrm>
          <a:off x="1524000" y="1143001"/>
          <a:ext cx="5562600" cy="1828800"/>
        </p:xfrm>
        <a:graphic>
          <a:graphicData uri="http://schemas.openxmlformats.org/drawingml/2006/table">
            <a:tbl>
              <a:tblPr firstRow="1" firstCol="1" bandRow="1">
                <a:tableStyleId>{5C22544A-7EE6-4342-B048-85BDC9FD1C3A}</a:tableStyleId>
              </a:tblPr>
              <a:tblGrid>
                <a:gridCol w="1347778"/>
                <a:gridCol w="1403155"/>
                <a:gridCol w="1332594"/>
                <a:gridCol w="1479073"/>
              </a:tblGrid>
              <a:tr h="550164">
                <a:tc>
                  <a:txBody>
                    <a:bodyPr/>
                    <a:lstStyle/>
                    <a:p>
                      <a:pPr marL="0" marR="0" algn="ctr" rtl="0">
                        <a:lnSpc>
                          <a:spcPct val="115000"/>
                        </a:lnSpc>
                        <a:spcBef>
                          <a:spcPts val="0"/>
                        </a:spcBef>
                        <a:spcAft>
                          <a:spcPts val="0"/>
                        </a:spcAft>
                      </a:pPr>
                      <a:r>
                        <a:rPr lang="en-US" sz="1600" u="sng" dirty="0">
                          <a:effectLst>
                            <a:outerShdw blurRad="38100" dist="38100" dir="2700000" algn="tl">
                              <a:srgbClr val="000000">
                                <a:alpha val="43137"/>
                              </a:srgbClr>
                            </a:outerShdw>
                          </a:effectLst>
                        </a:rPr>
                        <a:t>Student 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firstName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lastName</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courseId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0">
                <a:tc>
                  <a:txBody>
                    <a:bodyPr/>
                    <a:lstStyle/>
                    <a:p>
                      <a:pPr marL="0" marR="0" algn="l" rtl="0">
                        <a:lnSpc>
                          <a:spcPct val="115000"/>
                        </a:lnSpc>
                        <a:spcBef>
                          <a:spcPts val="0"/>
                        </a:spcBef>
                        <a:spcAft>
                          <a:spcPts val="0"/>
                        </a:spcAft>
                      </a:pPr>
                      <a:r>
                        <a:rPr lang="en-US" sz="1400" dirty="0">
                          <a:solidFill>
                            <a:schemeClr val="bg2"/>
                          </a:solidFill>
                          <a:effectLst/>
                        </a:rPr>
                        <a:t>L0002345</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Jim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Black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L0001254</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James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Harradine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A004 </a:t>
                      </a:r>
                      <a:endParaRPr lang="en-US" sz="1100" dirty="0">
                        <a:effectLst/>
                        <a:latin typeface="Calibri"/>
                        <a:ea typeface="Calibri"/>
                        <a:cs typeface="Arial"/>
                      </a:endParaRPr>
                    </a:p>
                  </a:txBody>
                  <a:tcPr marL="68580" marR="68580" marT="0" marB="0">
                    <a:solidFill>
                      <a:srgbClr val="E5FBFF"/>
                    </a:solidFill>
                  </a:tcPr>
                </a:tc>
              </a:tr>
              <a:tr h="0">
                <a:tc>
                  <a:txBody>
                    <a:bodyPr/>
                    <a:lstStyle/>
                    <a:p>
                      <a:pPr marL="0" marR="0" algn="l" rtl="0">
                        <a:lnSpc>
                          <a:spcPct val="115000"/>
                        </a:lnSpc>
                        <a:spcBef>
                          <a:spcPts val="0"/>
                        </a:spcBef>
                        <a:spcAft>
                          <a:spcPts val="0"/>
                        </a:spcAft>
                      </a:pPr>
                      <a:r>
                        <a:rPr lang="en-US" sz="1400" dirty="0">
                          <a:solidFill>
                            <a:schemeClr val="bg2"/>
                          </a:solidFill>
                          <a:effectLst/>
                        </a:rPr>
                        <a:t>L0002349</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Amanda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a:effectLst/>
                        </a:rPr>
                        <a:t>Holland </a:t>
                      </a:r>
                      <a:endParaRPr lang="en-US" sz="1100">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C002</a:t>
                      </a:r>
                      <a:endParaRPr lang="en-US" sz="1100" dirty="0">
                        <a:effectLst/>
                        <a:latin typeface="Calibri"/>
                        <a:ea typeface="Calibri"/>
                        <a:cs typeface="Arial"/>
                      </a:endParaRPr>
                    </a:p>
                  </a:txBody>
                  <a:tcPr marL="68580" marR="68580" marT="0" marB="0">
                    <a:solidFill>
                      <a:srgbClr val="D7F7FD"/>
                    </a:solidFill>
                  </a:tcPr>
                </a:tc>
              </a:tr>
              <a:tr h="542544">
                <a:tc>
                  <a:txBody>
                    <a:bodyPr/>
                    <a:lstStyle/>
                    <a:p>
                      <a:pPr marL="0" marR="0" algn="l" rtl="0">
                        <a:lnSpc>
                          <a:spcPct val="115000"/>
                        </a:lnSpc>
                        <a:spcBef>
                          <a:spcPts val="0"/>
                        </a:spcBef>
                        <a:spcAft>
                          <a:spcPts val="0"/>
                        </a:spcAft>
                      </a:pPr>
                      <a:r>
                        <a:rPr lang="en-US" sz="1400" dirty="0">
                          <a:solidFill>
                            <a:schemeClr val="bg2"/>
                          </a:solidFill>
                          <a:effectLst/>
                        </a:rPr>
                        <a:t>L0001198</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Simon</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McCloud</a:t>
                      </a:r>
                      <a:endParaRPr lang="en-US" sz="1100" dirty="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S042</a:t>
                      </a:r>
                      <a:endParaRPr lang="en-US" sz="1100" dirty="0">
                        <a:effectLst/>
                        <a:latin typeface="Calibri"/>
                        <a:ea typeface="Calibri"/>
                        <a:cs typeface="Arial"/>
                      </a:endParaRPr>
                    </a:p>
                  </a:txBody>
                  <a:tcPr marL="68580" marR="68580" marT="0" marB="0">
                    <a:solidFill>
                      <a:srgbClr val="E5FBFF"/>
                    </a:solidFill>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3808399613"/>
              </p:ext>
            </p:extLst>
          </p:nvPr>
        </p:nvGraphicFramePr>
        <p:xfrm>
          <a:off x="5867400" y="4298524"/>
          <a:ext cx="2590800" cy="2178475"/>
        </p:xfrm>
        <a:graphic>
          <a:graphicData uri="http://schemas.openxmlformats.org/drawingml/2006/table">
            <a:tbl>
              <a:tblPr firstRow="1" firstCol="1" bandRow="1">
                <a:tableStyleId>{5C22544A-7EE6-4342-B048-85BDC9FD1C3A}</a:tableStyleId>
              </a:tblPr>
              <a:tblGrid>
                <a:gridCol w="1140573"/>
                <a:gridCol w="1450227"/>
              </a:tblGrid>
              <a:tr h="435695">
                <a:tc>
                  <a:txBody>
                    <a:bodyPr/>
                    <a:lstStyle/>
                    <a:p>
                      <a:pPr marL="0" marR="0" algn="ctr" rtl="0">
                        <a:lnSpc>
                          <a:spcPct val="115000"/>
                        </a:lnSpc>
                        <a:spcBef>
                          <a:spcPts val="0"/>
                        </a:spcBef>
                        <a:spcAft>
                          <a:spcPts val="0"/>
                        </a:spcAft>
                      </a:pPr>
                      <a:r>
                        <a:rPr lang="en-US" sz="1600" u="sng" dirty="0" err="1">
                          <a:effectLst>
                            <a:outerShdw blurRad="38100" dist="38100" dir="2700000" algn="tl">
                              <a:srgbClr val="000000">
                                <a:alpha val="43137"/>
                              </a:srgbClr>
                            </a:outerShdw>
                          </a:effectLst>
                        </a:rPr>
                        <a:t>courseld</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err="1">
                          <a:effectLst>
                            <a:outerShdw blurRad="38100" dist="38100" dir="2700000" algn="tl">
                              <a:srgbClr val="000000">
                                <a:alpha val="43137"/>
                              </a:srgbClr>
                            </a:outerShdw>
                          </a:effectLst>
                        </a:rPr>
                        <a:t>courseName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35695">
                <a:tc>
                  <a:txBody>
                    <a:bodyPr/>
                    <a:lstStyle/>
                    <a:p>
                      <a:pPr marL="0" marR="0" algn="l" rtl="0">
                        <a:lnSpc>
                          <a:spcPct val="115000"/>
                        </a:lnSpc>
                        <a:spcBef>
                          <a:spcPts val="0"/>
                        </a:spcBef>
                        <a:spcAft>
                          <a:spcPts val="0"/>
                        </a:spcAft>
                      </a:pPr>
                      <a:r>
                        <a:rPr lang="en-US" sz="1400" dirty="0">
                          <a:solidFill>
                            <a:schemeClr val="bg2"/>
                          </a:solidFill>
                          <a:effectLst/>
                        </a:rPr>
                        <a:t>A004</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Accounts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C002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Computing </a:t>
                      </a:r>
                      <a:endParaRPr lang="en-US" sz="1100" dirty="0">
                        <a:effectLst/>
                        <a:latin typeface="Calibri"/>
                        <a:ea typeface="Calibri"/>
                        <a:cs typeface="Arial"/>
                      </a:endParaRPr>
                    </a:p>
                  </a:txBody>
                  <a:tcPr marL="68580" marR="68580" marT="0" marB="0">
                    <a:solidFill>
                      <a:srgbClr val="E5FBFF"/>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P301</a:t>
                      </a:r>
                      <a:endParaRPr lang="en-US" sz="1100" dirty="0">
                        <a:solidFill>
                          <a:schemeClr val="bg2"/>
                        </a:solidFill>
                        <a:effectLst/>
                        <a:latin typeface="Calibri"/>
                        <a:ea typeface="Calibri"/>
                        <a:cs typeface="Arial"/>
                      </a:endParaRPr>
                    </a:p>
                  </a:txBody>
                  <a:tcPr marL="68580" marR="68580" marT="0" marB="0">
                    <a:solidFill>
                      <a:srgbClr val="D7F7FD"/>
                    </a:solidFill>
                  </a:tcPr>
                </a:tc>
                <a:tc>
                  <a:txBody>
                    <a:bodyPr/>
                    <a:lstStyle/>
                    <a:p>
                      <a:pPr marL="0" marR="0" algn="l" rtl="0">
                        <a:lnSpc>
                          <a:spcPct val="115000"/>
                        </a:lnSpc>
                        <a:spcBef>
                          <a:spcPts val="0"/>
                        </a:spcBef>
                        <a:spcAft>
                          <a:spcPts val="0"/>
                        </a:spcAft>
                      </a:pPr>
                      <a:r>
                        <a:rPr lang="en-US" sz="1400" dirty="0">
                          <a:effectLst/>
                        </a:rPr>
                        <a:t>History </a:t>
                      </a:r>
                      <a:endParaRPr lang="en-US" sz="1100" dirty="0">
                        <a:effectLst/>
                        <a:latin typeface="Calibri"/>
                        <a:ea typeface="Calibri"/>
                        <a:cs typeface="Arial"/>
                      </a:endParaRPr>
                    </a:p>
                  </a:txBody>
                  <a:tcPr marL="68580" marR="68580" marT="0" marB="0">
                    <a:solidFill>
                      <a:srgbClr val="D7F7FD"/>
                    </a:solidFill>
                  </a:tcPr>
                </a:tc>
              </a:tr>
              <a:tr h="435695">
                <a:tc>
                  <a:txBody>
                    <a:bodyPr/>
                    <a:lstStyle/>
                    <a:p>
                      <a:pPr marL="0" marR="0" algn="l" rtl="0">
                        <a:lnSpc>
                          <a:spcPct val="115000"/>
                        </a:lnSpc>
                        <a:spcBef>
                          <a:spcPts val="0"/>
                        </a:spcBef>
                        <a:spcAft>
                          <a:spcPts val="0"/>
                        </a:spcAft>
                      </a:pPr>
                      <a:r>
                        <a:rPr lang="en-US" sz="1400" dirty="0">
                          <a:solidFill>
                            <a:schemeClr val="bg2"/>
                          </a:solidFill>
                          <a:effectLst/>
                        </a:rPr>
                        <a:t>S042</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Short course </a:t>
                      </a:r>
                      <a:endParaRPr lang="en-US" sz="1100" dirty="0">
                        <a:effectLst/>
                        <a:latin typeface="Calibri"/>
                        <a:ea typeface="Calibri"/>
                        <a:cs typeface="Arial"/>
                      </a:endParaRPr>
                    </a:p>
                  </a:txBody>
                  <a:tcPr marL="68580" marR="68580" marT="0" marB="0">
                    <a:solidFill>
                      <a:srgbClr val="E5FBFF"/>
                    </a:solidFill>
                  </a:tcPr>
                </a:tc>
              </a:tr>
            </a:tbl>
          </a:graphicData>
        </a:graphic>
      </p:graphicFrame>
      <p:cxnSp>
        <p:nvCxnSpPr>
          <p:cNvPr id="5" name="رابط كسهم مستقيم 4"/>
          <p:cNvCxnSpPr/>
          <p:nvPr/>
        </p:nvCxnSpPr>
        <p:spPr>
          <a:xfrm flipH="1" flipV="1">
            <a:off x="7135363" y="1844149"/>
            <a:ext cx="638175" cy="8588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رابط كسهم مستقيم 5"/>
          <p:cNvCxnSpPr/>
          <p:nvPr/>
        </p:nvCxnSpPr>
        <p:spPr>
          <a:xfrm>
            <a:off x="6096000" y="3113538"/>
            <a:ext cx="0" cy="1001713"/>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7" name="مربع نص 2"/>
          <p:cNvSpPr txBox="1">
            <a:spLocks noChangeArrowheads="1"/>
          </p:cNvSpPr>
          <p:nvPr/>
        </p:nvSpPr>
        <p:spPr bwMode="auto">
          <a:xfrm flipH="1">
            <a:off x="3276600" y="4288524"/>
            <a:ext cx="1728788" cy="3968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a:tabLst>
                <a:tab pos="3148013" algn="l"/>
              </a:tabLst>
              <a:defRPr>
                <a:solidFill>
                  <a:schemeClr val="tx1"/>
                </a:solidFill>
                <a:latin typeface="Arial" pitchFamily="34" charset="0"/>
                <a:cs typeface="Arial" pitchFamily="34" charset="0"/>
              </a:defRPr>
            </a:lvl1pPr>
            <a:lvl2pPr>
              <a:tabLst>
                <a:tab pos="3148013" algn="l"/>
              </a:tabLst>
              <a:defRPr>
                <a:solidFill>
                  <a:schemeClr val="tx1"/>
                </a:solidFill>
                <a:latin typeface="Arial" pitchFamily="34" charset="0"/>
                <a:cs typeface="Arial" pitchFamily="34" charset="0"/>
              </a:defRPr>
            </a:lvl2pPr>
            <a:lvl3pPr>
              <a:tabLst>
                <a:tab pos="3148013" algn="l"/>
              </a:tabLst>
              <a:defRPr>
                <a:solidFill>
                  <a:schemeClr val="tx1"/>
                </a:solidFill>
                <a:latin typeface="Arial" pitchFamily="34" charset="0"/>
                <a:cs typeface="Arial" pitchFamily="34" charset="0"/>
              </a:defRPr>
            </a:lvl3pPr>
            <a:lvl4pPr>
              <a:tabLst>
                <a:tab pos="3148013" algn="l"/>
              </a:tabLst>
              <a:defRPr>
                <a:solidFill>
                  <a:schemeClr val="tx1"/>
                </a:solidFill>
                <a:latin typeface="Arial" pitchFamily="34" charset="0"/>
                <a:cs typeface="Arial" pitchFamily="34" charset="0"/>
              </a:defRPr>
            </a:lvl4pPr>
            <a:lvl5pPr>
              <a:tabLst>
                <a:tab pos="3148013" algn="l"/>
              </a:tabLst>
              <a:defRPr>
                <a:solidFill>
                  <a:schemeClr val="tx1"/>
                </a:solidFill>
                <a:latin typeface="Arial" pitchFamily="34" charset="0"/>
                <a:cs typeface="Arial" pitchFamily="34" charset="0"/>
              </a:defRPr>
            </a:lvl5pPr>
            <a:lvl6pPr fontAlgn="base">
              <a:spcBef>
                <a:spcPct val="0"/>
              </a:spcBef>
              <a:spcAft>
                <a:spcPct val="0"/>
              </a:spcAft>
              <a:tabLst>
                <a:tab pos="3148013" algn="l"/>
              </a:tabLst>
              <a:defRPr>
                <a:solidFill>
                  <a:schemeClr val="tx1"/>
                </a:solidFill>
                <a:latin typeface="Arial" pitchFamily="34" charset="0"/>
                <a:cs typeface="Arial" pitchFamily="34" charset="0"/>
              </a:defRPr>
            </a:lvl6pPr>
            <a:lvl7pPr fontAlgn="base">
              <a:spcBef>
                <a:spcPct val="0"/>
              </a:spcBef>
              <a:spcAft>
                <a:spcPct val="0"/>
              </a:spcAft>
              <a:tabLst>
                <a:tab pos="3148013" algn="l"/>
              </a:tabLst>
              <a:defRPr>
                <a:solidFill>
                  <a:schemeClr val="tx1"/>
                </a:solidFill>
                <a:latin typeface="Arial" pitchFamily="34" charset="0"/>
                <a:cs typeface="Arial" pitchFamily="34" charset="0"/>
              </a:defRPr>
            </a:lvl7pPr>
            <a:lvl8pPr fontAlgn="base">
              <a:spcBef>
                <a:spcPct val="0"/>
              </a:spcBef>
              <a:spcAft>
                <a:spcPct val="0"/>
              </a:spcAft>
              <a:tabLst>
                <a:tab pos="3148013" algn="l"/>
              </a:tabLst>
              <a:defRPr>
                <a:solidFill>
                  <a:schemeClr val="tx1"/>
                </a:solidFill>
                <a:latin typeface="Arial" pitchFamily="34" charset="0"/>
                <a:cs typeface="Arial" pitchFamily="34" charset="0"/>
              </a:defRPr>
            </a:lvl8pPr>
            <a:lvl9pPr fontAlgn="base">
              <a:spcBef>
                <a:spcPct val="0"/>
              </a:spcBef>
              <a:spcAft>
                <a:spcPct val="0"/>
              </a:spcAft>
              <a:tabLst>
                <a:tab pos="3148013" algn="l"/>
              </a:tabLst>
              <a:defRPr>
                <a:solidFill>
                  <a:schemeClr val="tx1"/>
                </a:solidFill>
                <a:latin typeface="Arial" pitchFamily="34" charset="0"/>
                <a:cs typeface="Arial" pitchFamily="34" charset="0"/>
              </a:defRPr>
            </a:lvl9pPr>
          </a:lstStyle>
          <a:p>
            <a:pPr marL="0" marR="0" lvl="0" indent="0" algn="ctr" defTabSz="914400" rtl="1" eaLnBrk="1" fontAlgn="base" latinLnBrk="0" hangingPunct="1">
              <a:lnSpc>
                <a:spcPct val="100000"/>
              </a:lnSpc>
              <a:spcBef>
                <a:spcPct val="0"/>
              </a:spcBef>
              <a:spcAft>
                <a:spcPct val="0"/>
              </a:spcAft>
              <a:buClrTx/>
              <a:buSzTx/>
              <a:buFontTx/>
              <a:buNone/>
              <a:tabLst>
                <a:tab pos="3148013" algn="l"/>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Primary keys</a:t>
            </a:r>
            <a:endParaRPr kumimoji="0" lang="en-US" alt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48013" algn="l"/>
              </a:tabLst>
            </a:pPr>
            <a:endParaRPr lang="en-US" altLang="en-US" sz="3200" b="1" dirty="0">
              <a:latin typeface="Calibri" pitchFamily="34" charset="0"/>
              <a:ea typeface="Calibri" pitchFamily="34" charset="0"/>
            </a:endParaRPr>
          </a:p>
        </p:txBody>
      </p:sp>
      <p:sp>
        <p:nvSpPr>
          <p:cNvPr id="9" name="Rectangle 5"/>
          <p:cNvSpPr>
            <a:spLocks noChangeArrowheads="1"/>
          </p:cNvSpPr>
          <p:nvPr/>
        </p:nvSpPr>
        <p:spPr bwMode="auto">
          <a:xfrm>
            <a:off x="7807657" y="2133600"/>
            <a:ext cx="17526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Foreign keys</a:t>
            </a:r>
            <a:endParaRPr kumimoji="0" lang="en-US" altLang="en-US" sz="1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6"/>
          <p:cNvSpPr>
            <a:spLocks noChangeArrowheads="1"/>
          </p:cNvSpPr>
          <p:nvPr/>
        </p:nvSpPr>
        <p:spPr bwMode="auto">
          <a:xfrm>
            <a:off x="4260850" y="4340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8"/>
          <p:cNvSpPr>
            <a:spLocks noChangeArrowheads="1"/>
          </p:cNvSpPr>
          <p:nvPr/>
        </p:nvSpPr>
        <p:spPr bwMode="auto">
          <a:xfrm>
            <a:off x="6671868" y="3410634"/>
            <a:ext cx="201208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1771650" algn="l"/>
              </a:tabLst>
              <a:defRPr>
                <a:solidFill>
                  <a:schemeClr val="tx1"/>
                </a:solidFill>
                <a:latin typeface="Arial" pitchFamily="34" charset="0"/>
                <a:cs typeface="Arial" pitchFamily="34" charset="0"/>
              </a:defRPr>
            </a:lvl1pPr>
            <a:lvl2pPr>
              <a:tabLst>
                <a:tab pos="1771650" algn="l"/>
              </a:tabLst>
              <a:defRPr>
                <a:solidFill>
                  <a:schemeClr val="tx1"/>
                </a:solidFill>
                <a:latin typeface="Arial" pitchFamily="34" charset="0"/>
                <a:cs typeface="Arial" pitchFamily="34" charset="0"/>
              </a:defRPr>
            </a:lvl2pPr>
            <a:lvl3pPr>
              <a:tabLst>
                <a:tab pos="1771650" algn="l"/>
              </a:tabLst>
              <a:defRPr>
                <a:solidFill>
                  <a:schemeClr val="tx1"/>
                </a:solidFill>
                <a:latin typeface="Arial" pitchFamily="34" charset="0"/>
                <a:cs typeface="Arial" pitchFamily="34" charset="0"/>
              </a:defRPr>
            </a:lvl3pPr>
            <a:lvl4pPr>
              <a:tabLst>
                <a:tab pos="1771650" algn="l"/>
              </a:tabLst>
              <a:defRPr>
                <a:solidFill>
                  <a:schemeClr val="tx1"/>
                </a:solidFill>
                <a:latin typeface="Arial" pitchFamily="34" charset="0"/>
                <a:cs typeface="Arial" pitchFamily="34" charset="0"/>
              </a:defRPr>
            </a:lvl4pPr>
            <a:lvl5pPr>
              <a:tabLst>
                <a:tab pos="1771650" algn="l"/>
              </a:tabLst>
              <a:defRPr>
                <a:solidFill>
                  <a:schemeClr val="tx1"/>
                </a:solidFill>
                <a:latin typeface="Arial" pitchFamily="34" charset="0"/>
                <a:cs typeface="Arial" pitchFamily="34" charset="0"/>
              </a:defRPr>
            </a:lvl5pPr>
            <a:lvl6pPr fontAlgn="base">
              <a:spcBef>
                <a:spcPct val="0"/>
              </a:spcBef>
              <a:spcAft>
                <a:spcPct val="0"/>
              </a:spcAft>
              <a:tabLst>
                <a:tab pos="1771650" algn="l"/>
              </a:tabLst>
              <a:defRPr>
                <a:solidFill>
                  <a:schemeClr val="tx1"/>
                </a:solidFill>
                <a:latin typeface="Arial" pitchFamily="34" charset="0"/>
                <a:cs typeface="Arial" pitchFamily="34" charset="0"/>
              </a:defRPr>
            </a:lvl6pPr>
            <a:lvl7pPr fontAlgn="base">
              <a:spcBef>
                <a:spcPct val="0"/>
              </a:spcBef>
              <a:spcAft>
                <a:spcPct val="0"/>
              </a:spcAft>
              <a:tabLst>
                <a:tab pos="1771650" algn="l"/>
              </a:tabLst>
              <a:defRPr>
                <a:solidFill>
                  <a:schemeClr val="tx1"/>
                </a:solidFill>
                <a:latin typeface="Arial" pitchFamily="34" charset="0"/>
                <a:cs typeface="Arial" pitchFamily="34" charset="0"/>
              </a:defRPr>
            </a:lvl7pPr>
            <a:lvl8pPr fontAlgn="base">
              <a:spcBef>
                <a:spcPct val="0"/>
              </a:spcBef>
              <a:spcAft>
                <a:spcPct val="0"/>
              </a:spcAft>
              <a:tabLst>
                <a:tab pos="1771650" algn="l"/>
              </a:tabLst>
              <a:defRPr>
                <a:solidFill>
                  <a:schemeClr val="tx1"/>
                </a:solidFill>
                <a:latin typeface="Arial" pitchFamily="34" charset="0"/>
                <a:cs typeface="Arial" pitchFamily="34" charset="0"/>
              </a:defRPr>
            </a:lvl8pPr>
            <a:lvl9pPr fontAlgn="base">
              <a:spcBef>
                <a:spcPct val="0"/>
              </a:spcBef>
              <a:spcAft>
                <a:spcPct val="0"/>
              </a:spcAft>
              <a:tabLst>
                <a:tab pos="1771650" algn="l"/>
              </a:tabLst>
              <a:defRPr>
                <a:solidFill>
                  <a:schemeClr val="tx1"/>
                </a:solidFill>
                <a:latin typeface="Arial" pitchFamily="34" charset="0"/>
                <a:cs typeface="Arial"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tab pos="1771650" algn="l"/>
              </a:tabLst>
            </a:pPr>
            <a:r>
              <a:rPr lang="en-US" altLang="en-US" sz="1800" b="1" dirty="0">
                <a:latin typeface="Calibri" pitchFamily="34" charset="0"/>
                <a:ea typeface="Calibri" pitchFamily="34" charset="0"/>
              </a:rPr>
              <a:t>Relationship</a:t>
            </a:r>
            <a:r>
              <a:rPr kumimoji="0" lang="ar-IQ" alt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771650" algn="l"/>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3" name="رابط كسهم مستقيم 12"/>
          <p:cNvCxnSpPr/>
          <p:nvPr/>
        </p:nvCxnSpPr>
        <p:spPr bwMode="auto">
          <a:xfrm>
            <a:off x="5105400" y="4486961"/>
            <a:ext cx="685800" cy="0"/>
          </a:xfrm>
          <a:prstGeom prst="straightConnector1">
            <a:avLst/>
          </a:prstGeom>
          <a:ln>
            <a:headEnd type="none" w="sm" len="sm"/>
            <a:tailEnd type="arrow"/>
          </a:ln>
          <a:extLst/>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87414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219200"/>
            <a:ext cx="7899400" cy="5447645"/>
          </a:xfrm>
          <a:prstGeom prst="rect">
            <a:avLst/>
          </a:prstGeom>
        </p:spPr>
        <p:txBody>
          <a:bodyPr wrap="square">
            <a:spAutoFit/>
          </a:bodyPr>
          <a:lstStyle/>
          <a:p>
            <a:pPr algn="just"/>
            <a:r>
              <a:rPr lang="en-US" sz="2800" b="1" dirty="0">
                <a:solidFill>
                  <a:schemeClr val="accent2"/>
                </a:solidFill>
              </a:rPr>
              <a:t>3.6 Secondary Key or Alternative </a:t>
            </a:r>
            <a:r>
              <a:rPr lang="en-US" sz="2800" b="1" dirty="0" smtClean="0">
                <a:solidFill>
                  <a:schemeClr val="accent2"/>
                </a:solidFill>
              </a:rPr>
              <a:t>Key</a:t>
            </a:r>
          </a:p>
          <a:p>
            <a:pPr algn="just"/>
            <a:endParaRPr lang="en-US" sz="2800" dirty="0"/>
          </a:p>
          <a:p>
            <a:pPr algn="just"/>
            <a:r>
              <a:rPr lang="en-US" sz="2800" dirty="0"/>
              <a:t>A table may have one or more choices for the primary key. Collectively these are known as candidate keys as discuss earlier. One is selected as the primary key. Those not selected are known as secondary keys or alternative keys.</a:t>
            </a:r>
          </a:p>
          <a:p>
            <a:pPr algn="just"/>
            <a:r>
              <a:rPr lang="en-US" sz="2800" dirty="0"/>
              <a:t>For example in the table showing candidate keys above we identified two candidate keys, </a:t>
            </a:r>
            <a:r>
              <a:rPr lang="en-US" sz="3600" dirty="0" err="1">
                <a:solidFill>
                  <a:srgbClr val="FFFF00"/>
                </a:solidFill>
              </a:rPr>
              <a:t>studentId</a:t>
            </a:r>
            <a:r>
              <a:rPr lang="en-US" sz="2800" dirty="0"/>
              <a:t> and </a:t>
            </a:r>
            <a:r>
              <a:rPr lang="en-US" sz="3200" dirty="0" err="1">
                <a:solidFill>
                  <a:srgbClr val="40D20C"/>
                </a:solidFill>
                <a:effectLst>
                  <a:outerShdw blurRad="38100" dist="38100" dir="2700000" algn="tl">
                    <a:srgbClr val="000000">
                      <a:alpha val="43137"/>
                    </a:srgbClr>
                  </a:outerShdw>
                </a:effectLst>
              </a:rPr>
              <a:t>firstName</a:t>
            </a:r>
            <a:r>
              <a:rPr lang="en-US" sz="3200" dirty="0">
                <a:solidFill>
                  <a:srgbClr val="40D20C"/>
                </a:solidFill>
                <a:effectLst>
                  <a:outerShdw blurRad="38100" dist="38100" dir="2700000" algn="tl">
                    <a:srgbClr val="000000">
                      <a:alpha val="43137"/>
                    </a:srgbClr>
                  </a:outerShdw>
                </a:effectLst>
              </a:rPr>
              <a:t> + </a:t>
            </a:r>
            <a:r>
              <a:rPr lang="en-US" sz="3200" dirty="0" err="1">
                <a:solidFill>
                  <a:srgbClr val="40D20C"/>
                </a:solidFill>
                <a:effectLst>
                  <a:outerShdw blurRad="38100" dist="38100" dir="2700000" algn="tl">
                    <a:srgbClr val="000000">
                      <a:alpha val="43137"/>
                    </a:srgbClr>
                  </a:outerShdw>
                </a:effectLst>
              </a:rPr>
              <a:t>lastName</a:t>
            </a:r>
            <a:r>
              <a:rPr lang="en-US" sz="2800" dirty="0"/>
              <a:t>. The </a:t>
            </a:r>
            <a:r>
              <a:rPr lang="en-US" sz="2800" dirty="0" err="1">
                <a:solidFill>
                  <a:srgbClr val="FFFF00"/>
                </a:solidFill>
                <a:effectLst>
                  <a:outerShdw blurRad="38100" dist="38100" dir="2700000" algn="tl">
                    <a:srgbClr val="000000">
                      <a:alpha val="43137"/>
                    </a:srgbClr>
                  </a:outerShdw>
                </a:effectLst>
              </a:rPr>
              <a:t>studentId</a:t>
            </a:r>
            <a:r>
              <a:rPr lang="en-US" sz="2800" dirty="0">
                <a:solidFill>
                  <a:srgbClr val="FFFF00"/>
                </a:solidFill>
                <a:effectLst>
                  <a:outerShdw blurRad="38100" dist="38100" dir="2700000" algn="tl">
                    <a:srgbClr val="000000">
                      <a:alpha val="43137"/>
                    </a:srgbClr>
                  </a:outerShdw>
                </a:effectLst>
              </a:rPr>
              <a:t> </a:t>
            </a:r>
            <a:r>
              <a:rPr lang="en-US" sz="2800" dirty="0"/>
              <a:t>would be the most appropriate for a primary key leaving the other candidate key as secondary or alternative key. </a:t>
            </a:r>
          </a:p>
        </p:txBody>
      </p:sp>
    </p:spTree>
    <p:extLst>
      <p:ext uri="{BB962C8B-B14F-4D97-AF65-F5344CB8AC3E}">
        <p14:creationId xmlns:p14="http://schemas.microsoft.com/office/powerpoint/2010/main" val="15641621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1287482"/>
            <a:ext cx="7899400" cy="3970318"/>
          </a:xfrm>
          <a:prstGeom prst="rect">
            <a:avLst/>
          </a:prstGeom>
        </p:spPr>
        <p:txBody>
          <a:bodyPr wrap="square">
            <a:spAutoFit/>
          </a:bodyPr>
          <a:lstStyle/>
          <a:p>
            <a:pPr algn="just"/>
            <a:endParaRPr lang="en-US" sz="2800" dirty="0"/>
          </a:p>
          <a:p>
            <a:pPr algn="just"/>
            <a:r>
              <a:rPr lang="en-US" sz="2800" dirty="0" smtClean="0"/>
              <a:t>It </a:t>
            </a:r>
            <a:r>
              <a:rPr lang="en-US" sz="2800" dirty="0"/>
              <a:t>should be noted for the other key to be candidate keys, we are assuming you will never have a person with the same first and last name combination. As this is unlikely we might consider </a:t>
            </a:r>
            <a:r>
              <a:rPr lang="en-US" sz="2800" dirty="0" err="1"/>
              <a:t>fistName+lastName</a:t>
            </a:r>
            <a:r>
              <a:rPr lang="en-US" sz="2800" dirty="0"/>
              <a:t> to be a suspect candidate key as it would be restrictive of the data you might enter. It would seem a shame to not allow John Smith onto a course just because there was already another John Smith.</a:t>
            </a:r>
          </a:p>
        </p:txBody>
      </p:sp>
    </p:spTree>
    <p:extLst>
      <p:ext uri="{BB962C8B-B14F-4D97-AF65-F5344CB8AC3E}">
        <p14:creationId xmlns:p14="http://schemas.microsoft.com/office/powerpoint/2010/main" val="3324614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914400"/>
            <a:ext cx="7467600" cy="5509200"/>
          </a:xfrm>
          <a:prstGeom prst="rect">
            <a:avLst/>
          </a:prstGeom>
          <a:noFill/>
        </p:spPr>
        <p:txBody>
          <a:bodyPr wrap="square" rtlCol="0">
            <a:spAutoFit/>
          </a:bodyPr>
          <a:lstStyle/>
          <a:p>
            <a:pPr algn="just"/>
            <a:r>
              <a:rPr lang="en-US" sz="3200" dirty="0" smtClean="0"/>
              <a:t>1. A </a:t>
            </a:r>
            <a:r>
              <a:rPr lang="en-US" sz="3200" dirty="0"/>
              <a:t>relational database management system (RDBMS) is a database engine/system based on the relational model specified by Edgar F. </a:t>
            </a:r>
            <a:r>
              <a:rPr lang="en-US" sz="3200" dirty="0" err="1"/>
              <a:t>Codd</a:t>
            </a:r>
            <a:r>
              <a:rPr lang="en-US" sz="3200" dirty="0"/>
              <a:t>--the father of modern relational database design--in 1970.</a:t>
            </a:r>
          </a:p>
          <a:p>
            <a:pPr algn="just"/>
            <a:r>
              <a:rPr lang="en-US" sz="3200" dirty="0" smtClean="0"/>
              <a:t>2. Most </a:t>
            </a:r>
            <a:r>
              <a:rPr lang="en-US" sz="3200" dirty="0"/>
              <a:t>modern commercial and open-source database applications are relational in nature. The most important relational database features include an ability to use tables for data storage while maintaining and enforcing certain data relationships</a:t>
            </a:r>
            <a:r>
              <a:rPr lang="en-US" sz="3200" dirty="0" smtClean="0"/>
              <a:t>.</a:t>
            </a: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23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990600"/>
            <a:ext cx="7899400" cy="5816977"/>
          </a:xfrm>
          <a:prstGeom prst="rect">
            <a:avLst/>
          </a:prstGeom>
        </p:spPr>
        <p:txBody>
          <a:bodyPr wrap="square">
            <a:spAutoFit/>
          </a:bodyPr>
          <a:lstStyle/>
          <a:p>
            <a:pPr algn="just"/>
            <a:r>
              <a:rPr lang="en-US" sz="2800" b="1" dirty="0">
                <a:solidFill>
                  <a:schemeClr val="accent2"/>
                </a:solidFill>
              </a:rPr>
              <a:t>3.7 Simple </a:t>
            </a:r>
            <a:r>
              <a:rPr lang="en-US" sz="2800" b="1" dirty="0" smtClean="0">
                <a:solidFill>
                  <a:schemeClr val="accent2"/>
                </a:solidFill>
              </a:rPr>
              <a:t>Key</a:t>
            </a:r>
          </a:p>
          <a:p>
            <a:pPr algn="just"/>
            <a:endParaRPr lang="en-US" sz="2800" dirty="0">
              <a:solidFill>
                <a:schemeClr val="accent2"/>
              </a:solidFill>
            </a:endParaRPr>
          </a:p>
          <a:p>
            <a:pPr algn="just"/>
            <a:r>
              <a:rPr lang="en-US" sz="2800" dirty="0"/>
              <a:t>Any of the keys described before (</a:t>
            </a:r>
            <a:r>
              <a:rPr lang="en-US" sz="2800" dirty="0" err="1"/>
              <a:t>ie</a:t>
            </a:r>
            <a:r>
              <a:rPr lang="en-US" sz="2800" dirty="0"/>
              <a:t> primary, secondary or foreign) may comprise one or more fields, for example if </a:t>
            </a:r>
            <a:r>
              <a:rPr lang="en-US" sz="2800" dirty="0" err="1">
                <a:solidFill>
                  <a:srgbClr val="FFFF00"/>
                </a:solidFill>
              </a:rPr>
              <a:t>firstName</a:t>
            </a:r>
            <a:r>
              <a:rPr lang="en-US" sz="2800" dirty="0">
                <a:solidFill>
                  <a:srgbClr val="FFFF00"/>
                </a:solidFill>
              </a:rPr>
              <a:t> </a:t>
            </a:r>
            <a:r>
              <a:rPr lang="en-US" sz="2800" dirty="0"/>
              <a:t>and </a:t>
            </a:r>
            <a:r>
              <a:rPr lang="en-US" sz="2800" dirty="0" err="1">
                <a:solidFill>
                  <a:srgbClr val="FFFF00"/>
                </a:solidFill>
              </a:rPr>
              <a:t>lastName</a:t>
            </a:r>
            <a:r>
              <a:rPr lang="en-US" sz="2800" dirty="0">
                <a:solidFill>
                  <a:srgbClr val="FFFF00"/>
                </a:solidFill>
              </a:rPr>
              <a:t> </a:t>
            </a:r>
            <a:r>
              <a:rPr lang="en-US" sz="2800" dirty="0"/>
              <a:t>was our key this would be a key of two fields where as </a:t>
            </a:r>
            <a:r>
              <a:rPr lang="en-US" sz="2800" dirty="0" err="1">
                <a:solidFill>
                  <a:srgbClr val="FFFF00"/>
                </a:solidFill>
              </a:rPr>
              <a:t>studentId</a:t>
            </a:r>
            <a:r>
              <a:rPr lang="en-US" sz="2800" dirty="0">
                <a:solidFill>
                  <a:srgbClr val="FFFF00"/>
                </a:solidFill>
              </a:rPr>
              <a:t> </a:t>
            </a:r>
            <a:r>
              <a:rPr lang="en-US" sz="2800" dirty="0"/>
              <a:t>is only one. </a:t>
            </a:r>
            <a:r>
              <a:rPr lang="en-US" sz="3200" u="sng" dirty="0">
                <a:solidFill>
                  <a:srgbClr val="FFFF00"/>
                </a:solidFill>
                <a:effectLst>
                  <a:outerShdw blurRad="38100" dist="38100" dir="2700000" algn="tl">
                    <a:srgbClr val="000000">
                      <a:alpha val="43137"/>
                    </a:srgbClr>
                  </a:outerShdw>
                </a:effectLst>
              </a:rPr>
              <a:t>A simple key consists of a single field to uniquely identify a record</a:t>
            </a:r>
            <a:r>
              <a:rPr lang="en-US" sz="2800" dirty="0"/>
              <a:t>. In addition </a:t>
            </a:r>
            <a:r>
              <a:rPr lang="en-US" sz="2800" dirty="0">
                <a:solidFill>
                  <a:srgbClr val="FFC000"/>
                </a:solidFill>
                <a:effectLst>
                  <a:outerShdw blurRad="38100" dist="38100" dir="2700000" algn="tl">
                    <a:srgbClr val="000000">
                      <a:alpha val="43137"/>
                    </a:srgbClr>
                  </a:outerShdw>
                </a:effectLst>
              </a:rPr>
              <a:t>the field in itself cannot be broken down into other fields</a:t>
            </a:r>
            <a:r>
              <a:rPr lang="en-US" sz="2800" dirty="0"/>
              <a:t>, for example, </a:t>
            </a:r>
            <a:r>
              <a:rPr lang="en-US" sz="2800" dirty="0" err="1"/>
              <a:t>studentId</a:t>
            </a:r>
            <a:r>
              <a:rPr lang="en-US" sz="2800" dirty="0"/>
              <a:t>, which uniquely identifies a particular student, is a single field and therefore is a simple key. No two students would have the same student number.</a:t>
            </a:r>
          </a:p>
        </p:txBody>
      </p:sp>
    </p:spTree>
    <p:extLst>
      <p:ext uri="{BB962C8B-B14F-4D97-AF65-F5344CB8AC3E}">
        <p14:creationId xmlns:p14="http://schemas.microsoft.com/office/powerpoint/2010/main" val="3283725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44600" y="838200"/>
            <a:ext cx="7899400" cy="5816977"/>
          </a:xfrm>
          <a:prstGeom prst="rect">
            <a:avLst/>
          </a:prstGeom>
        </p:spPr>
        <p:txBody>
          <a:bodyPr wrap="square">
            <a:spAutoFit/>
          </a:bodyPr>
          <a:lstStyle/>
          <a:p>
            <a:pPr algn="just"/>
            <a:r>
              <a:rPr lang="en-US" sz="2800" b="1" dirty="0">
                <a:solidFill>
                  <a:schemeClr val="accent2"/>
                </a:solidFill>
              </a:rPr>
              <a:t>3.8 Compound </a:t>
            </a:r>
            <a:r>
              <a:rPr lang="en-US" sz="2800" b="1" dirty="0" smtClean="0">
                <a:solidFill>
                  <a:schemeClr val="accent2"/>
                </a:solidFill>
              </a:rPr>
              <a:t>Key</a:t>
            </a:r>
          </a:p>
          <a:p>
            <a:pPr algn="just"/>
            <a:endParaRPr lang="en-US" sz="2800" dirty="0"/>
          </a:p>
          <a:p>
            <a:pPr algn="just"/>
            <a:r>
              <a:rPr lang="en-US" sz="2800" dirty="0"/>
              <a:t>A compound key </a:t>
            </a:r>
            <a:r>
              <a:rPr lang="en-US" sz="3200" dirty="0">
                <a:solidFill>
                  <a:srgbClr val="FFC000"/>
                </a:solidFill>
                <a:effectLst>
                  <a:outerShdw blurRad="38100" dist="38100" dir="2700000" algn="tl">
                    <a:srgbClr val="000000">
                      <a:alpha val="43137"/>
                    </a:srgbClr>
                  </a:outerShdw>
                </a:effectLst>
              </a:rPr>
              <a:t>consists of more than one field to uniquely identify a record</a:t>
            </a:r>
            <a:r>
              <a:rPr lang="en-US" sz="2800" dirty="0"/>
              <a:t>. A compound key is </a:t>
            </a:r>
            <a:r>
              <a:rPr lang="en-US" sz="2800" dirty="0">
                <a:solidFill>
                  <a:srgbClr val="FFFF00"/>
                </a:solidFill>
                <a:effectLst>
                  <a:outerShdw blurRad="38100" dist="38100" dir="2700000" algn="tl">
                    <a:srgbClr val="000000">
                      <a:alpha val="43137"/>
                    </a:srgbClr>
                  </a:outerShdw>
                </a:effectLst>
              </a:rPr>
              <a:t>distinguished from a composite key because each field, which makes up the primary key, is also a </a:t>
            </a:r>
            <a:r>
              <a:rPr lang="en-US" sz="2800" dirty="0">
                <a:solidFill>
                  <a:srgbClr val="FFFF00"/>
                </a:solidFill>
              </a:rPr>
              <a:t>simple key in its own right</a:t>
            </a:r>
            <a:r>
              <a:rPr lang="en-US" sz="2800" dirty="0"/>
              <a:t>. An example might be a table that represents the modules a student is attending. This table has a </a:t>
            </a:r>
            <a:r>
              <a:rPr lang="en-US" sz="2800" dirty="0" err="1"/>
              <a:t>studentId</a:t>
            </a:r>
            <a:r>
              <a:rPr lang="en-US" sz="2800" dirty="0"/>
              <a:t> and a </a:t>
            </a:r>
            <a:r>
              <a:rPr lang="en-US" sz="2800" dirty="0" err="1"/>
              <a:t>moduleCode</a:t>
            </a:r>
            <a:r>
              <a:rPr lang="en-US" sz="2800" dirty="0"/>
              <a:t> as its primary key. Each of the fields that make up the primary key are simple keys because each represents a unique reference when identifying a student in one instance and a module in the other.</a:t>
            </a:r>
          </a:p>
        </p:txBody>
      </p:sp>
    </p:spTree>
    <p:extLst>
      <p:ext uri="{BB962C8B-B14F-4D97-AF65-F5344CB8AC3E}">
        <p14:creationId xmlns:p14="http://schemas.microsoft.com/office/powerpoint/2010/main" val="3023198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6124754"/>
          </a:xfrm>
          <a:prstGeom prst="rect">
            <a:avLst/>
          </a:prstGeom>
        </p:spPr>
        <p:txBody>
          <a:bodyPr wrap="square">
            <a:spAutoFit/>
          </a:bodyPr>
          <a:lstStyle/>
          <a:p>
            <a:r>
              <a:rPr lang="en-US" sz="2800" b="1" dirty="0">
                <a:solidFill>
                  <a:schemeClr val="accent2"/>
                </a:solidFill>
              </a:rPr>
              <a:t>3.9 Composite Key</a:t>
            </a:r>
            <a:endParaRPr lang="en-US" sz="2800" dirty="0">
              <a:solidFill>
                <a:schemeClr val="accent2"/>
              </a:solidFill>
            </a:endParaRPr>
          </a:p>
          <a:p>
            <a:pPr algn="just"/>
            <a:r>
              <a:rPr lang="en-US" sz="2800" dirty="0"/>
              <a:t>A composite key </a:t>
            </a:r>
            <a:r>
              <a:rPr lang="en-US" sz="2800" u="sng" dirty="0">
                <a:solidFill>
                  <a:srgbClr val="FFFF00"/>
                </a:solidFill>
                <a:effectLst>
                  <a:outerShdw blurRad="38100" dist="38100" dir="2700000" algn="tl">
                    <a:srgbClr val="000000">
                      <a:alpha val="43137"/>
                    </a:srgbClr>
                  </a:outerShdw>
                </a:effectLst>
              </a:rPr>
              <a:t>consists of more than one field to uniquely identify a record</a:t>
            </a:r>
            <a:r>
              <a:rPr lang="en-US" sz="2800" dirty="0"/>
              <a:t>. </a:t>
            </a:r>
            <a:r>
              <a:rPr lang="en-US" sz="2800" dirty="0">
                <a:solidFill>
                  <a:srgbClr val="FFC000"/>
                </a:solidFill>
                <a:effectLst>
                  <a:outerShdw blurRad="38100" dist="38100" dir="2700000" algn="tl">
                    <a:srgbClr val="000000">
                      <a:alpha val="43137"/>
                    </a:srgbClr>
                  </a:outerShdw>
                </a:effectLst>
              </a:rPr>
              <a:t>This differs from a compound key in that one or more of the attributes, which make up the key, are not simple keys in their own right</a:t>
            </a:r>
            <a:r>
              <a:rPr lang="en-US" sz="2800" dirty="0"/>
              <a:t>. Taking the example from compound key, imagine we identified a student by their </a:t>
            </a:r>
            <a:r>
              <a:rPr lang="en-US" sz="2800" dirty="0" err="1"/>
              <a:t>firstName</a:t>
            </a:r>
            <a:r>
              <a:rPr lang="en-US" sz="2800" dirty="0"/>
              <a:t> + </a:t>
            </a:r>
            <a:r>
              <a:rPr lang="en-US" sz="2800" dirty="0" err="1"/>
              <a:t>lastName</a:t>
            </a:r>
            <a:r>
              <a:rPr lang="en-US" sz="2800" dirty="0"/>
              <a:t>. In our table representing students on modules our primary key would now be </a:t>
            </a:r>
            <a:r>
              <a:rPr lang="en-US" sz="2800" dirty="0" err="1"/>
              <a:t>firstName</a:t>
            </a:r>
            <a:r>
              <a:rPr lang="en-US" sz="2800" dirty="0"/>
              <a:t> + </a:t>
            </a:r>
            <a:r>
              <a:rPr lang="en-US" sz="2800" dirty="0" err="1"/>
              <a:t>lastName</a:t>
            </a:r>
            <a:r>
              <a:rPr lang="en-US" sz="2800" dirty="0"/>
              <a:t> + </a:t>
            </a:r>
            <a:r>
              <a:rPr lang="en-US" sz="2800" dirty="0" err="1"/>
              <a:t>moduleCode</a:t>
            </a:r>
            <a:r>
              <a:rPr lang="en-US" sz="2800" dirty="0"/>
              <a:t>. Because </a:t>
            </a:r>
            <a:r>
              <a:rPr lang="en-US" sz="2800" dirty="0" err="1"/>
              <a:t>firstName</a:t>
            </a:r>
            <a:r>
              <a:rPr lang="en-US" sz="2800" dirty="0"/>
              <a:t> + </a:t>
            </a:r>
            <a:r>
              <a:rPr lang="en-US" sz="2800" dirty="0" err="1"/>
              <a:t>lastName</a:t>
            </a:r>
            <a:r>
              <a:rPr lang="en-US" sz="2800" dirty="0"/>
              <a:t> represent a unique reference to a student, they are not each simple keys, they have to be combined in order to uniquely identify the student. Therefore the key for this table is a composite key.</a:t>
            </a:r>
          </a:p>
        </p:txBody>
      </p:sp>
    </p:spTree>
    <p:extLst>
      <p:ext uri="{BB962C8B-B14F-4D97-AF65-F5344CB8AC3E}">
        <p14:creationId xmlns:p14="http://schemas.microsoft.com/office/powerpoint/2010/main" val="31713766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6063198"/>
          </a:xfrm>
          <a:prstGeom prst="rect">
            <a:avLst/>
          </a:prstGeom>
        </p:spPr>
        <p:txBody>
          <a:bodyPr wrap="square">
            <a:spAutoFit/>
          </a:bodyPr>
          <a:lstStyle/>
          <a:p>
            <a:pPr lvl="1" algn="just"/>
            <a:r>
              <a:rPr lang="en-US" sz="3200" b="1" dirty="0">
                <a:solidFill>
                  <a:srgbClr val="FF0000"/>
                </a:solidFill>
              </a:rPr>
              <a:t>Database Schema</a:t>
            </a:r>
            <a:endParaRPr lang="en-US" sz="2000" dirty="0">
              <a:solidFill>
                <a:srgbClr val="FF0000"/>
              </a:solidFill>
            </a:endParaRPr>
          </a:p>
          <a:p>
            <a:pPr algn="just"/>
            <a:r>
              <a:rPr lang="en-US" b="1" dirty="0"/>
              <a:t> </a:t>
            </a:r>
            <a:r>
              <a:rPr lang="en-US" dirty="0" smtClean="0"/>
              <a:t>the </a:t>
            </a:r>
            <a:r>
              <a:rPr lang="en-US" sz="2800" b="1" dirty="0">
                <a:solidFill>
                  <a:srgbClr val="FFC000"/>
                </a:solidFill>
                <a:effectLst>
                  <a:outerShdw blurRad="38100" dist="38100" dir="2700000" algn="tl">
                    <a:srgbClr val="000000">
                      <a:alpha val="43137"/>
                    </a:srgbClr>
                  </a:outerShdw>
                </a:effectLst>
              </a:rPr>
              <a:t>database schema</a:t>
            </a:r>
            <a:r>
              <a:rPr lang="en-US" dirty="0"/>
              <a:t>, which </a:t>
            </a:r>
            <a:r>
              <a:rPr lang="en-US" sz="2800" u="sng" dirty="0">
                <a:solidFill>
                  <a:srgbClr val="FFC000"/>
                </a:solidFill>
                <a:effectLst>
                  <a:outerShdw blurRad="38100" dist="38100" dir="2700000" algn="tl">
                    <a:srgbClr val="000000">
                      <a:alpha val="43137"/>
                    </a:srgbClr>
                  </a:outerShdw>
                </a:effectLst>
              </a:rPr>
              <a:t>is the logical design of the database</a:t>
            </a:r>
            <a:r>
              <a:rPr lang="en-US" dirty="0"/>
              <a:t>, and a </a:t>
            </a:r>
            <a:r>
              <a:rPr lang="en-US" sz="2800" b="1" u="sng" dirty="0">
                <a:solidFill>
                  <a:srgbClr val="40D20C"/>
                </a:solidFill>
                <a:effectLst>
                  <a:outerShdw blurRad="38100" dist="38100" dir="2700000" algn="tl">
                    <a:srgbClr val="000000">
                      <a:alpha val="43137"/>
                    </a:srgbClr>
                  </a:outerShdw>
                </a:effectLst>
              </a:rPr>
              <a:t>database instance</a:t>
            </a:r>
            <a:r>
              <a:rPr lang="en-US" dirty="0"/>
              <a:t>, which is a </a:t>
            </a:r>
            <a:r>
              <a:rPr lang="en-US" sz="2800" u="sng" dirty="0">
                <a:solidFill>
                  <a:srgbClr val="40D20C"/>
                </a:solidFill>
                <a:effectLst>
                  <a:outerShdw blurRad="38100" dist="38100" dir="2700000" algn="tl">
                    <a:srgbClr val="000000">
                      <a:alpha val="43137"/>
                    </a:srgbClr>
                  </a:outerShdw>
                </a:effectLst>
              </a:rPr>
              <a:t>snapshot of the data in the database at a given instant in time</a:t>
            </a:r>
            <a:r>
              <a:rPr lang="en-US" dirty="0"/>
              <a:t>.</a:t>
            </a:r>
            <a:endParaRPr lang="en-US" sz="1800" dirty="0"/>
          </a:p>
          <a:p>
            <a:pPr algn="just"/>
            <a:r>
              <a:rPr lang="en-US" dirty="0"/>
              <a:t>The concept of a </a:t>
            </a:r>
            <a:r>
              <a:rPr lang="en-US" sz="2800" u="sng" dirty="0">
                <a:solidFill>
                  <a:srgbClr val="FFFF00"/>
                </a:solidFill>
                <a:effectLst>
                  <a:outerShdw blurRad="38100" dist="38100" dir="2700000" algn="tl">
                    <a:srgbClr val="000000">
                      <a:alpha val="43137"/>
                    </a:srgbClr>
                  </a:outerShdw>
                </a:effectLst>
              </a:rPr>
              <a:t>relation</a:t>
            </a:r>
            <a:r>
              <a:rPr lang="en-US" sz="2800" dirty="0">
                <a:effectLst>
                  <a:outerShdw blurRad="38100" dist="38100" dir="2700000" algn="tl">
                    <a:srgbClr val="000000">
                      <a:alpha val="43137"/>
                    </a:srgbClr>
                  </a:outerShdw>
                </a:effectLst>
              </a:rPr>
              <a:t> </a:t>
            </a:r>
            <a:r>
              <a:rPr lang="en-US" dirty="0"/>
              <a:t>corresponds to the programming-language notion of a </a:t>
            </a:r>
            <a:r>
              <a:rPr lang="en-US" sz="2800" u="sng" dirty="0">
                <a:solidFill>
                  <a:srgbClr val="FFFF00"/>
                </a:solidFill>
                <a:effectLst>
                  <a:outerShdw blurRad="38100" dist="38100" dir="2700000" algn="tl">
                    <a:srgbClr val="000000">
                      <a:alpha val="43137"/>
                    </a:srgbClr>
                  </a:outerShdw>
                </a:effectLst>
              </a:rPr>
              <a:t>variable</a:t>
            </a:r>
            <a:r>
              <a:rPr lang="en-US" dirty="0"/>
              <a:t>. The concept of a </a:t>
            </a:r>
            <a:r>
              <a:rPr lang="en-US" sz="2800" b="1" u="sng" dirty="0">
                <a:solidFill>
                  <a:srgbClr val="EA2EB4"/>
                </a:solidFill>
                <a:effectLst>
                  <a:outerShdw blurRad="38100" dist="38100" dir="2700000" algn="tl">
                    <a:srgbClr val="000000">
                      <a:alpha val="43137"/>
                    </a:srgbClr>
                  </a:outerShdw>
                </a:effectLst>
              </a:rPr>
              <a:t>relation schema</a:t>
            </a:r>
            <a:r>
              <a:rPr lang="en-US" b="1" dirty="0"/>
              <a:t> </a:t>
            </a:r>
            <a:r>
              <a:rPr lang="en-US" dirty="0"/>
              <a:t>corresponds to the programming-language notion of </a:t>
            </a:r>
            <a:r>
              <a:rPr lang="en-US" sz="2800" u="sng" dirty="0">
                <a:solidFill>
                  <a:srgbClr val="EA2EB4"/>
                </a:solidFill>
                <a:effectLst>
                  <a:outerShdw blurRad="38100" dist="38100" dir="2700000" algn="tl">
                    <a:srgbClr val="000000">
                      <a:alpha val="43137"/>
                    </a:srgbClr>
                  </a:outerShdw>
                </a:effectLst>
              </a:rPr>
              <a:t>type definition</a:t>
            </a:r>
            <a:r>
              <a:rPr lang="en-US" dirty="0"/>
              <a:t>.</a:t>
            </a:r>
            <a:endParaRPr lang="en-US" sz="1800" dirty="0"/>
          </a:p>
          <a:p>
            <a:pPr algn="just"/>
            <a:r>
              <a:rPr lang="en-US" dirty="0"/>
              <a:t>It is convenient to give a name to a relation schema, just as we give names to type definitions in programming languages. We adopt the convention of using </a:t>
            </a:r>
            <a:r>
              <a:rPr lang="en-US" sz="2800" u="sng" dirty="0">
                <a:solidFill>
                  <a:srgbClr val="FF0000"/>
                </a:solidFill>
                <a:effectLst>
                  <a:outerShdw blurRad="38100" dist="38100" dir="2700000" algn="tl">
                    <a:srgbClr val="000000">
                      <a:alpha val="43137"/>
                    </a:srgbClr>
                  </a:outerShdw>
                </a:effectLst>
              </a:rPr>
              <a:t>lowercase names </a:t>
            </a:r>
            <a:r>
              <a:rPr lang="en-US" dirty="0"/>
              <a:t>for </a:t>
            </a:r>
            <a:r>
              <a:rPr lang="en-US" sz="2800" u="sng" dirty="0">
                <a:solidFill>
                  <a:srgbClr val="FF0000"/>
                </a:solidFill>
              </a:rPr>
              <a:t>relations</a:t>
            </a:r>
            <a:r>
              <a:rPr lang="en-US" dirty="0"/>
              <a:t>, and names beginning with an </a:t>
            </a:r>
            <a:r>
              <a:rPr lang="en-US" sz="2800" u="sng" dirty="0">
                <a:solidFill>
                  <a:schemeClr val="accent2"/>
                </a:solidFill>
                <a:effectLst>
                  <a:outerShdw blurRad="38100" dist="38100" dir="2700000" algn="tl">
                    <a:srgbClr val="000000">
                      <a:alpha val="43137"/>
                    </a:srgbClr>
                  </a:outerShdw>
                </a:effectLst>
              </a:rPr>
              <a:t>uppercase letter</a:t>
            </a:r>
            <a:r>
              <a:rPr lang="en-US" dirty="0"/>
              <a:t> for </a:t>
            </a:r>
            <a:r>
              <a:rPr lang="en-US" sz="2800" u="sng" dirty="0">
                <a:solidFill>
                  <a:schemeClr val="accent2"/>
                </a:solidFill>
                <a:effectLst>
                  <a:outerShdw blurRad="38100" dist="38100" dir="2700000" algn="tl">
                    <a:srgbClr val="000000">
                      <a:alpha val="43137"/>
                    </a:srgbClr>
                  </a:outerShdw>
                </a:effectLst>
              </a:rPr>
              <a:t>relation schemas</a:t>
            </a:r>
            <a:r>
              <a:rPr lang="en-US" dirty="0"/>
              <a:t>. </a:t>
            </a:r>
            <a:endParaRPr lang="en-US" sz="4400" dirty="0"/>
          </a:p>
        </p:txBody>
      </p:sp>
    </p:spTree>
    <p:extLst>
      <p:ext uri="{BB962C8B-B14F-4D97-AF65-F5344CB8AC3E}">
        <p14:creationId xmlns:p14="http://schemas.microsoft.com/office/powerpoint/2010/main" val="14610799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6200" y="2514600"/>
            <a:ext cx="9601200" cy="892552"/>
          </a:xfrm>
          <a:prstGeom prst="rect">
            <a:avLst/>
          </a:prstGeom>
        </p:spPr>
        <p:txBody>
          <a:bodyPr wrap="square">
            <a:spAutoFit/>
          </a:bodyPr>
          <a:lstStyle/>
          <a:p>
            <a:endParaRPr lang="en-US" sz="2000" dirty="0"/>
          </a:p>
          <a:p>
            <a:r>
              <a:rPr lang="en-US" sz="2800" b="1" i="1" dirty="0" smtClean="0"/>
              <a:t>Account</a:t>
            </a:r>
            <a:r>
              <a:rPr lang="en-US" sz="2800" b="1" dirty="0" smtClean="0"/>
              <a:t>-</a:t>
            </a:r>
            <a:r>
              <a:rPr lang="en-US" sz="2800" b="1" i="1" dirty="0" smtClean="0"/>
              <a:t>schema</a:t>
            </a:r>
            <a:r>
              <a:rPr lang="en-US" sz="3200" b="1" i="1" dirty="0"/>
              <a:t> </a:t>
            </a:r>
            <a:r>
              <a:rPr lang="en-US" sz="2800" b="1" dirty="0" smtClean="0"/>
              <a:t>= </a:t>
            </a:r>
            <a:r>
              <a:rPr lang="en-US" sz="2800" b="1" dirty="0"/>
              <a:t>(</a:t>
            </a:r>
            <a:r>
              <a:rPr lang="en-US" sz="2800" b="1" i="1" dirty="0">
                <a:solidFill>
                  <a:schemeClr val="accent2">
                    <a:lumMod val="60000"/>
                    <a:lumOff val="40000"/>
                  </a:schemeClr>
                </a:solidFill>
              </a:rPr>
              <a:t>account-number</a:t>
            </a:r>
            <a:r>
              <a:rPr lang="en-US" sz="2800" b="1" dirty="0"/>
              <a:t>, </a:t>
            </a:r>
            <a:r>
              <a:rPr lang="en-US" sz="2800" b="1" i="1" dirty="0">
                <a:solidFill>
                  <a:srgbClr val="FFC000"/>
                </a:solidFill>
              </a:rPr>
              <a:t>branch-name</a:t>
            </a:r>
            <a:r>
              <a:rPr lang="en-US" sz="2800" b="1" dirty="0"/>
              <a:t>, </a:t>
            </a:r>
            <a:r>
              <a:rPr lang="en-US" sz="2800" b="1" i="1" dirty="0">
                <a:solidFill>
                  <a:srgbClr val="C00000"/>
                </a:solidFill>
              </a:rPr>
              <a:t>balance</a:t>
            </a:r>
            <a:r>
              <a:rPr lang="en-US" sz="2800" b="1" dirty="0" smtClean="0"/>
              <a:t>)</a:t>
            </a:r>
            <a:endParaRPr lang="en-US" sz="2000" dirty="0"/>
          </a:p>
        </p:txBody>
      </p:sp>
      <p:sp>
        <p:nvSpPr>
          <p:cNvPr id="3" name="مستطيل 2"/>
          <p:cNvSpPr/>
          <p:nvPr/>
        </p:nvSpPr>
        <p:spPr>
          <a:xfrm>
            <a:off x="1447800" y="1296818"/>
            <a:ext cx="5867400" cy="954107"/>
          </a:xfrm>
          <a:prstGeom prst="rect">
            <a:avLst/>
          </a:prstGeom>
        </p:spPr>
        <p:txBody>
          <a:bodyPr wrap="square">
            <a:spAutoFit/>
          </a:bodyPr>
          <a:lstStyle/>
          <a:p>
            <a:endParaRPr lang="en-US" dirty="0"/>
          </a:p>
          <a:p>
            <a:r>
              <a:rPr lang="en-US" sz="3200" b="1" i="1" dirty="0" smtClean="0"/>
              <a:t>account(Account</a:t>
            </a:r>
            <a:r>
              <a:rPr lang="en-US" sz="3200" b="1" dirty="0" smtClean="0"/>
              <a:t>-</a:t>
            </a:r>
            <a:r>
              <a:rPr lang="en-US" sz="3200" b="1" i="1" dirty="0" smtClean="0"/>
              <a:t>schema)</a:t>
            </a:r>
            <a:endParaRPr lang="en-US" dirty="0"/>
          </a:p>
        </p:txBody>
      </p:sp>
    </p:spTree>
    <p:extLst>
      <p:ext uri="{BB962C8B-B14F-4D97-AF65-F5344CB8AC3E}">
        <p14:creationId xmlns:p14="http://schemas.microsoft.com/office/powerpoint/2010/main" val="34912862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678" y="733246"/>
            <a:ext cx="7899400" cy="3785652"/>
          </a:xfrm>
          <a:prstGeom prst="rect">
            <a:avLst/>
          </a:prstGeom>
        </p:spPr>
        <p:txBody>
          <a:bodyPr wrap="square">
            <a:spAutoFit/>
          </a:bodyPr>
          <a:lstStyle/>
          <a:p>
            <a:pPr lvl="1" algn="just"/>
            <a:r>
              <a:rPr lang="en-US" sz="3200" b="1" dirty="0">
                <a:solidFill>
                  <a:srgbClr val="FF0000"/>
                </a:solidFill>
              </a:rPr>
              <a:t>Database Schema</a:t>
            </a:r>
            <a:endParaRPr lang="en-US" sz="2000" dirty="0">
              <a:solidFill>
                <a:srgbClr val="FF0000"/>
              </a:solidFill>
            </a:endParaRPr>
          </a:p>
          <a:p>
            <a:pPr algn="just"/>
            <a:r>
              <a:rPr lang="en-US" b="1" dirty="0"/>
              <a:t> </a:t>
            </a:r>
            <a:r>
              <a:rPr lang="en-US" dirty="0"/>
              <a:t>The concept of a </a:t>
            </a:r>
            <a:r>
              <a:rPr lang="en-US" sz="2800" b="1" u="sng" dirty="0">
                <a:solidFill>
                  <a:schemeClr val="accent2"/>
                </a:solidFill>
                <a:effectLst>
                  <a:outerShdw blurRad="38100" dist="38100" dir="2700000" algn="tl">
                    <a:srgbClr val="000000">
                      <a:alpha val="43137"/>
                    </a:srgbClr>
                  </a:outerShdw>
                </a:effectLst>
              </a:rPr>
              <a:t>relation instance</a:t>
            </a:r>
            <a:r>
              <a:rPr lang="en-US" b="1" dirty="0"/>
              <a:t> </a:t>
            </a:r>
            <a:r>
              <a:rPr lang="en-US" dirty="0"/>
              <a:t>corresponds to the programming language notion of a </a:t>
            </a:r>
            <a:r>
              <a:rPr lang="en-US" sz="2800" b="1" u="sng" dirty="0" smtClean="0">
                <a:solidFill>
                  <a:schemeClr val="accent2"/>
                </a:solidFill>
                <a:effectLst>
                  <a:outerShdw blurRad="38100" dist="38100" dir="2700000" algn="tl">
                    <a:srgbClr val="000000">
                      <a:alpha val="43137"/>
                    </a:srgbClr>
                  </a:outerShdw>
                </a:effectLst>
              </a:rPr>
              <a:t>value of a variable</a:t>
            </a:r>
            <a:r>
              <a:rPr lang="en-US" dirty="0" smtClean="0"/>
              <a:t>. </a:t>
            </a:r>
            <a:r>
              <a:rPr lang="en-US" dirty="0"/>
              <a:t>The value of a given variable may change with time; similarly the contents of a relation instance may change with time as the relation is updated. However, we often simply say “</a:t>
            </a:r>
            <a:r>
              <a:rPr lang="en-US" sz="2800" dirty="0">
                <a:solidFill>
                  <a:srgbClr val="FFFF00"/>
                </a:solidFill>
                <a:effectLst>
                  <a:outerShdw blurRad="38100" dist="38100" dir="2700000" algn="tl">
                    <a:srgbClr val="000000">
                      <a:alpha val="43137"/>
                    </a:srgbClr>
                  </a:outerShdw>
                </a:effectLst>
              </a:rPr>
              <a:t>relation</a:t>
            </a:r>
            <a:r>
              <a:rPr lang="en-US" dirty="0"/>
              <a:t>” when we actually mean “</a:t>
            </a:r>
            <a:r>
              <a:rPr lang="en-US" sz="2800" dirty="0">
                <a:solidFill>
                  <a:srgbClr val="FFFF00"/>
                </a:solidFill>
                <a:effectLst>
                  <a:outerShdw blurRad="38100" dist="38100" dir="2700000" algn="tl">
                    <a:srgbClr val="000000">
                      <a:alpha val="43137"/>
                    </a:srgbClr>
                  </a:outerShdw>
                </a:effectLst>
              </a:rPr>
              <a:t>relation instance</a:t>
            </a:r>
            <a:r>
              <a:rPr lang="en-US" dirty="0"/>
              <a:t>.”</a:t>
            </a:r>
          </a:p>
          <a:p>
            <a:pPr algn="just"/>
            <a:r>
              <a:rPr lang="en-US" dirty="0"/>
              <a:t>As an example of a relation instance, consider the </a:t>
            </a:r>
            <a:r>
              <a:rPr lang="en-US" i="1" dirty="0"/>
              <a:t>branch </a:t>
            </a:r>
            <a:r>
              <a:rPr lang="en-US" dirty="0"/>
              <a:t>relation of Figure 3.3. </a:t>
            </a:r>
          </a:p>
        </p:txBody>
      </p:sp>
    </p:spTree>
    <p:extLst>
      <p:ext uri="{BB962C8B-B14F-4D97-AF65-F5344CB8AC3E}">
        <p14:creationId xmlns:p14="http://schemas.microsoft.com/office/powerpoint/2010/main" val="3357386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514600"/>
            <a:ext cx="9220200" cy="954107"/>
          </a:xfrm>
          <a:prstGeom prst="rect">
            <a:avLst/>
          </a:prstGeom>
        </p:spPr>
        <p:txBody>
          <a:bodyPr wrap="square">
            <a:spAutoFit/>
          </a:bodyPr>
          <a:lstStyle/>
          <a:p>
            <a:endParaRPr lang="en-US" sz="2000" dirty="0"/>
          </a:p>
          <a:p>
            <a:r>
              <a:rPr lang="en-US" sz="3600" b="1" i="1" dirty="0" smtClean="0"/>
              <a:t>Branch-schema</a:t>
            </a:r>
            <a:r>
              <a:rPr lang="en-US" sz="2800" b="1" i="1" dirty="0" smtClean="0"/>
              <a:t>=</a:t>
            </a:r>
            <a:r>
              <a:rPr lang="en-US" sz="2000" b="1" dirty="0" smtClean="0"/>
              <a:t> </a:t>
            </a:r>
            <a:r>
              <a:rPr lang="en-US" sz="2800" b="1" i="1" dirty="0"/>
              <a:t>(</a:t>
            </a:r>
            <a:r>
              <a:rPr lang="en-US" sz="2800" b="1" i="1" dirty="0">
                <a:solidFill>
                  <a:srgbClr val="FFC000"/>
                </a:solidFill>
              </a:rPr>
              <a:t>branch-name</a:t>
            </a:r>
            <a:r>
              <a:rPr lang="en-US" sz="2000" b="1" dirty="0"/>
              <a:t>,</a:t>
            </a:r>
            <a:r>
              <a:rPr lang="en-US" sz="2800" b="1" i="1" dirty="0"/>
              <a:t> </a:t>
            </a:r>
            <a:r>
              <a:rPr lang="en-US" sz="2800" b="1" i="1" dirty="0">
                <a:solidFill>
                  <a:schemeClr val="accent2">
                    <a:lumMod val="60000"/>
                    <a:lumOff val="40000"/>
                  </a:schemeClr>
                </a:solidFill>
              </a:rPr>
              <a:t>branch-city</a:t>
            </a:r>
            <a:r>
              <a:rPr lang="en-US" sz="2800" b="1" i="1" dirty="0"/>
              <a:t>,</a:t>
            </a:r>
            <a:r>
              <a:rPr lang="en-US" sz="2000" b="1" dirty="0"/>
              <a:t> </a:t>
            </a:r>
            <a:r>
              <a:rPr lang="en-US" sz="2800" b="1" i="1" dirty="0">
                <a:solidFill>
                  <a:srgbClr val="C00000"/>
                </a:solidFill>
              </a:rPr>
              <a:t>assets</a:t>
            </a:r>
            <a:r>
              <a:rPr lang="en-US" sz="2800" b="1" i="1" dirty="0"/>
              <a:t>)</a:t>
            </a:r>
          </a:p>
        </p:txBody>
      </p:sp>
      <p:sp>
        <p:nvSpPr>
          <p:cNvPr id="3" name="مستطيل 2"/>
          <p:cNvSpPr/>
          <p:nvPr/>
        </p:nvSpPr>
        <p:spPr>
          <a:xfrm>
            <a:off x="2286000" y="1219200"/>
            <a:ext cx="5638800" cy="1077218"/>
          </a:xfrm>
          <a:prstGeom prst="rect">
            <a:avLst/>
          </a:prstGeom>
        </p:spPr>
        <p:txBody>
          <a:bodyPr wrap="square">
            <a:spAutoFit/>
          </a:bodyPr>
          <a:lstStyle/>
          <a:p>
            <a:endParaRPr lang="en-US" dirty="0"/>
          </a:p>
          <a:p>
            <a:r>
              <a:rPr lang="en-US" sz="4000" b="1" i="1" dirty="0" smtClean="0"/>
              <a:t>branch(Branch-schema</a:t>
            </a:r>
            <a:r>
              <a:rPr lang="en-US" sz="3200" b="1" i="1" dirty="0" smtClean="0"/>
              <a:t>)</a:t>
            </a:r>
            <a:endParaRPr lang="en-US" sz="3200" b="1" i="1" dirty="0"/>
          </a:p>
        </p:txBody>
      </p:sp>
    </p:spTree>
    <p:extLst>
      <p:ext uri="{BB962C8B-B14F-4D97-AF65-F5344CB8AC3E}">
        <p14:creationId xmlns:p14="http://schemas.microsoft.com/office/powerpoint/2010/main" val="1333313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86264483"/>
              </p:ext>
            </p:extLst>
          </p:nvPr>
        </p:nvGraphicFramePr>
        <p:xfrm>
          <a:off x="1257300" y="838200"/>
          <a:ext cx="7010399" cy="4182536"/>
        </p:xfrm>
        <a:graphic>
          <a:graphicData uri="http://schemas.openxmlformats.org/drawingml/2006/table">
            <a:tbl>
              <a:tblPr firstRow="1" firstCol="1" bandRow="1">
                <a:tableStyleId>{5C22544A-7EE6-4342-B048-85BDC9FD1C3A}</a:tableStyleId>
              </a:tblPr>
              <a:tblGrid>
                <a:gridCol w="2637430"/>
                <a:gridCol w="2494252"/>
                <a:gridCol w="1878717"/>
              </a:tblGrid>
              <a:tr h="625296">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Branch-name</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a:effectLst>
                            <a:outerShdw blurRad="38100" dist="38100" dir="2700000" algn="tl">
                              <a:srgbClr val="000000">
                                <a:alpha val="43137"/>
                              </a:srgbClr>
                            </a:outerShdw>
                          </a:effectLst>
                        </a:rPr>
                        <a:t>Branch-city</a:t>
                      </a:r>
                      <a:endParaRPr lang="en-US" sz="1200">
                        <a:effectLst>
                          <a:outerShdw blurRad="38100" dist="38100" dir="2700000" algn="tl">
                            <a:srgbClr val="000000">
                              <a:alpha val="43137"/>
                            </a:srgbClr>
                          </a:outerShdw>
                        </a:effectLst>
                        <a:latin typeface="Calibri"/>
                        <a:ea typeface="Calibri"/>
                        <a:cs typeface="Arial"/>
                      </a:endParaRPr>
                    </a:p>
                  </a:txBody>
                  <a:tcPr marL="68580" marR="68580" marT="0" marB="0"/>
                </a:tc>
                <a:tc>
                  <a:txBody>
                    <a:bodyPr/>
                    <a:lstStyle/>
                    <a:p>
                      <a:pPr marL="0" marR="0" algn="ctr" rtl="0">
                        <a:lnSpc>
                          <a:spcPct val="115000"/>
                        </a:lnSpc>
                        <a:spcBef>
                          <a:spcPts val="0"/>
                        </a:spcBef>
                        <a:spcAft>
                          <a:spcPts val="0"/>
                        </a:spcAft>
                      </a:pPr>
                      <a:r>
                        <a:rPr lang="en-US" sz="1600" dirty="0">
                          <a:effectLst>
                            <a:outerShdw blurRad="38100" dist="38100" dir="2700000" algn="tl">
                              <a:srgbClr val="000000">
                                <a:alpha val="43137"/>
                              </a:srgbClr>
                            </a:outerShdw>
                          </a:effectLst>
                        </a:rPr>
                        <a:t>Assets </a:t>
                      </a:r>
                      <a:endParaRPr lang="en-US" sz="1200" dirty="0">
                        <a:effectLst>
                          <a:outerShdw blurRad="38100" dist="38100" dir="2700000" algn="tl">
                            <a:srgbClr val="000000">
                              <a:alpha val="43137"/>
                            </a:srgbClr>
                          </a:outerShdw>
                        </a:effectLst>
                        <a:latin typeface="Calibri"/>
                        <a:ea typeface="Calibri"/>
                        <a:cs typeface="Arial"/>
                      </a:endParaRPr>
                    </a:p>
                  </a:txBody>
                  <a:tcPr marL="68580" marR="68580" marT="0" marB="0"/>
                </a:tc>
              </a:tr>
              <a:tr h="444655">
                <a:tc>
                  <a:txBody>
                    <a:bodyPr/>
                    <a:lstStyle/>
                    <a:p>
                      <a:pPr marL="0" marR="0" algn="l" rtl="0">
                        <a:lnSpc>
                          <a:spcPct val="115000"/>
                        </a:lnSpc>
                        <a:spcBef>
                          <a:spcPts val="0"/>
                        </a:spcBef>
                        <a:spcAft>
                          <a:spcPts val="0"/>
                        </a:spcAft>
                      </a:pPr>
                      <a:r>
                        <a:rPr lang="en-US" sz="1400" dirty="0">
                          <a:solidFill>
                            <a:schemeClr val="bg2"/>
                          </a:solidFill>
                          <a:effectLst/>
                        </a:rPr>
                        <a:t>Brighton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Brooklyn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7100000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Downtown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Brooklyn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9000000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Mianus</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400000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Northtown</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Rye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3700000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Perryridge</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1700000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err="1">
                          <a:solidFill>
                            <a:schemeClr val="bg2"/>
                          </a:solidFill>
                          <a:effectLst/>
                        </a:rPr>
                        <a:t>Powanl</a:t>
                      </a:r>
                      <a:r>
                        <a:rPr lang="en-US" sz="1400" dirty="0">
                          <a:solidFill>
                            <a:schemeClr val="bg2"/>
                          </a:solidFill>
                          <a:effectLst/>
                        </a:rPr>
                        <a:t> </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Bennington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300000</a:t>
                      </a:r>
                      <a:endParaRPr lang="en-US" sz="1100" dirty="0">
                        <a:effectLst/>
                        <a:latin typeface="Calibri"/>
                        <a:ea typeface="Calibri"/>
                        <a:cs typeface="Arial"/>
                      </a:endParaRPr>
                    </a:p>
                  </a:txBody>
                  <a:tcPr marL="68580" marR="68580" marT="0" marB="0">
                    <a:solidFill>
                      <a:srgbClr val="E5FBFF"/>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Redwood </a:t>
                      </a:r>
                      <a:endParaRPr lang="en-US" sz="1100" dirty="0">
                        <a:solidFill>
                          <a:schemeClr val="bg2"/>
                        </a:solidFill>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err="1">
                          <a:effectLst/>
                        </a:rPr>
                        <a:t>Paloalto</a:t>
                      </a:r>
                      <a:r>
                        <a:rPr lang="en-US" sz="1400" dirty="0">
                          <a:effectLst/>
                        </a:rPr>
                        <a:t> </a:t>
                      </a:r>
                      <a:endParaRPr lang="en-US" sz="1100" dirty="0">
                        <a:effectLst/>
                        <a:latin typeface="Calibri"/>
                        <a:ea typeface="Calibri"/>
                        <a:cs typeface="Arial"/>
                      </a:endParaRPr>
                    </a:p>
                  </a:txBody>
                  <a:tcPr marL="68580" marR="68580" marT="0" marB="0">
                    <a:solidFill>
                      <a:schemeClr val="bg1">
                        <a:lumMod val="20000"/>
                        <a:lumOff val="80000"/>
                      </a:schemeClr>
                    </a:solidFill>
                  </a:tcPr>
                </a:tc>
                <a:tc>
                  <a:txBody>
                    <a:bodyPr/>
                    <a:lstStyle/>
                    <a:p>
                      <a:pPr marL="0" marR="0" algn="l" rtl="0">
                        <a:lnSpc>
                          <a:spcPct val="115000"/>
                        </a:lnSpc>
                        <a:spcBef>
                          <a:spcPts val="0"/>
                        </a:spcBef>
                        <a:spcAft>
                          <a:spcPts val="0"/>
                        </a:spcAft>
                      </a:pPr>
                      <a:r>
                        <a:rPr lang="en-US" sz="1400" dirty="0">
                          <a:effectLst/>
                        </a:rPr>
                        <a:t>2100000</a:t>
                      </a:r>
                      <a:endParaRPr lang="en-US" sz="1100" dirty="0">
                        <a:effectLst/>
                        <a:latin typeface="Calibri"/>
                        <a:ea typeface="Calibri"/>
                        <a:cs typeface="Arial"/>
                      </a:endParaRPr>
                    </a:p>
                  </a:txBody>
                  <a:tcPr marL="68580" marR="68580" marT="0" marB="0">
                    <a:solidFill>
                      <a:schemeClr val="bg1">
                        <a:lumMod val="20000"/>
                        <a:lumOff val="80000"/>
                      </a:schemeClr>
                    </a:solidFill>
                  </a:tcPr>
                </a:tc>
              </a:tr>
              <a:tr h="444655">
                <a:tc>
                  <a:txBody>
                    <a:bodyPr/>
                    <a:lstStyle/>
                    <a:p>
                      <a:pPr marL="0" marR="0" algn="l" rtl="0">
                        <a:lnSpc>
                          <a:spcPct val="115000"/>
                        </a:lnSpc>
                        <a:spcBef>
                          <a:spcPts val="0"/>
                        </a:spcBef>
                        <a:spcAft>
                          <a:spcPts val="0"/>
                        </a:spcAft>
                      </a:pPr>
                      <a:r>
                        <a:rPr lang="en-US" sz="1400" dirty="0">
                          <a:solidFill>
                            <a:schemeClr val="bg2"/>
                          </a:solidFill>
                          <a:effectLst/>
                        </a:rPr>
                        <a:t>Round hill</a:t>
                      </a:r>
                      <a:endParaRPr lang="en-US" sz="1100" dirty="0">
                        <a:solidFill>
                          <a:schemeClr val="bg2"/>
                        </a:solidFill>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a:effectLst/>
                        </a:rPr>
                        <a:t>Horseneck </a:t>
                      </a:r>
                      <a:endParaRPr lang="en-US" sz="1100">
                        <a:effectLst/>
                        <a:latin typeface="Calibri"/>
                        <a:ea typeface="Calibri"/>
                        <a:cs typeface="Arial"/>
                      </a:endParaRPr>
                    </a:p>
                  </a:txBody>
                  <a:tcPr marL="68580" marR="68580" marT="0" marB="0">
                    <a:solidFill>
                      <a:srgbClr val="E5FBFF"/>
                    </a:solidFill>
                  </a:tcPr>
                </a:tc>
                <a:tc>
                  <a:txBody>
                    <a:bodyPr/>
                    <a:lstStyle/>
                    <a:p>
                      <a:pPr marL="0" marR="0" algn="l" rtl="0">
                        <a:lnSpc>
                          <a:spcPct val="115000"/>
                        </a:lnSpc>
                        <a:spcBef>
                          <a:spcPts val="0"/>
                        </a:spcBef>
                        <a:spcAft>
                          <a:spcPts val="0"/>
                        </a:spcAft>
                      </a:pPr>
                      <a:r>
                        <a:rPr lang="en-US" sz="1400" dirty="0">
                          <a:effectLst/>
                        </a:rPr>
                        <a:t>8000000</a:t>
                      </a:r>
                      <a:endParaRPr lang="en-US" sz="1100" dirty="0">
                        <a:effectLst/>
                        <a:latin typeface="Calibri"/>
                        <a:ea typeface="Calibri"/>
                        <a:cs typeface="Arial"/>
                      </a:endParaRPr>
                    </a:p>
                  </a:txBody>
                  <a:tcPr marL="68580" marR="68580" marT="0" marB="0">
                    <a:solidFill>
                      <a:srgbClr val="E5FBFF"/>
                    </a:solidFill>
                  </a:tcPr>
                </a:tc>
              </a:tr>
            </a:tbl>
          </a:graphicData>
        </a:graphic>
      </p:graphicFrame>
      <p:sp>
        <p:nvSpPr>
          <p:cNvPr id="4" name="مستطيل 3"/>
          <p:cNvSpPr/>
          <p:nvPr/>
        </p:nvSpPr>
        <p:spPr>
          <a:xfrm>
            <a:off x="152400" y="5983069"/>
            <a:ext cx="9220200" cy="646331"/>
          </a:xfrm>
          <a:prstGeom prst="rect">
            <a:avLst/>
          </a:prstGeom>
        </p:spPr>
        <p:txBody>
          <a:bodyPr wrap="square">
            <a:spAutoFit/>
          </a:bodyPr>
          <a:lstStyle/>
          <a:p>
            <a:r>
              <a:rPr lang="en-US" sz="3600" b="1" i="1" dirty="0" smtClean="0"/>
              <a:t>Branch-schema</a:t>
            </a:r>
            <a:r>
              <a:rPr lang="en-US" sz="2800" b="1" i="1" dirty="0" smtClean="0"/>
              <a:t>=</a:t>
            </a:r>
            <a:r>
              <a:rPr lang="en-US" sz="2000" b="1" dirty="0" smtClean="0"/>
              <a:t> </a:t>
            </a:r>
            <a:r>
              <a:rPr lang="en-US" sz="2800" b="1" i="1" dirty="0"/>
              <a:t>(</a:t>
            </a:r>
            <a:r>
              <a:rPr lang="en-US" sz="2800" b="1" i="1" dirty="0">
                <a:solidFill>
                  <a:srgbClr val="FFC000"/>
                </a:solidFill>
              </a:rPr>
              <a:t>branch-name</a:t>
            </a:r>
            <a:r>
              <a:rPr lang="en-US" sz="2000" b="1" dirty="0"/>
              <a:t>,</a:t>
            </a:r>
            <a:r>
              <a:rPr lang="en-US" sz="2800" b="1" i="1" dirty="0"/>
              <a:t> </a:t>
            </a:r>
            <a:r>
              <a:rPr lang="en-US" sz="2800" b="1" i="1" dirty="0">
                <a:solidFill>
                  <a:schemeClr val="accent2">
                    <a:lumMod val="60000"/>
                    <a:lumOff val="40000"/>
                  </a:schemeClr>
                </a:solidFill>
              </a:rPr>
              <a:t>branch-city</a:t>
            </a:r>
            <a:r>
              <a:rPr lang="en-US" sz="2800" b="1" i="1" dirty="0"/>
              <a:t>,</a:t>
            </a:r>
            <a:r>
              <a:rPr lang="en-US" sz="2000" b="1" dirty="0"/>
              <a:t> </a:t>
            </a:r>
            <a:r>
              <a:rPr lang="en-US" sz="2800" b="1" i="1" dirty="0">
                <a:solidFill>
                  <a:srgbClr val="C00000"/>
                </a:solidFill>
              </a:rPr>
              <a:t>assets</a:t>
            </a:r>
            <a:r>
              <a:rPr lang="en-US" sz="2800" b="1" i="1" dirty="0"/>
              <a:t>)</a:t>
            </a:r>
          </a:p>
        </p:txBody>
      </p:sp>
      <p:sp>
        <p:nvSpPr>
          <p:cNvPr id="5" name="مستطيل 4"/>
          <p:cNvSpPr/>
          <p:nvPr/>
        </p:nvSpPr>
        <p:spPr>
          <a:xfrm>
            <a:off x="-76200" y="5413682"/>
            <a:ext cx="9601200" cy="584775"/>
          </a:xfrm>
          <a:prstGeom prst="rect">
            <a:avLst/>
          </a:prstGeom>
        </p:spPr>
        <p:txBody>
          <a:bodyPr wrap="square">
            <a:spAutoFit/>
          </a:bodyPr>
          <a:lstStyle/>
          <a:p>
            <a:r>
              <a:rPr lang="en-US" sz="2800" b="1" i="1" dirty="0" smtClean="0"/>
              <a:t>Account</a:t>
            </a:r>
            <a:r>
              <a:rPr lang="en-US" sz="2800" b="1" dirty="0" smtClean="0"/>
              <a:t>-</a:t>
            </a:r>
            <a:r>
              <a:rPr lang="en-US" sz="2800" b="1" i="1" dirty="0" smtClean="0"/>
              <a:t>schema</a:t>
            </a:r>
            <a:r>
              <a:rPr lang="en-US" sz="3200" b="1" i="1" dirty="0" smtClean="0"/>
              <a:t> </a:t>
            </a:r>
            <a:r>
              <a:rPr lang="en-US" sz="2800" b="1" dirty="0" smtClean="0"/>
              <a:t>= </a:t>
            </a:r>
            <a:r>
              <a:rPr lang="en-US" sz="2800" b="1" dirty="0"/>
              <a:t>(</a:t>
            </a:r>
            <a:r>
              <a:rPr lang="en-US" sz="2800" b="1" i="1" dirty="0">
                <a:solidFill>
                  <a:schemeClr val="accent2">
                    <a:lumMod val="60000"/>
                    <a:lumOff val="40000"/>
                  </a:schemeClr>
                </a:solidFill>
              </a:rPr>
              <a:t>account-number</a:t>
            </a:r>
            <a:r>
              <a:rPr lang="en-US" sz="2800" b="1" dirty="0"/>
              <a:t>, </a:t>
            </a:r>
            <a:r>
              <a:rPr lang="en-US" sz="2800" b="1" i="1" dirty="0">
                <a:solidFill>
                  <a:srgbClr val="FFC000"/>
                </a:solidFill>
              </a:rPr>
              <a:t>branch-name</a:t>
            </a:r>
            <a:r>
              <a:rPr lang="en-US" sz="2800" b="1" dirty="0"/>
              <a:t>, </a:t>
            </a:r>
            <a:r>
              <a:rPr lang="en-US" sz="2800" b="1" i="1" dirty="0">
                <a:solidFill>
                  <a:srgbClr val="C00000"/>
                </a:solidFill>
              </a:rPr>
              <a:t>balance</a:t>
            </a:r>
            <a:r>
              <a:rPr lang="en-US" sz="2800" b="1" dirty="0" smtClean="0"/>
              <a:t>)</a:t>
            </a:r>
            <a:endParaRPr lang="en-US" sz="2000" dirty="0"/>
          </a:p>
        </p:txBody>
      </p:sp>
    </p:spTree>
    <p:extLst>
      <p:ext uri="{BB962C8B-B14F-4D97-AF65-F5344CB8AC3E}">
        <p14:creationId xmlns:p14="http://schemas.microsoft.com/office/powerpoint/2010/main" val="27548384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150537836"/>
              </p:ext>
            </p:extLst>
          </p:nvPr>
        </p:nvGraphicFramePr>
        <p:xfrm>
          <a:off x="1295400" y="1447803"/>
          <a:ext cx="7315199" cy="5181598"/>
        </p:xfrm>
        <a:graphic>
          <a:graphicData uri="http://schemas.openxmlformats.org/drawingml/2006/table">
            <a:tbl>
              <a:tblPr firstRow="1" firstCol="1" bandRow="1">
                <a:tableStyleId>{5C22544A-7EE6-4342-B048-85BDC9FD1C3A}</a:tableStyleId>
              </a:tblPr>
              <a:tblGrid>
                <a:gridCol w="2590777"/>
                <a:gridCol w="2447513"/>
                <a:gridCol w="2276909"/>
              </a:tblGrid>
              <a:tr h="1073790">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Customer-name</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Customer-street</a:t>
                      </a:r>
                    </a:p>
                  </a:txBody>
                  <a:tcPr marL="68580" marR="68580" marT="0" marB="0"/>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Customer-city</a:t>
                      </a:r>
                    </a:p>
                  </a:txBody>
                  <a:tcPr marL="68580" marR="68580" marT="0" marB="0"/>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Adams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Spring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Pitsfield</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Brooks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Senator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Brooklyn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Curry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North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Rye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Glenn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Sandhill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Woodside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Green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Walnut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Stamford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Hayes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r h="513476">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johnson</a:t>
                      </a:r>
                      <a:endParaRPr lang="en-US" sz="1400" kern="1200" dirty="0">
                        <a:solidFill>
                          <a:schemeClr val="dk1"/>
                        </a:solidFill>
                        <a:effectLst/>
                        <a:latin typeface="+mn-lt"/>
                        <a:ea typeface="+mn-ea"/>
                        <a:cs typeface="+mn-cs"/>
                      </a:endParaRP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Alma </a:t>
                      </a:r>
                    </a:p>
                  </a:txBody>
                  <a:tcPr marL="68580" marR="68580" marT="0" marB="0">
                    <a:solidFill>
                      <a:schemeClr val="bg1">
                        <a:lumMod val="20000"/>
                        <a:lumOff val="80000"/>
                      </a:schemeClr>
                    </a:solidFill>
                  </a:tcPr>
                </a:tc>
                <a:tc>
                  <a:txBody>
                    <a:bodyPr/>
                    <a:lstStyle/>
                    <a:p>
                      <a:pPr marL="0" marR="0" algn="l" defTabSz="914400" rtl="0" eaLnBrk="1" latinLnBrk="0" hangingPunct="1">
                        <a:lnSpc>
                          <a:spcPct val="115000"/>
                        </a:lnSpc>
                        <a:spcBef>
                          <a:spcPts val="0"/>
                        </a:spcBef>
                        <a:spcAft>
                          <a:spcPts val="0"/>
                        </a:spcAft>
                      </a:pPr>
                      <a:r>
                        <a:rPr lang="en-US" sz="1400" kern="1200" dirty="0" err="1">
                          <a:solidFill>
                            <a:schemeClr val="dk1"/>
                          </a:solidFill>
                          <a:effectLst/>
                          <a:latin typeface="+mn-lt"/>
                          <a:ea typeface="+mn-ea"/>
                          <a:cs typeface="+mn-cs"/>
                        </a:rPr>
                        <a:t>Paloalto</a:t>
                      </a:r>
                      <a:r>
                        <a:rPr lang="en-US" sz="1400" kern="1200" dirty="0">
                          <a:solidFill>
                            <a:schemeClr val="dk1"/>
                          </a:solidFill>
                          <a:effectLst/>
                          <a:latin typeface="+mn-lt"/>
                          <a:ea typeface="+mn-ea"/>
                          <a:cs typeface="+mn-cs"/>
                        </a:rPr>
                        <a:t> </a:t>
                      </a:r>
                    </a:p>
                  </a:txBody>
                  <a:tcPr marL="68580" marR="68580" marT="0" marB="0">
                    <a:solidFill>
                      <a:schemeClr val="bg1">
                        <a:lumMod val="20000"/>
                        <a:lumOff val="80000"/>
                      </a:schemeClr>
                    </a:solidFill>
                  </a:tcPr>
                </a:tc>
              </a:tr>
              <a:tr h="513476">
                <a:tc>
                  <a:txBody>
                    <a:bodyPr/>
                    <a:lstStyle/>
                    <a:p>
                      <a:pPr marL="0" marR="0" algn="l" defTabSz="914400" rtl="0" eaLnBrk="1" latinLnBrk="0" hangingPunct="1">
                        <a:lnSpc>
                          <a:spcPct val="115000"/>
                        </a:lnSpc>
                        <a:spcBef>
                          <a:spcPts val="0"/>
                        </a:spcBef>
                        <a:spcAft>
                          <a:spcPts val="0"/>
                        </a:spcAft>
                      </a:pPr>
                      <a:r>
                        <a:rPr lang="en-US" sz="1400" kern="1200">
                          <a:solidFill>
                            <a:schemeClr val="dk1"/>
                          </a:solidFill>
                          <a:effectLst/>
                          <a:latin typeface="+mn-lt"/>
                          <a:ea typeface="+mn-ea"/>
                          <a:cs typeface="+mn-cs"/>
                        </a:rPr>
                        <a:t>Jones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Main </a:t>
                      </a:r>
                    </a:p>
                  </a:txBody>
                  <a:tcPr marL="68580" marR="68580" marT="0" marB="0">
                    <a:solidFill>
                      <a:srgbClr val="CDF5FF"/>
                    </a:solidFill>
                  </a:tcPr>
                </a:tc>
                <a:tc>
                  <a:txBody>
                    <a:bodyPr/>
                    <a:lstStyle/>
                    <a:p>
                      <a:pPr marL="0" marR="0" algn="l" defTabSz="914400" rtl="0" eaLnBrk="1" latinLnBrk="0" hangingPunct="1">
                        <a:lnSpc>
                          <a:spcPct val="115000"/>
                        </a:lnSpc>
                        <a:spcBef>
                          <a:spcPts val="0"/>
                        </a:spcBef>
                        <a:spcAft>
                          <a:spcPts val="0"/>
                        </a:spcAft>
                      </a:pPr>
                      <a:r>
                        <a:rPr lang="en-US" sz="1400" kern="1200" dirty="0">
                          <a:solidFill>
                            <a:schemeClr val="dk1"/>
                          </a:solidFill>
                          <a:effectLst/>
                          <a:latin typeface="+mn-lt"/>
                          <a:ea typeface="+mn-ea"/>
                          <a:cs typeface="+mn-cs"/>
                        </a:rPr>
                        <a:t>Harrison </a:t>
                      </a:r>
                    </a:p>
                  </a:txBody>
                  <a:tcPr marL="68580" marR="68580" marT="0" marB="0">
                    <a:solidFill>
                      <a:srgbClr val="CDF5FF"/>
                    </a:solidFill>
                  </a:tcPr>
                </a:tc>
              </a:tr>
            </a:tbl>
          </a:graphicData>
        </a:graphic>
      </p:graphicFrame>
      <p:sp>
        <p:nvSpPr>
          <p:cNvPr id="3" name="مستطيل 2"/>
          <p:cNvSpPr/>
          <p:nvPr/>
        </p:nvSpPr>
        <p:spPr>
          <a:xfrm>
            <a:off x="0" y="838200"/>
            <a:ext cx="9296400" cy="461665"/>
          </a:xfrm>
          <a:prstGeom prst="rect">
            <a:avLst/>
          </a:prstGeom>
        </p:spPr>
        <p:txBody>
          <a:bodyPr wrap="square">
            <a:spAutoFit/>
          </a:bodyPr>
          <a:lstStyle/>
          <a:p>
            <a:r>
              <a:rPr lang="en-US" b="1" i="1" dirty="0" smtClean="0"/>
              <a:t>Customer</a:t>
            </a:r>
            <a:r>
              <a:rPr lang="en-US" b="1" dirty="0" smtClean="0"/>
              <a:t>-</a:t>
            </a:r>
            <a:r>
              <a:rPr lang="en-US" b="1" i="1" dirty="0" smtClean="0"/>
              <a:t>schema </a:t>
            </a:r>
            <a:r>
              <a:rPr lang="en-US" b="1" dirty="0"/>
              <a:t>= (</a:t>
            </a:r>
            <a:r>
              <a:rPr lang="en-US" b="1" i="1" dirty="0">
                <a:solidFill>
                  <a:srgbClr val="C00000"/>
                </a:solidFill>
              </a:rPr>
              <a:t>customer-name</a:t>
            </a:r>
            <a:r>
              <a:rPr lang="en-US" b="1" dirty="0"/>
              <a:t>, </a:t>
            </a:r>
            <a:r>
              <a:rPr lang="en-US" b="1" i="1" dirty="0">
                <a:solidFill>
                  <a:srgbClr val="FFC000"/>
                </a:solidFill>
              </a:rPr>
              <a:t>customer-street</a:t>
            </a:r>
            <a:r>
              <a:rPr lang="en-US" b="1" dirty="0"/>
              <a:t>, </a:t>
            </a:r>
            <a:r>
              <a:rPr lang="en-US" b="1" i="1" dirty="0">
                <a:solidFill>
                  <a:schemeClr val="accent2">
                    <a:lumMod val="60000"/>
                    <a:lumOff val="40000"/>
                  </a:schemeClr>
                </a:solidFill>
              </a:rPr>
              <a:t>customer-city</a:t>
            </a:r>
            <a:r>
              <a:rPr lang="en-US" b="1" dirty="0"/>
              <a:t>)</a:t>
            </a:r>
            <a:endParaRPr lang="en-US" b="1" i="1" dirty="0"/>
          </a:p>
        </p:txBody>
      </p:sp>
    </p:spTree>
    <p:extLst>
      <p:ext uri="{BB962C8B-B14F-4D97-AF65-F5344CB8AC3E}">
        <p14:creationId xmlns:p14="http://schemas.microsoft.com/office/powerpoint/2010/main" val="2060871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762000"/>
            <a:ext cx="7747000" cy="6124754"/>
          </a:xfrm>
          <a:prstGeom prst="rect">
            <a:avLst/>
          </a:prstGeom>
          <a:noFill/>
        </p:spPr>
        <p:txBody>
          <a:bodyPr wrap="square" rtlCol="0">
            <a:spAutoFit/>
          </a:bodyPr>
          <a:lstStyle/>
          <a:p>
            <a:pPr algn="just"/>
            <a:r>
              <a:rPr lang="en-US" sz="2800" dirty="0"/>
              <a:t>In 1970, Edgar F. </a:t>
            </a:r>
            <a:r>
              <a:rPr lang="en-US" sz="2800" dirty="0" err="1"/>
              <a:t>Codd</a:t>
            </a:r>
            <a:r>
              <a:rPr lang="en-US" sz="2800" dirty="0"/>
              <a:t>, a British computer scientist with IBM, published “A Relational Model of Data for Large Shared Data Banks.” At the time, the renowned paper attracted little interest, and few understood how </a:t>
            </a:r>
            <a:r>
              <a:rPr lang="en-US" sz="2800" dirty="0" err="1"/>
              <a:t>Codd’s</a:t>
            </a:r>
            <a:r>
              <a:rPr lang="en-US" sz="2800" dirty="0"/>
              <a:t> groundbreaking work would define the basic rules for relational data storage, which can be simplified as:</a:t>
            </a:r>
          </a:p>
          <a:p>
            <a:pPr lvl="0" algn="just"/>
            <a:r>
              <a:rPr lang="en-US" sz="2800" dirty="0" smtClean="0">
                <a:solidFill>
                  <a:srgbClr val="FF0000"/>
                </a:solidFill>
              </a:rPr>
              <a:t>1.</a:t>
            </a:r>
            <a:r>
              <a:rPr lang="en-US" sz="2800" dirty="0" smtClean="0"/>
              <a:t> </a:t>
            </a:r>
            <a:r>
              <a:rPr lang="en-US" sz="2800" dirty="0" smtClean="0">
                <a:solidFill>
                  <a:schemeClr val="accent6">
                    <a:lumMod val="60000"/>
                    <a:lumOff val="40000"/>
                  </a:schemeClr>
                </a:solidFill>
              </a:rPr>
              <a:t>Data </a:t>
            </a:r>
            <a:r>
              <a:rPr lang="en-US" sz="2800" dirty="0">
                <a:solidFill>
                  <a:schemeClr val="accent6">
                    <a:lumMod val="60000"/>
                    <a:lumOff val="40000"/>
                  </a:schemeClr>
                </a:solidFill>
              </a:rPr>
              <a:t>must be stored and presented as relations, i.e., tables that have relationships with each other, e.g., primary/foreign keys.</a:t>
            </a:r>
          </a:p>
          <a:p>
            <a:pPr lvl="0" algn="just"/>
            <a:r>
              <a:rPr lang="en-US" sz="2800" dirty="0">
                <a:solidFill>
                  <a:srgbClr val="FF0000"/>
                </a:solidFill>
              </a:rPr>
              <a:t>2.</a:t>
            </a:r>
            <a:r>
              <a:rPr lang="en-US" sz="2800" dirty="0" smtClean="0"/>
              <a:t> </a:t>
            </a:r>
            <a:r>
              <a:rPr lang="en-US" sz="2800" dirty="0" smtClean="0">
                <a:solidFill>
                  <a:schemeClr val="accent6">
                    <a:lumMod val="60000"/>
                    <a:lumOff val="40000"/>
                  </a:schemeClr>
                </a:solidFill>
              </a:rPr>
              <a:t>To </a:t>
            </a:r>
            <a:r>
              <a:rPr lang="en-US" sz="2800" dirty="0">
                <a:solidFill>
                  <a:schemeClr val="accent6">
                    <a:lumMod val="60000"/>
                    <a:lumOff val="40000"/>
                  </a:schemeClr>
                </a:solidFill>
              </a:rPr>
              <a:t>manipulate the data stored in tables, a system should provide relational operators - code that enables the relationship to be tested between two entities</a:t>
            </a:r>
            <a:r>
              <a:rPr lang="en-US" sz="2800" dirty="0" smtClean="0">
                <a:solidFill>
                  <a:schemeClr val="accent6">
                    <a:lumMod val="60000"/>
                    <a:lumOff val="40000"/>
                  </a:schemeClr>
                </a:solidFill>
              </a:rPr>
              <a:t>.</a:t>
            </a:r>
            <a:endParaRPr lang="en-US" sz="2800" dirty="0">
              <a:solidFill>
                <a:schemeClr val="accent6">
                  <a:lumMod val="60000"/>
                  <a:lumOff val="40000"/>
                </a:schemeClr>
              </a:solidFill>
            </a:endParaRPr>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818144"/>
            <a:ext cx="7924800" cy="2677656"/>
          </a:xfrm>
          <a:prstGeom prst="rect">
            <a:avLst/>
          </a:prstGeom>
          <a:noFill/>
        </p:spPr>
        <p:txBody>
          <a:bodyPr wrap="square" rtlCol="0">
            <a:spAutoFit/>
          </a:bodyPr>
          <a:lstStyle/>
          <a:p>
            <a:pPr algn="just"/>
            <a:r>
              <a:rPr lang="en-US" sz="2800" dirty="0" err="1">
                <a:solidFill>
                  <a:srgbClr val="92D050"/>
                </a:solidFill>
              </a:rPr>
              <a:t>Codd</a:t>
            </a:r>
            <a:r>
              <a:rPr lang="en-US" sz="2800" dirty="0">
                <a:solidFill>
                  <a:srgbClr val="92D050"/>
                </a:solidFill>
              </a:rPr>
              <a:t> </a:t>
            </a:r>
            <a:r>
              <a:rPr lang="en-US" sz="2800" dirty="0"/>
              <a:t>later published another paper that outlined the 12 rules that all databases must follow to qualify as relational. Many modern database systems do not follow all 12 rules, but these systems are considered relational because they conform to at least two of the 12rules</a:t>
            </a:r>
            <a:r>
              <a:rPr lang="en-US" sz="2800" dirty="0" smtClean="0"/>
              <a:t>. </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89000" y="1752600"/>
            <a:ext cx="8229600" cy="2246769"/>
          </a:xfrm>
          <a:prstGeom prst="rect">
            <a:avLst/>
          </a:prstGeom>
          <a:noFill/>
        </p:spPr>
        <p:txBody>
          <a:bodyPr wrap="square" rtlCol="0">
            <a:spAutoFit/>
          </a:bodyPr>
          <a:lstStyle/>
          <a:p>
            <a:pPr algn="just"/>
            <a:r>
              <a:rPr lang="en-US" sz="2800" b="1" dirty="0" smtClean="0"/>
              <a:t> </a:t>
            </a:r>
            <a:r>
              <a:rPr lang="en-US" sz="2800" dirty="0"/>
              <a:t>Most modern commercial and open-source database systems are relational in nature and include well-known applications, e.g., </a:t>
            </a:r>
            <a:r>
              <a:rPr lang="en-US" sz="2800" dirty="0">
                <a:solidFill>
                  <a:srgbClr val="FFFF00"/>
                </a:solidFill>
              </a:rPr>
              <a:t>Oracle DB</a:t>
            </a:r>
            <a:r>
              <a:rPr lang="en-US" sz="2800" dirty="0"/>
              <a:t> (</a:t>
            </a:r>
            <a:r>
              <a:rPr lang="en-US" sz="2800" dirty="0">
                <a:solidFill>
                  <a:srgbClr val="FFC000"/>
                </a:solidFill>
              </a:rPr>
              <a:t>Oracle Corporation</a:t>
            </a:r>
            <a:r>
              <a:rPr lang="en-US" sz="2800" dirty="0"/>
              <a:t>); </a:t>
            </a:r>
            <a:r>
              <a:rPr lang="en-US" sz="2800" dirty="0">
                <a:solidFill>
                  <a:srgbClr val="EA2EB4"/>
                </a:solidFill>
              </a:rPr>
              <a:t>SQL Server</a:t>
            </a:r>
            <a:r>
              <a:rPr lang="en-US" sz="2800" dirty="0"/>
              <a:t> (Microsoft) and </a:t>
            </a:r>
            <a:r>
              <a:rPr lang="en-US" sz="2800" dirty="0">
                <a:solidFill>
                  <a:srgbClr val="FF0000"/>
                </a:solidFill>
              </a:rPr>
              <a:t>MySQL</a:t>
            </a:r>
            <a:r>
              <a:rPr lang="en-US" sz="2800" dirty="0"/>
              <a:t> and </a:t>
            </a:r>
            <a:r>
              <a:rPr lang="en-US" sz="2800" dirty="0">
                <a:solidFill>
                  <a:srgbClr val="92D050"/>
                </a:solidFill>
              </a:rPr>
              <a:t>Postgres</a:t>
            </a:r>
            <a:r>
              <a:rPr lang="en-US" sz="2800" dirty="0"/>
              <a:t> (open source</a:t>
            </a:r>
            <a:r>
              <a:rPr lang="en-US" sz="2800" dirty="0" smtClean="0"/>
              <a:t>).</a:t>
            </a:r>
            <a:endParaRPr lang="en-US" sz="2800" dirty="0"/>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5509200"/>
          </a:xfrm>
          <a:prstGeom prst="rect">
            <a:avLst/>
          </a:prstGeom>
          <a:noFill/>
        </p:spPr>
        <p:txBody>
          <a:bodyPr wrap="square" rtlCol="0">
            <a:spAutoFit/>
          </a:bodyPr>
          <a:lstStyle/>
          <a:p>
            <a:r>
              <a:rPr lang="en-US" sz="3200" b="1" dirty="0" smtClean="0">
                <a:solidFill>
                  <a:srgbClr val="FF0000"/>
                </a:solidFill>
              </a:rPr>
              <a:t>2.</a:t>
            </a:r>
            <a:r>
              <a:rPr lang="en-US" sz="3200" b="1" dirty="0" smtClean="0"/>
              <a:t> </a:t>
            </a:r>
            <a:r>
              <a:rPr lang="en-US" sz="3200" b="1" dirty="0">
                <a:solidFill>
                  <a:schemeClr val="accent6">
                    <a:lumMod val="60000"/>
                    <a:lumOff val="40000"/>
                  </a:schemeClr>
                </a:solidFill>
              </a:rPr>
              <a:t>RDBMS </a:t>
            </a:r>
            <a:r>
              <a:rPr lang="en-US" sz="3200" b="1" dirty="0" smtClean="0">
                <a:solidFill>
                  <a:schemeClr val="accent6">
                    <a:lumMod val="60000"/>
                    <a:lumOff val="40000"/>
                  </a:schemeClr>
                </a:solidFill>
              </a:rPr>
              <a:t>Concepts</a:t>
            </a:r>
          </a:p>
          <a:p>
            <a:endParaRPr lang="en-US" sz="3200" b="1" dirty="0">
              <a:solidFill>
                <a:schemeClr val="accent6">
                  <a:lumMod val="60000"/>
                  <a:lumOff val="40000"/>
                </a:schemeClr>
              </a:solidFill>
            </a:endParaRPr>
          </a:p>
          <a:p>
            <a:pPr marL="457200" indent="-457200" algn="just">
              <a:buFont typeface="Wingdings" panose="05000000000000000000" pitchFamily="2" charset="2"/>
              <a:buChar char="v"/>
            </a:pPr>
            <a:r>
              <a:rPr lang="en-US" sz="3200" b="1" dirty="0"/>
              <a:t> RDBMS</a:t>
            </a:r>
            <a:r>
              <a:rPr lang="en-US" sz="3200" dirty="0"/>
              <a:t> is used to manage Relational database. </a:t>
            </a:r>
            <a:endParaRPr lang="en-US" sz="3200" dirty="0" smtClean="0"/>
          </a:p>
          <a:p>
            <a:pPr marL="457200" indent="-457200" algn="just">
              <a:buFont typeface="Wingdings" panose="05000000000000000000" pitchFamily="2" charset="2"/>
              <a:buChar char="v"/>
            </a:pPr>
            <a:r>
              <a:rPr lang="en-US" sz="3200" b="1" dirty="0" smtClean="0">
                <a:solidFill>
                  <a:srgbClr val="FF0000"/>
                </a:solidFill>
              </a:rPr>
              <a:t>R</a:t>
            </a:r>
            <a:r>
              <a:rPr lang="en-US" sz="3200" b="1" dirty="0" smtClean="0"/>
              <a:t>elational </a:t>
            </a:r>
            <a:r>
              <a:rPr lang="en-US" sz="3200" b="1" dirty="0" err="1" smtClean="0">
                <a:solidFill>
                  <a:srgbClr val="FF0000"/>
                </a:solidFill>
              </a:rPr>
              <a:t>D</a:t>
            </a:r>
            <a:r>
              <a:rPr lang="en-US" sz="3200" b="1" dirty="0" err="1" smtClean="0"/>
              <a:t>ata</a:t>
            </a:r>
            <a:r>
              <a:rPr lang="en-US" sz="3200" b="1" dirty="0" err="1" smtClean="0">
                <a:solidFill>
                  <a:srgbClr val="FF0000"/>
                </a:solidFill>
              </a:rPr>
              <a:t>B</a:t>
            </a:r>
            <a:r>
              <a:rPr lang="en-US" sz="3200" b="1" dirty="0" err="1" smtClean="0"/>
              <a:t>ase</a:t>
            </a:r>
            <a:r>
              <a:rPr lang="en-US" sz="3200" dirty="0"/>
              <a:t> is a collection of organized set of tables from which data can be accessed easily</a:t>
            </a:r>
            <a:r>
              <a:rPr lang="en-US" sz="3200" dirty="0" smtClean="0"/>
              <a:t>.</a:t>
            </a:r>
          </a:p>
          <a:p>
            <a:pPr marL="457200" indent="-457200" algn="just">
              <a:buFont typeface="Wingdings" panose="05000000000000000000" pitchFamily="2" charset="2"/>
              <a:buChar char="v"/>
            </a:pPr>
            <a:r>
              <a:rPr lang="en-US" sz="3200" dirty="0" smtClean="0"/>
              <a:t> </a:t>
            </a:r>
            <a:r>
              <a:rPr lang="en-US" sz="3200" dirty="0"/>
              <a:t>Relational Database is most commonly used database</a:t>
            </a:r>
            <a:r>
              <a:rPr lang="en-US" sz="3200" dirty="0" smtClean="0"/>
              <a:t>.</a:t>
            </a:r>
          </a:p>
          <a:p>
            <a:pPr marL="914400" lvl="1" indent="-457200" algn="just">
              <a:buFont typeface="Wingdings" panose="05000000000000000000" pitchFamily="2" charset="2"/>
              <a:buChar char="v"/>
            </a:pPr>
            <a:r>
              <a:rPr lang="en-US" sz="3200" dirty="0" smtClean="0"/>
              <a:t> </a:t>
            </a:r>
            <a:r>
              <a:rPr lang="en-US" sz="3200" dirty="0"/>
              <a:t>It consists of number of tables and each table has its own primary key. </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2">
                                            <p:txEl>
                                              <p:pRg st="5" end="5"/>
                                            </p:txEl>
                                          </p:spTgt>
                                        </p:tgtEl>
                                        <p:attrNameLst>
                                          <p:attrName>style.visibility</p:attrName>
                                        </p:attrNameLst>
                                      </p:cBhvr>
                                      <p:to>
                                        <p:strVal val="visible"/>
                                      </p:to>
                                    </p:set>
                                    <p:animEffect transition="in" filter="wipe(down)">
                                      <p:cBhvr>
                                        <p:cTn id="77" dur="580">
                                          <p:stCondLst>
                                            <p:cond delay="0"/>
                                          </p:stCondLst>
                                        </p:cTn>
                                        <p:tgtEl>
                                          <p:spTgt spid="2">
                                            <p:txEl>
                                              <p:pRg st="5" end="5"/>
                                            </p:txEl>
                                          </p:spTgt>
                                        </p:tgtEl>
                                      </p:cBhvr>
                                    </p:animEffect>
                                    <p:anim calcmode="lin" valueType="num">
                                      <p:cBhvr>
                                        <p:cTn id="7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2">
                                            <p:txEl>
                                              <p:pRg st="5" end="5"/>
                                            </p:txEl>
                                          </p:spTgt>
                                        </p:tgtEl>
                                      </p:cBhvr>
                                      <p:to x="100000" y="60000"/>
                                    </p:animScale>
                                    <p:animScale>
                                      <p:cBhvr>
                                        <p:cTn id="84" dur="166" decel="50000">
                                          <p:stCondLst>
                                            <p:cond delay="676"/>
                                          </p:stCondLst>
                                        </p:cTn>
                                        <p:tgtEl>
                                          <p:spTgt spid="2">
                                            <p:txEl>
                                              <p:pRg st="5" end="5"/>
                                            </p:txEl>
                                          </p:spTgt>
                                        </p:tgtEl>
                                      </p:cBhvr>
                                      <p:to x="100000" y="100000"/>
                                    </p:animScale>
                                    <p:animScale>
                                      <p:cBhvr>
                                        <p:cTn id="85" dur="26">
                                          <p:stCondLst>
                                            <p:cond delay="1312"/>
                                          </p:stCondLst>
                                        </p:cTn>
                                        <p:tgtEl>
                                          <p:spTgt spid="2">
                                            <p:txEl>
                                              <p:pRg st="5" end="5"/>
                                            </p:txEl>
                                          </p:spTgt>
                                        </p:tgtEl>
                                      </p:cBhvr>
                                      <p:to x="100000" y="80000"/>
                                    </p:animScale>
                                    <p:animScale>
                                      <p:cBhvr>
                                        <p:cTn id="86" dur="166" decel="50000">
                                          <p:stCondLst>
                                            <p:cond delay="1338"/>
                                          </p:stCondLst>
                                        </p:cTn>
                                        <p:tgtEl>
                                          <p:spTgt spid="2">
                                            <p:txEl>
                                              <p:pRg st="5" end="5"/>
                                            </p:txEl>
                                          </p:spTgt>
                                        </p:tgtEl>
                                      </p:cBhvr>
                                      <p:to x="100000" y="100000"/>
                                    </p:animScale>
                                    <p:animScale>
                                      <p:cBhvr>
                                        <p:cTn id="87" dur="26">
                                          <p:stCondLst>
                                            <p:cond delay="1642"/>
                                          </p:stCondLst>
                                        </p:cTn>
                                        <p:tgtEl>
                                          <p:spTgt spid="2">
                                            <p:txEl>
                                              <p:pRg st="5" end="5"/>
                                            </p:txEl>
                                          </p:spTgt>
                                        </p:tgtEl>
                                      </p:cBhvr>
                                      <p:to x="100000" y="90000"/>
                                    </p:animScale>
                                    <p:animScale>
                                      <p:cBhvr>
                                        <p:cTn id="88" dur="166" decel="50000">
                                          <p:stCondLst>
                                            <p:cond delay="1668"/>
                                          </p:stCondLst>
                                        </p:cTn>
                                        <p:tgtEl>
                                          <p:spTgt spid="2">
                                            <p:txEl>
                                              <p:pRg st="5" end="5"/>
                                            </p:txEl>
                                          </p:spTgt>
                                        </p:tgtEl>
                                      </p:cBhvr>
                                      <p:to x="100000" y="100000"/>
                                    </p:animScale>
                                    <p:animScale>
                                      <p:cBhvr>
                                        <p:cTn id="89" dur="26">
                                          <p:stCondLst>
                                            <p:cond delay="1808"/>
                                          </p:stCondLst>
                                        </p:cTn>
                                        <p:tgtEl>
                                          <p:spTgt spid="2">
                                            <p:txEl>
                                              <p:pRg st="5" end="5"/>
                                            </p:txEl>
                                          </p:spTgt>
                                        </p:tgtEl>
                                      </p:cBhvr>
                                      <p:to x="100000" y="95000"/>
                                    </p:animScale>
                                    <p:animScale>
                                      <p:cBhvr>
                                        <p:cTn id="90"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66800"/>
            <a:ext cx="7747000" cy="5509200"/>
          </a:xfrm>
          <a:prstGeom prst="rect">
            <a:avLst/>
          </a:prstGeom>
          <a:noFill/>
        </p:spPr>
        <p:txBody>
          <a:bodyPr wrap="square" rtlCol="0">
            <a:spAutoFit/>
          </a:bodyPr>
          <a:lstStyle/>
          <a:p>
            <a:r>
              <a:rPr lang="en-US" sz="3200" b="1" dirty="0"/>
              <a:t> 2.1 </a:t>
            </a:r>
            <a:r>
              <a:rPr lang="en-US" sz="3200" b="1" dirty="0">
                <a:solidFill>
                  <a:srgbClr val="FFFF00"/>
                </a:solidFill>
              </a:rPr>
              <a:t>What is Table ?</a:t>
            </a:r>
          </a:p>
          <a:p>
            <a:pPr marL="457200" indent="-457200" algn="just">
              <a:buFont typeface="Wingdings" panose="05000000000000000000" pitchFamily="2" charset="2"/>
              <a:buChar char="Ø"/>
            </a:pPr>
            <a:r>
              <a:rPr lang="en-US" sz="3200" dirty="0"/>
              <a:t>In Relational database, a </a:t>
            </a:r>
            <a:r>
              <a:rPr lang="en-US" sz="3200" b="1" dirty="0"/>
              <a:t>table</a:t>
            </a:r>
            <a:r>
              <a:rPr lang="en-US" sz="3200" dirty="0"/>
              <a:t> </a:t>
            </a:r>
            <a:r>
              <a:rPr lang="en-US" sz="3200" u="sng" dirty="0"/>
              <a:t>is a collection of data elements organized in terms of rows and columns</a:t>
            </a:r>
            <a:r>
              <a:rPr lang="en-US" sz="3200" dirty="0"/>
              <a:t>. </a:t>
            </a:r>
            <a:endParaRPr lang="en-US" sz="3200" dirty="0" smtClean="0"/>
          </a:p>
          <a:p>
            <a:pPr marL="457200" indent="-457200" algn="just">
              <a:buFont typeface="Wingdings" panose="05000000000000000000" pitchFamily="2" charset="2"/>
              <a:buChar char="Ø"/>
            </a:pPr>
            <a:r>
              <a:rPr lang="en-US" sz="3200" dirty="0" smtClean="0"/>
              <a:t>A </a:t>
            </a:r>
            <a:r>
              <a:rPr lang="en-US" sz="3200" dirty="0"/>
              <a:t>table is also considered as convenient representation of </a:t>
            </a:r>
            <a:r>
              <a:rPr lang="en-US" sz="3200" b="1" dirty="0"/>
              <a:t>relations</a:t>
            </a:r>
            <a:r>
              <a:rPr lang="en-US" sz="3200" dirty="0" smtClean="0"/>
              <a:t>.</a:t>
            </a:r>
          </a:p>
          <a:p>
            <a:pPr marL="457200" indent="-457200" algn="just">
              <a:buFont typeface="Wingdings" panose="05000000000000000000" pitchFamily="2" charset="2"/>
              <a:buChar char="Ø"/>
            </a:pPr>
            <a:r>
              <a:rPr lang="en-US" sz="3200" dirty="0" smtClean="0"/>
              <a:t> </a:t>
            </a:r>
            <a:r>
              <a:rPr lang="en-US" sz="3200" dirty="0"/>
              <a:t>But a table can have duplicate tuples while a true </a:t>
            </a:r>
            <a:r>
              <a:rPr lang="en-US" sz="3200" b="1" dirty="0"/>
              <a:t>relation</a:t>
            </a:r>
            <a:r>
              <a:rPr lang="en-US" sz="3200" dirty="0"/>
              <a:t> cannot have duplicate tuples. </a:t>
            </a:r>
            <a:endParaRPr lang="en-US" sz="3200" dirty="0" smtClean="0"/>
          </a:p>
          <a:p>
            <a:pPr marL="457200" indent="-457200" algn="just">
              <a:buFont typeface="Wingdings" panose="05000000000000000000" pitchFamily="2" charset="2"/>
              <a:buChar char="Ø"/>
            </a:pPr>
            <a:r>
              <a:rPr lang="en-US" sz="3200" dirty="0" smtClean="0"/>
              <a:t>Table </a:t>
            </a:r>
            <a:r>
              <a:rPr lang="en-US" sz="3200" dirty="0"/>
              <a:t>is the most simplest form of data storage. </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50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edge">
                                      <p:cBhvr>
                                        <p:cTn id="22" dur="75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50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edge">
                                      <p:cBhvr>
                                        <p:cTn id="27" dur="7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600200"/>
            <a:ext cx="7747000" cy="523220"/>
          </a:xfrm>
          <a:prstGeom prst="rect">
            <a:avLst/>
          </a:prstGeom>
          <a:noFill/>
        </p:spPr>
        <p:txBody>
          <a:bodyPr wrap="square" rtlCol="0">
            <a:spAutoFit/>
          </a:bodyPr>
          <a:lstStyle/>
          <a:p>
            <a:endParaRPr lang="en-US" sz="2800" dirty="0"/>
          </a:p>
        </p:txBody>
      </p:sp>
      <p:graphicFrame>
        <p:nvGraphicFramePr>
          <p:cNvPr id="3" name="جدول 2"/>
          <p:cNvGraphicFramePr>
            <a:graphicFrameLocks noGrp="1"/>
          </p:cNvGraphicFramePr>
          <p:nvPr>
            <p:extLst>
              <p:ext uri="{D42A27DB-BD31-4B8C-83A1-F6EECF244321}">
                <p14:modId xmlns:p14="http://schemas.microsoft.com/office/powerpoint/2010/main" val="3720282756"/>
              </p:ext>
            </p:extLst>
          </p:nvPr>
        </p:nvGraphicFramePr>
        <p:xfrm>
          <a:off x="2209800" y="1600200"/>
          <a:ext cx="5562600" cy="4267200"/>
        </p:xfrm>
        <a:graphic>
          <a:graphicData uri="http://schemas.openxmlformats.org/drawingml/2006/table">
            <a:tbl>
              <a:tblPr firstRow="1" firstCol="1" bandRow="1">
                <a:tableStyleId>{5C22544A-7EE6-4342-B048-85BDC9FD1C3A}</a:tableStyleId>
              </a:tblPr>
              <a:tblGrid>
                <a:gridCol w="1098586"/>
                <a:gridCol w="1652347"/>
                <a:gridCol w="1332594"/>
                <a:gridCol w="1479073"/>
              </a:tblGrid>
              <a:tr h="853440">
                <a:tc>
                  <a:txBody>
                    <a:bodyPr/>
                    <a:lstStyle/>
                    <a:p>
                      <a:pPr marL="0" marR="0" algn="just" rtl="0">
                        <a:lnSpc>
                          <a:spcPct val="115000"/>
                        </a:lnSpc>
                        <a:spcBef>
                          <a:spcPts val="0"/>
                        </a:spcBef>
                        <a:spcAft>
                          <a:spcPts val="0"/>
                        </a:spcAft>
                      </a:pPr>
                      <a:r>
                        <a:rPr lang="en-US" sz="2000" b="1" dirty="0">
                          <a:effectLst/>
                        </a:rPr>
                        <a:t>ID</a:t>
                      </a:r>
                      <a:endParaRPr lang="en-US" sz="1600" b="1" dirty="0">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Name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a:effectLst/>
                        </a:rPr>
                        <a:t>Age</a:t>
                      </a:r>
                      <a:endParaRPr lang="en-US" sz="1600" b="1">
                        <a:effectLst/>
                        <a:latin typeface="Calibri"/>
                        <a:ea typeface="Calibri"/>
                        <a:cs typeface="Arial"/>
                      </a:endParaRPr>
                    </a:p>
                  </a:txBody>
                  <a:tcPr marL="68580" marR="68580" marT="0" marB="0"/>
                </a:tc>
                <a:tc>
                  <a:txBody>
                    <a:bodyPr/>
                    <a:lstStyle/>
                    <a:p>
                      <a:pPr marL="0" marR="0" algn="just" rtl="0">
                        <a:lnSpc>
                          <a:spcPct val="115000"/>
                        </a:lnSpc>
                        <a:spcBef>
                          <a:spcPts val="0"/>
                        </a:spcBef>
                        <a:spcAft>
                          <a:spcPts val="0"/>
                        </a:spcAft>
                      </a:pPr>
                      <a:r>
                        <a:rPr lang="en-US" sz="2000" b="1" dirty="0">
                          <a:effectLst/>
                        </a:rPr>
                        <a:t>Salary</a:t>
                      </a:r>
                      <a:endParaRPr lang="en-US" sz="16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1</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34</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13000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2</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Alex</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28</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a:effectLst/>
                        </a:rPr>
                        <a:t>15000</a:t>
                      </a:r>
                      <a:endParaRPr lang="en-US" sz="1100" b="1">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Stuart</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20</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18000</a:t>
                      </a:r>
                      <a:endParaRPr lang="en-US" sz="1100" b="1" dirty="0">
                        <a:effectLst/>
                        <a:latin typeface="Calibri"/>
                        <a:ea typeface="Calibri"/>
                        <a:cs typeface="Arial"/>
                      </a:endParaRPr>
                    </a:p>
                  </a:txBody>
                  <a:tcPr marL="68580" marR="68580" marT="0" marB="0"/>
                </a:tc>
              </a:tr>
              <a:tr h="853440">
                <a:tc>
                  <a:txBody>
                    <a:bodyPr/>
                    <a:lstStyle/>
                    <a:p>
                      <a:pPr marL="0" marR="0" algn="just" rtl="0">
                        <a:lnSpc>
                          <a:spcPct val="115000"/>
                        </a:lnSpc>
                        <a:spcBef>
                          <a:spcPts val="0"/>
                        </a:spcBef>
                        <a:spcAft>
                          <a:spcPts val="0"/>
                        </a:spcAft>
                      </a:pPr>
                      <a:r>
                        <a:rPr lang="en-US" sz="1400" dirty="0">
                          <a:solidFill>
                            <a:schemeClr val="bg2"/>
                          </a:solidFill>
                          <a:effectLst/>
                        </a:rPr>
                        <a:t>4</a:t>
                      </a:r>
                      <a:endParaRPr lang="en-US" sz="1100" dirty="0">
                        <a:solidFill>
                          <a:schemeClr val="bg2"/>
                        </a:solidFill>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Ross</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42</a:t>
                      </a:r>
                      <a:endParaRPr lang="en-US" sz="1100" b="1" dirty="0">
                        <a:effectLst/>
                        <a:latin typeface="Calibri"/>
                        <a:ea typeface="Calibri"/>
                        <a:cs typeface="Arial"/>
                      </a:endParaRPr>
                    </a:p>
                  </a:txBody>
                  <a:tcPr marL="68580" marR="68580" marT="0" marB="0"/>
                </a:tc>
                <a:tc>
                  <a:txBody>
                    <a:bodyPr/>
                    <a:lstStyle/>
                    <a:p>
                      <a:pPr marL="0" marR="0" algn="l" rtl="0">
                        <a:lnSpc>
                          <a:spcPct val="115000"/>
                        </a:lnSpc>
                        <a:spcBef>
                          <a:spcPts val="0"/>
                        </a:spcBef>
                        <a:spcAft>
                          <a:spcPts val="0"/>
                        </a:spcAft>
                      </a:pPr>
                      <a:r>
                        <a:rPr lang="en-US" sz="1400" b="1" dirty="0">
                          <a:effectLst/>
                        </a:rPr>
                        <a:t>19020</a:t>
                      </a:r>
                      <a:endParaRPr lang="en-US" sz="1100" b="1" dirty="0">
                        <a:effectLst/>
                        <a:latin typeface="Calibri"/>
                        <a:ea typeface="Calibri"/>
                        <a:cs typeface="Arial"/>
                      </a:endParaRPr>
                    </a:p>
                  </a:txBody>
                  <a:tcPr marL="68580" marR="68580" marT="0" marB="0"/>
                </a:tc>
              </a:tr>
            </a:tbl>
          </a:graphicData>
        </a:graphic>
      </p:graphicFrame>
      <p:sp>
        <p:nvSpPr>
          <p:cNvPr id="4" name="مستطيل 3"/>
          <p:cNvSpPr/>
          <p:nvPr/>
        </p:nvSpPr>
        <p:spPr>
          <a:xfrm>
            <a:off x="1752600" y="810905"/>
            <a:ext cx="4572000" cy="461665"/>
          </a:xfrm>
          <a:prstGeom prst="rect">
            <a:avLst/>
          </a:prstGeom>
        </p:spPr>
        <p:txBody>
          <a:bodyPr>
            <a:spAutoFit/>
          </a:bodyPr>
          <a:lstStyle/>
          <a:p>
            <a:pPr marL="457200" indent="-457200" algn="just">
              <a:buFont typeface="Wingdings" panose="05000000000000000000" pitchFamily="2" charset="2"/>
              <a:buChar char="Ø"/>
            </a:pPr>
            <a:r>
              <a:rPr lang="en-US" dirty="0" smtClean="0"/>
              <a:t>example </a:t>
            </a:r>
            <a:r>
              <a:rPr lang="en-US" dirty="0"/>
              <a:t>of Employee table.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nodePh="1">
                                  <p:stCondLst>
                                    <p:cond delay="0"/>
                                  </p:stCondLst>
                                  <p:endCondLst>
                                    <p:cond evt="begin" delay="0">
                                      <p:tn val="5"/>
                                    </p:cond>
                                  </p:end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669</TotalTime>
  <Words>1811</Words>
  <Application>Microsoft Office PowerPoint</Application>
  <PresentationFormat>عرض على الشاشة (3:4)‏</PresentationFormat>
  <Paragraphs>289</Paragraphs>
  <Slides>38</Slides>
  <Notes>1</Notes>
  <HiddenSlides>0</HiddenSlides>
  <MMClips>0</MMClips>
  <ScaleCrop>false</ScaleCrop>
  <HeadingPairs>
    <vt:vector size="4" baseType="variant">
      <vt:variant>
        <vt:lpstr>نسق</vt:lpstr>
      </vt:variant>
      <vt:variant>
        <vt:i4>1</vt:i4>
      </vt:variant>
      <vt:variant>
        <vt:lpstr>عناوين الشرائح</vt:lpstr>
      </vt:variant>
      <vt:variant>
        <vt:i4>38</vt:i4>
      </vt:variant>
    </vt:vector>
  </HeadingPairs>
  <TitlesOfParts>
    <vt:vector size="39"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238</cp:revision>
  <dcterms:created xsi:type="dcterms:W3CDTF">2016-10-15T14:12:10Z</dcterms:created>
  <dcterms:modified xsi:type="dcterms:W3CDTF">2017-12-16T12:33:52Z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