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71"/>
  </p:notesMasterIdLst>
  <p:handoutMasterIdLst>
    <p:handoutMasterId r:id="rId72"/>
  </p:handoutMasterIdLst>
  <p:sldIdLst>
    <p:sldId id="256" r:id="rId3"/>
    <p:sldId id="257" r:id="rId4"/>
    <p:sldId id="258" r:id="rId5"/>
    <p:sldId id="318" r:id="rId6"/>
    <p:sldId id="321" r:id="rId7"/>
    <p:sldId id="259" r:id="rId8"/>
    <p:sldId id="274" r:id="rId9"/>
    <p:sldId id="322" r:id="rId10"/>
    <p:sldId id="260" r:id="rId11"/>
    <p:sldId id="323" r:id="rId12"/>
    <p:sldId id="324" r:id="rId13"/>
    <p:sldId id="325" r:id="rId14"/>
    <p:sldId id="275" r:id="rId15"/>
    <p:sldId id="326" r:id="rId16"/>
    <p:sldId id="276" r:id="rId17"/>
    <p:sldId id="277" r:id="rId18"/>
    <p:sldId id="328" r:id="rId19"/>
    <p:sldId id="327" r:id="rId20"/>
    <p:sldId id="278" r:id="rId21"/>
    <p:sldId id="279" r:id="rId22"/>
    <p:sldId id="283" r:id="rId23"/>
    <p:sldId id="280" r:id="rId24"/>
    <p:sldId id="329" r:id="rId25"/>
    <p:sldId id="330" r:id="rId26"/>
    <p:sldId id="333" r:id="rId27"/>
    <p:sldId id="331" r:id="rId28"/>
    <p:sldId id="332" r:id="rId29"/>
    <p:sldId id="334" r:id="rId30"/>
    <p:sldId id="335" r:id="rId31"/>
    <p:sldId id="336" r:id="rId32"/>
    <p:sldId id="337" r:id="rId33"/>
    <p:sldId id="338" r:id="rId34"/>
    <p:sldId id="339" r:id="rId35"/>
    <p:sldId id="340" r:id="rId36"/>
    <p:sldId id="341" r:id="rId37"/>
    <p:sldId id="342" r:id="rId38"/>
    <p:sldId id="343" r:id="rId39"/>
    <p:sldId id="344" r:id="rId40"/>
    <p:sldId id="345" r:id="rId41"/>
    <p:sldId id="346" r:id="rId42"/>
    <p:sldId id="347" r:id="rId43"/>
    <p:sldId id="348" r:id="rId44"/>
    <p:sldId id="349" r:id="rId45"/>
    <p:sldId id="350" r:id="rId46"/>
    <p:sldId id="351" r:id="rId47"/>
    <p:sldId id="352" r:id="rId48"/>
    <p:sldId id="354" r:id="rId49"/>
    <p:sldId id="373" r:id="rId50"/>
    <p:sldId id="372" r:id="rId51"/>
    <p:sldId id="353" r:id="rId52"/>
    <p:sldId id="355" r:id="rId53"/>
    <p:sldId id="374" r:id="rId54"/>
    <p:sldId id="356" r:id="rId55"/>
    <p:sldId id="357" r:id="rId56"/>
    <p:sldId id="358" r:id="rId57"/>
    <p:sldId id="359" r:id="rId58"/>
    <p:sldId id="360" r:id="rId59"/>
    <p:sldId id="361" r:id="rId60"/>
    <p:sldId id="362" r:id="rId61"/>
    <p:sldId id="363" r:id="rId62"/>
    <p:sldId id="364" r:id="rId63"/>
    <p:sldId id="365" r:id="rId64"/>
    <p:sldId id="366" r:id="rId65"/>
    <p:sldId id="367" r:id="rId66"/>
    <p:sldId id="368" r:id="rId67"/>
    <p:sldId id="369" r:id="rId68"/>
    <p:sldId id="370" r:id="rId69"/>
    <p:sldId id="371" r:id="rId70"/>
  </p:sldIdLst>
  <p:sldSz cx="9144000" cy="6858000" type="screen4x3"/>
  <p:notesSz cx="6946900" cy="92837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0D20C"/>
    <a:srgbClr val="FF66FF"/>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700" autoAdjust="0"/>
  </p:normalViewPr>
  <p:slideViewPr>
    <p:cSldViewPr>
      <p:cViewPr>
        <p:scale>
          <a:sx n="50" d="100"/>
          <a:sy n="50" d="100"/>
        </p:scale>
        <p:origin x="-1176" y="-125"/>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handoutMaster" Target="handoutMasters/handout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3" name="Rectangle 3"/>
          <p:cNvSpPr>
            <a:spLocks noGrp="1" noChangeArrowheads="1"/>
          </p:cNvSpPr>
          <p:nvPr>
            <p:ph type="dt" sz="quarter" idx="1"/>
          </p:nvPr>
        </p:nvSpPr>
        <p:spPr bwMode="auto">
          <a:xfrm>
            <a:off x="393700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484" name="Rectangle 4"/>
          <p:cNvSpPr>
            <a:spLocks noGrp="1" noChangeArrowheads="1"/>
          </p:cNvSpPr>
          <p:nvPr>
            <p:ph type="ftr" sz="quarter" idx="2"/>
          </p:nvPr>
        </p:nvSpPr>
        <p:spPr bwMode="auto">
          <a:xfrm>
            <a:off x="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5" name="Rectangle 5"/>
          <p:cNvSpPr>
            <a:spLocks noGrp="1" noChangeArrowheads="1"/>
          </p:cNvSpPr>
          <p:nvPr>
            <p:ph type="sldNum" sz="quarter" idx="3"/>
          </p:nvPr>
        </p:nvSpPr>
        <p:spPr bwMode="auto">
          <a:xfrm>
            <a:off x="393700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4A89C2F-58A8-44CE-A436-7A78B9F4F001}" type="slidenum">
              <a:rPr lang="ar-EG"/>
              <a:pPr/>
              <a:t>‹#›</a:t>
            </a:fld>
            <a:endParaRPr lang="ar-SA"/>
          </a:p>
        </p:txBody>
      </p:sp>
    </p:spTree>
    <p:extLst>
      <p:ext uri="{BB962C8B-B14F-4D97-AF65-F5344CB8AC3E}">
        <p14:creationId xmlns:p14="http://schemas.microsoft.com/office/powerpoint/2010/main" val="3042935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1" name="Rectangle 3"/>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25513" y="4410075"/>
            <a:ext cx="5095875" cy="417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2053" name="Rectangle 5"/>
          <p:cNvSpPr>
            <a:spLocks noGrp="1" noChangeArrowheads="1"/>
          </p:cNvSpPr>
          <p:nvPr>
            <p:ph type="dt" idx="1"/>
          </p:nvPr>
        </p:nvSpPr>
        <p:spPr bwMode="auto">
          <a:xfrm>
            <a:off x="393700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54" name="Rectangle 6"/>
          <p:cNvSpPr>
            <a:spLocks noGrp="1" noChangeArrowheads="1"/>
          </p:cNvSpPr>
          <p:nvPr>
            <p:ph type="ftr" sz="quarter" idx="4"/>
          </p:nvPr>
        </p:nvSpPr>
        <p:spPr bwMode="auto">
          <a:xfrm>
            <a:off x="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5" name="Rectangle 7"/>
          <p:cNvSpPr>
            <a:spLocks noGrp="1" noChangeArrowheads="1"/>
          </p:cNvSpPr>
          <p:nvPr>
            <p:ph type="sldNum" sz="quarter" idx="5"/>
          </p:nvPr>
        </p:nvSpPr>
        <p:spPr bwMode="auto">
          <a:xfrm>
            <a:off x="393700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71DD65D-2586-4971-96C1-36EE4A1EA318}" type="slidenum">
              <a:rPr lang="ar-EG"/>
              <a:pPr/>
              <a:t>‹#›</a:t>
            </a:fld>
            <a:endParaRPr lang="ar-SA"/>
          </a:p>
        </p:txBody>
      </p:sp>
    </p:spTree>
    <p:extLst>
      <p:ext uri="{BB962C8B-B14F-4D97-AF65-F5344CB8AC3E}">
        <p14:creationId xmlns:p14="http://schemas.microsoft.com/office/powerpoint/2010/main" val="161084255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B71DD65D-2586-4971-96C1-36EE4A1EA318}" type="slidenum">
              <a:rPr lang="ar-EG" smtClean="0"/>
              <a:pPr/>
              <a:t>7</a:t>
            </a:fld>
            <a:endParaRPr lang="ar-SA"/>
          </a:p>
        </p:txBody>
      </p:sp>
    </p:spTree>
    <p:extLst>
      <p:ext uri="{BB962C8B-B14F-4D97-AF65-F5344CB8AC3E}">
        <p14:creationId xmlns:p14="http://schemas.microsoft.com/office/powerpoint/2010/main" val="2063097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3076" name="Rectangle 4"/>
          <p:cNvSpPr>
            <a:spLocks noGrp="1" noChangeArrowheads="1"/>
          </p:cNvSpPr>
          <p:nvPr>
            <p:ph type="ctrTitle" sz="quarter"/>
          </p:nvPr>
        </p:nvSpPr>
        <p:spPr>
          <a:xfrm>
            <a:off x="1905000" y="2057400"/>
            <a:ext cx="6705600" cy="1447800"/>
          </a:xfrm>
        </p:spPr>
        <p:txBody>
          <a:bodyPr/>
          <a:lstStyle>
            <a:lvl1pPr>
              <a:defRPr sz="4400"/>
            </a:lvl1pPr>
          </a:lstStyle>
          <a:p>
            <a:pPr lvl="0"/>
            <a:r>
              <a:rPr lang="ar-SA" noProof="0" smtClean="0"/>
              <a:t>انقر لتحرير نمط العنوان الرئيسي</a:t>
            </a:r>
          </a:p>
        </p:txBody>
      </p:sp>
      <p:sp>
        <p:nvSpPr>
          <p:cNvPr id="3077" name="Rectangle 5"/>
          <p:cNvSpPr>
            <a:spLocks noGrp="1" noChangeArrowheads="1"/>
          </p:cNvSpPr>
          <p:nvPr>
            <p:ph type="subTitle" sz="quarter" idx="1"/>
          </p:nvPr>
        </p:nvSpPr>
        <p:spPr>
          <a:xfrm>
            <a:off x="2209800" y="3581400"/>
            <a:ext cx="6400800" cy="1752600"/>
          </a:xfrm>
        </p:spPr>
        <p:txBody>
          <a:bodyPr/>
          <a:lstStyle>
            <a:lvl1pPr marL="0" indent="0">
              <a:spcBef>
                <a:spcPct val="20000"/>
              </a:spcBef>
              <a:buFontTx/>
              <a:buNone/>
              <a:defRPr/>
            </a:lvl1pPr>
          </a:lstStyle>
          <a:p>
            <a:pPr lvl="0"/>
            <a:r>
              <a:rPr lang="ar-SA" noProof="0" smtClean="0"/>
              <a:t>انقر لتحرير نمط العنوان الثانوي الرئيسي</a:t>
            </a:r>
          </a:p>
        </p:txBody>
      </p:sp>
      <p:sp>
        <p:nvSpPr>
          <p:cNvPr id="3078" name="Rectangle 6"/>
          <p:cNvSpPr>
            <a:spLocks noGrp="1" noChangeArrowheads="1"/>
          </p:cNvSpPr>
          <p:nvPr>
            <p:ph type="dt" sz="quarter" idx="2"/>
          </p:nvPr>
        </p:nvSpPr>
        <p:spPr/>
        <p:txBody>
          <a:bodyPr/>
          <a:lstStyle>
            <a:lvl1pPr>
              <a:defRPr/>
            </a:lvl1pPr>
          </a:lstStyle>
          <a:p>
            <a:endParaRPr lang="ar-SA"/>
          </a:p>
        </p:txBody>
      </p:sp>
      <p:sp>
        <p:nvSpPr>
          <p:cNvPr id="3079" name="Rectangle 7"/>
          <p:cNvSpPr>
            <a:spLocks noGrp="1" noChangeArrowheads="1"/>
          </p:cNvSpPr>
          <p:nvPr>
            <p:ph type="ftr" sz="quarter" idx="3"/>
          </p:nvPr>
        </p:nvSpPr>
        <p:spPr/>
        <p:txBody>
          <a:bodyPr/>
          <a:lstStyle>
            <a:lvl1pPr>
              <a:defRPr/>
            </a:lvl1pPr>
          </a:lstStyle>
          <a:p>
            <a:endParaRPr lang="ar-SA"/>
          </a:p>
        </p:txBody>
      </p:sp>
      <p:sp>
        <p:nvSpPr>
          <p:cNvPr id="3080" name="Rectangle 8"/>
          <p:cNvSpPr>
            <a:spLocks noGrp="1" noChangeArrowheads="1"/>
          </p:cNvSpPr>
          <p:nvPr>
            <p:ph type="sldNum" sz="quarter" idx="4"/>
          </p:nvPr>
        </p:nvSpPr>
        <p:spPr/>
        <p:txBody>
          <a:bodyPr/>
          <a:lstStyle>
            <a:lvl1pPr>
              <a:defRPr/>
            </a:lvl1pPr>
          </a:lstStyle>
          <a:p>
            <a:fld id="{BDB8070E-1D67-4A50-86B3-ECDF5A75DBA2}" type="slidenum">
              <a:rPr lang="ar-EG"/>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E566B03B-3D14-43A4-9E21-483E85A91F4C}" type="slidenum">
              <a:rPr lang="ar-EG"/>
              <a:pPr/>
              <a:t>‹#›</a:t>
            </a:fld>
            <a:endParaRPr lang="ar-SA"/>
          </a:p>
        </p:txBody>
      </p:sp>
    </p:spTree>
    <p:extLst>
      <p:ext uri="{BB962C8B-B14F-4D97-AF65-F5344CB8AC3E}">
        <p14:creationId xmlns:p14="http://schemas.microsoft.com/office/powerpoint/2010/main" val="27789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1066800"/>
            <a:ext cx="1657350" cy="4953000"/>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828800" y="1066800"/>
            <a:ext cx="4819650" cy="49530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68796875-42FF-45DC-95E9-3307A6E175B3}" type="slidenum">
              <a:rPr lang="ar-EG"/>
              <a:pPr/>
              <a:t>‹#›</a:t>
            </a:fld>
            <a:endParaRPr lang="ar-SA"/>
          </a:p>
        </p:txBody>
      </p:sp>
    </p:spTree>
    <p:extLst>
      <p:ext uri="{BB962C8B-B14F-4D97-AF65-F5344CB8AC3E}">
        <p14:creationId xmlns:p14="http://schemas.microsoft.com/office/powerpoint/2010/main" val="150508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34ED1B-B6EC-4068-AAFB-5C720853AFB7}" type="slidenum">
              <a:rPr lang="ar-EG"/>
              <a:pPr/>
              <a:t>‹#›</a:t>
            </a:fld>
            <a:endParaRPr lang="ar-SA"/>
          </a:p>
        </p:txBody>
      </p:sp>
    </p:spTree>
    <p:extLst>
      <p:ext uri="{BB962C8B-B14F-4D97-AF65-F5344CB8AC3E}">
        <p14:creationId xmlns:p14="http://schemas.microsoft.com/office/powerpoint/2010/main" val="206077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B35482-05F5-42B1-9294-54C103EB4BC0}" type="slidenum">
              <a:rPr lang="ar-EG"/>
              <a:pPr/>
              <a:t>‹#›</a:t>
            </a:fld>
            <a:endParaRPr lang="ar-SA"/>
          </a:p>
        </p:txBody>
      </p:sp>
    </p:spTree>
    <p:extLst>
      <p:ext uri="{BB962C8B-B14F-4D97-AF65-F5344CB8AC3E}">
        <p14:creationId xmlns:p14="http://schemas.microsoft.com/office/powerpoint/2010/main" val="261494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21336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53721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EF31193F-C492-4F17-A470-90249383BD40}" type="slidenum">
              <a:rPr lang="ar-EG"/>
              <a:pPr/>
              <a:t>‹#›</a:t>
            </a:fld>
            <a:endParaRPr lang="ar-SA"/>
          </a:p>
        </p:txBody>
      </p:sp>
    </p:spTree>
    <p:extLst>
      <p:ext uri="{BB962C8B-B14F-4D97-AF65-F5344CB8AC3E}">
        <p14:creationId xmlns:p14="http://schemas.microsoft.com/office/powerpoint/2010/main" val="3236159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quarter" idx="10"/>
          </p:nvPr>
        </p:nvSpPr>
        <p:spPr/>
        <p:txBody>
          <a:bodyPr/>
          <a:lstStyle>
            <a:lvl1pPr>
              <a:defRPr/>
            </a:lvl1pPr>
          </a:lstStyle>
          <a:p>
            <a:endParaRPr lang="ar-SA"/>
          </a:p>
        </p:txBody>
      </p:sp>
      <p:sp>
        <p:nvSpPr>
          <p:cNvPr id="8" name="Footer Placeholder 7"/>
          <p:cNvSpPr>
            <a:spLocks noGrp="1"/>
          </p:cNvSpPr>
          <p:nvPr>
            <p:ph type="ftr" sz="quarter" idx="11"/>
          </p:nvPr>
        </p:nvSpPr>
        <p:spPr/>
        <p:txBody>
          <a:bodyPr/>
          <a:lstStyle>
            <a:lvl1pPr>
              <a:defRPr/>
            </a:lvl1pPr>
          </a:lstStyle>
          <a:p>
            <a:endParaRPr lang="ar-SA"/>
          </a:p>
        </p:txBody>
      </p:sp>
      <p:sp>
        <p:nvSpPr>
          <p:cNvPr id="9" name="Slide Number Placeholder 8"/>
          <p:cNvSpPr>
            <a:spLocks noGrp="1"/>
          </p:cNvSpPr>
          <p:nvPr>
            <p:ph type="sldNum" sz="quarter" idx="12"/>
          </p:nvPr>
        </p:nvSpPr>
        <p:spPr/>
        <p:txBody>
          <a:bodyPr/>
          <a:lstStyle>
            <a:lvl1pPr>
              <a:defRPr/>
            </a:lvl1pPr>
          </a:lstStyle>
          <a:p>
            <a:fld id="{982E8528-312A-4FFD-BE50-7162033BA643}" type="slidenum">
              <a:rPr lang="ar-EG"/>
              <a:pPr/>
              <a:t>‹#›</a:t>
            </a:fld>
            <a:endParaRPr lang="ar-SA"/>
          </a:p>
        </p:txBody>
      </p:sp>
    </p:spTree>
    <p:extLst>
      <p:ext uri="{BB962C8B-B14F-4D97-AF65-F5344CB8AC3E}">
        <p14:creationId xmlns:p14="http://schemas.microsoft.com/office/powerpoint/2010/main" val="1190035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quarter" idx="10"/>
          </p:nvPr>
        </p:nvSpPr>
        <p:spPr/>
        <p:txBody>
          <a:bodyPr/>
          <a:lstStyle>
            <a:lvl1pPr>
              <a:defRPr/>
            </a:lvl1pPr>
          </a:lstStyle>
          <a:p>
            <a:endParaRPr lang="ar-SA"/>
          </a:p>
        </p:txBody>
      </p:sp>
      <p:sp>
        <p:nvSpPr>
          <p:cNvPr id="4" name="Footer Placeholder 3"/>
          <p:cNvSpPr>
            <a:spLocks noGrp="1"/>
          </p:cNvSpPr>
          <p:nvPr>
            <p:ph type="ftr" sz="quarter" idx="11"/>
          </p:nvPr>
        </p:nvSpPr>
        <p:spPr/>
        <p:txBody>
          <a:bodyPr/>
          <a:lstStyle>
            <a:lvl1pPr>
              <a:defRPr/>
            </a:lvl1pPr>
          </a:lstStyle>
          <a:p>
            <a:endParaRPr lang="ar-SA"/>
          </a:p>
        </p:txBody>
      </p:sp>
      <p:sp>
        <p:nvSpPr>
          <p:cNvPr id="5" name="Slide Number Placeholder 4"/>
          <p:cNvSpPr>
            <a:spLocks noGrp="1"/>
          </p:cNvSpPr>
          <p:nvPr>
            <p:ph type="sldNum" sz="quarter" idx="12"/>
          </p:nvPr>
        </p:nvSpPr>
        <p:spPr/>
        <p:txBody>
          <a:bodyPr/>
          <a:lstStyle>
            <a:lvl1pPr>
              <a:defRPr/>
            </a:lvl1pPr>
          </a:lstStyle>
          <a:p>
            <a:fld id="{AEE51FAA-3470-464D-BD01-4443195EEA52}" type="slidenum">
              <a:rPr lang="ar-EG"/>
              <a:pPr/>
              <a:t>‹#›</a:t>
            </a:fld>
            <a:endParaRPr lang="ar-SA"/>
          </a:p>
        </p:txBody>
      </p:sp>
    </p:spTree>
    <p:extLst>
      <p:ext uri="{BB962C8B-B14F-4D97-AF65-F5344CB8AC3E}">
        <p14:creationId xmlns:p14="http://schemas.microsoft.com/office/powerpoint/2010/main" val="330769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lvl1pPr>
              <a:defRPr/>
            </a:lvl1pPr>
          </a:lstStyle>
          <a:p>
            <a:endParaRPr lang="ar-SA"/>
          </a:p>
        </p:txBody>
      </p:sp>
      <p:sp>
        <p:nvSpPr>
          <p:cNvPr id="3" name="Footer Placeholder 2"/>
          <p:cNvSpPr>
            <a:spLocks noGrp="1"/>
          </p:cNvSpPr>
          <p:nvPr>
            <p:ph type="ftr" sz="quarter" idx="11"/>
          </p:nvPr>
        </p:nvSpPr>
        <p:spPr/>
        <p:txBody>
          <a:bodyPr/>
          <a:lstStyle>
            <a:lvl1pPr>
              <a:defRPr/>
            </a:lvl1pPr>
          </a:lstStyle>
          <a:p>
            <a:endParaRPr lang="ar-SA"/>
          </a:p>
        </p:txBody>
      </p:sp>
      <p:sp>
        <p:nvSpPr>
          <p:cNvPr id="4" name="Slide Number Placeholder 3"/>
          <p:cNvSpPr>
            <a:spLocks noGrp="1"/>
          </p:cNvSpPr>
          <p:nvPr>
            <p:ph type="sldNum" sz="quarter" idx="12"/>
          </p:nvPr>
        </p:nvSpPr>
        <p:spPr/>
        <p:txBody>
          <a:bodyPr/>
          <a:lstStyle>
            <a:lvl1pPr>
              <a:defRPr/>
            </a:lvl1pPr>
          </a:lstStyle>
          <a:p>
            <a:fld id="{6915BA4C-A84D-49A9-BEDF-5DBC850A0C17}" type="slidenum">
              <a:rPr lang="ar-EG"/>
              <a:pPr/>
              <a:t>‹#›</a:t>
            </a:fld>
            <a:endParaRPr lang="ar-SA"/>
          </a:p>
        </p:txBody>
      </p:sp>
    </p:spTree>
    <p:extLst>
      <p:ext uri="{BB962C8B-B14F-4D97-AF65-F5344CB8AC3E}">
        <p14:creationId xmlns:p14="http://schemas.microsoft.com/office/powerpoint/2010/main" val="100340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15C3F88F-9DBB-4601-B1E5-0E3E61E0C31A}" type="slidenum">
              <a:rPr lang="ar-EG"/>
              <a:pPr/>
              <a:t>‹#›</a:t>
            </a:fld>
            <a:endParaRPr lang="ar-SA"/>
          </a:p>
        </p:txBody>
      </p:sp>
    </p:spTree>
    <p:extLst>
      <p:ext uri="{BB962C8B-B14F-4D97-AF65-F5344CB8AC3E}">
        <p14:creationId xmlns:p14="http://schemas.microsoft.com/office/powerpoint/2010/main" val="83727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CB3369E8-C75F-4C01-BE76-85C119E549D2}" type="slidenum">
              <a:rPr lang="ar-EG"/>
              <a:pPr/>
              <a:t>‹#›</a:t>
            </a:fld>
            <a:endParaRPr lang="ar-SA"/>
          </a:p>
        </p:txBody>
      </p:sp>
    </p:spTree>
    <p:extLst>
      <p:ext uri="{BB962C8B-B14F-4D97-AF65-F5344CB8AC3E}">
        <p14:creationId xmlns:p14="http://schemas.microsoft.com/office/powerpoint/2010/main" val="1873241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title"/>
          </p:nvPr>
        </p:nvSpPr>
        <p:spPr bwMode="auto">
          <a:xfrm>
            <a:off x="1828800" y="1066800"/>
            <a:ext cx="66294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b" anchorCtr="0" compatLnSpc="1">
            <a:prstTxWarp prst="textNoShape">
              <a:avLst/>
            </a:prstTxWarp>
          </a:bodyPr>
          <a:lstStyle/>
          <a:p>
            <a:pPr lvl="0"/>
            <a:r>
              <a:rPr lang="ar-SA" smtClean="0"/>
              <a:t>انقر لتحرير نمط عنوان الشريحة الرئيسية</a:t>
            </a:r>
          </a:p>
        </p:txBody>
      </p:sp>
      <p:sp>
        <p:nvSpPr>
          <p:cNvPr id="1031" name="Rectangle 7"/>
          <p:cNvSpPr>
            <a:spLocks noGrp="1" noChangeArrowheads="1"/>
          </p:cNvSpPr>
          <p:nvPr>
            <p:ph type="body" idx="1"/>
          </p:nvPr>
        </p:nvSpPr>
        <p:spPr bwMode="auto">
          <a:xfrm>
            <a:off x="2133600" y="2057400"/>
            <a:ext cx="6324600"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35" name="Rectangle 11"/>
          <p:cNvSpPr>
            <a:spLocks noGrp="1" noChangeArrowheads="1"/>
          </p:cNvSpPr>
          <p:nvPr>
            <p:ph type="dt" sz="quarter" idx="2"/>
          </p:nvPr>
        </p:nvSpPr>
        <p:spPr bwMode="auto">
          <a:xfrm>
            <a:off x="18288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r" rtl="1">
              <a:defRPr sz="1200">
                <a:latin typeface="+mn-lt"/>
                <a:ea typeface="굴림" pitchFamily="34" charset="-127"/>
                <a:cs typeface="+mn-cs"/>
              </a:defRPr>
            </a:lvl1pPr>
          </a:lstStyle>
          <a:p>
            <a:endParaRPr lang="ar-SA"/>
          </a:p>
        </p:txBody>
      </p:sp>
      <p:sp>
        <p:nvSpPr>
          <p:cNvPr id="1036" name="Rectangle 12"/>
          <p:cNvSpPr>
            <a:spLocks noGrp="1" noChangeArrowheads="1"/>
          </p:cNvSpPr>
          <p:nvPr>
            <p:ph type="ftr" sz="quarter" idx="3"/>
          </p:nvPr>
        </p:nvSpPr>
        <p:spPr bwMode="auto">
          <a:xfrm>
            <a:off x="3886200" y="6248400"/>
            <a:ext cx="3048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ctr" rtl="1">
              <a:defRPr sz="1200">
                <a:latin typeface="+mn-lt"/>
                <a:ea typeface="굴림" pitchFamily="34" charset="-127"/>
                <a:cs typeface="+mn-cs"/>
              </a:defRPr>
            </a:lvl1pPr>
          </a:lstStyle>
          <a:p>
            <a:endParaRPr lang="ar-SA"/>
          </a:p>
        </p:txBody>
      </p:sp>
      <p:sp>
        <p:nvSpPr>
          <p:cNvPr id="1037" name="Rectangle 13"/>
          <p:cNvSpPr>
            <a:spLocks noGrp="1" noChangeArrowheads="1"/>
          </p:cNvSpPr>
          <p:nvPr>
            <p:ph type="sldNum" sz="quarter" idx="4"/>
          </p:nvPr>
        </p:nvSpPr>
        <p:spPr bwMode="auto">
          <a:xfrm>
            <a:off x="70866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none" lIns="92075" tIns="46037" rIns="92075" bIns="46037" numCol="1" anchor="ctr" anchorCtr="0" compatLnSpc="1">
            <a:prstTxWarp prst="textNoShape">
              <a:avLst/>
            </a:prstTxWarp>
          </a:bodyPr>
          <a:lstStyle>
            <a:lvl1pPr rtl="1">
              <a:defRPr sz="1200">
                <a:latin typeface="+mn-lt"/>
                <a:ea typeface="굴림" pitchFamily="34" charset="-127"/>
                <a:cs typeface="+mn-cs"/>
              </a:defRPr>
            </a:lvl1pPr>
          </a:lstStyle>
          <a:p>
            <a:fld id="{6057BF04-C9AB-4115-8E11-D437C8651218}" type="slidenum">
              <a:rPr lang="ar-EG"/>
              <a:pPr/>
              <a:t>‹#›</a:t>
            </a:fld>
            <a:endParaRPr lang="ar-SA"/>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1" eaLnBrk="1" fontAlgn="base" hangingPunct="1">
        <a:spcBef>
          <a:spcPct val="0"/>
        </a:spcBef>
        <a:spcAft>
          <a:spcPct val="0"/>
        </a:spcAft>
        <a:defRPr sz="3200" b="1">
          <a:solidFill>
            <a:schemeClr val="tx1"/>
          </a:solidFill>
          <a:latin typeface="+mj-lt"/>
          <a:ea typeface="+mj-ea"/>
          <a:cs typeface="+mj-cs"/>
        </a:defRPr>
      </a:lvl1pPr>
      <a:lvl2pPr algn="r" rtl="1" eaLnBrk="1" fontAlgn="base" hangingPunct="1">
        <a:spcBef>
          <a:spcPct val="0"/>
        </a:spcBef>
        <a:spcAft>
          <a:spcPct val="0"/>
        </a:spcAft>
        <a:defRPr sz="3200" b="1">
          <a:solidFill>
            <a:schemeClr val="tx1"/>
          </a:solidFill>
          <a:latin typeface="Trebuchet MS" pitchFamily="34" charset="0"/>
          <a:cs typeface="Arial" pitchFamily="34" charset="0"/>
        </a:defRPr>
      </a:lvl2pPr>
      <a:lvl3pPr algn="r" rtl="1" eaLnBrk="1" fontAlgn="base" hangingPunct="1">
        <a:spcBef>
          <a:spcPct val="0"/>
        </a:spcBef>
        <a:spcAft>
          <a:spcPct val="0"/>
        </a:spcAft>
        <a:defRPr sz="3200" b="1">
          <a:solidFill>
            <a:schemeClr val="tx1"/>
          </a:solidFill>
          <a:latin typeface="Trebuchet MS" pitchFamily="34" charset="0"/>
          <a:cs typeface="Arial" pitchFamily="34" charset="0"/>
        </a:defRPr>
      </a:lvl3pPr>
      <a:lvl4pPr algn="r" rtl="1" eaLnBrk="1" fontAlgn="base" hangingPunct="1">
        <a:spcBef>
          <a:spcPct val="0"/>
        </a:spcBef>
        <a:spcAft>
          <a:spcPct val="0"/>
        </a:spcAft>
        <a:defRPr sz="3200" b="1">
          <a:solidFill>
            <a:schemeClr val="tx1"/>
          </a:solidFill>
          <a:latin typeface="Trebuchet MS" pitchFamily="34" charset="0"/>
          <a:cs typeface="Arial" pitchFamily="34" charset="0"/>
        </a:defRPr>
      </a:lvl4pPr>
      <a:lvl5pPr algn="r" rtl="1" eaLnBrk="1" fontAlgn="base" hangingPunct="1">
        <a:spcBef>
          <a:spcPct val="0"/>
        </a:spcBef>
        <a:spcAft>
          <a:spcPct val="0"/>
        </a:spcAft>
        <a:defRPr sz="3200" b="1">
          <a:solidFill>
            <a:schemeClr val="tx1"/>
          </a:solidFill>
          <a:latin typeface="Trebuchet MS" pitchFamily="34" charset="0"/>
          <a:cs typeface="Arial" pitchFamily="34" charset="0"/>
        </a:defRPr>
      </a:lvl5pPr>
      <a:lvl6pPr marL="457200" algn="r" rtl="1" eaLnBrk="1" fontAlgn="base" hangingPunct="1">
        <a:spcBef>
          <a:spcPct val="0"/>
        </a:spcBef>
        <a:spcAft>
          <a:spcPct val="0"/>
        </a:spcAft>
        <a:defRPr sz="3200" b="1">
          <a:solidFill>
            <a:schemeClr val="tx1"/>
          </a:solidFill>
          <a:latin typeface="Trebuchet MS" pitchFamily="34" charset="0"/>
          <a:cs typeface="Arial" pitchFamily="34" charset="0"/>
        </a:defRPr>
      </a:lvl6pPr>
      <a:lvl7pPr marL="914400" algn="r" rtl="1" eaLnBrk="1" fontAlgn="base" hangingPunct="1">
        <a:spcBef>
          <a:spcPct val="0"/>
        </a:spcBef>
        <a:spcAft>
          <a:spcPct val="0"/>
        </a:spcAft>
        <a:defRPr sz="3200" b="1">
          <a:solidFill>
            <a:schemeClr val="tx1"/>
          </a:solidFill>
          <a:latin typeface="Trebuchet MS" pitchFamily="34" charset="0"/>
          <a:cs typeface="Arial" pitchFamily="34" charset="0"/>
        </a:defRPr>
      </a:lvl7pPr>
      <a:lvl8pPr marL="1371600" algn="r" rtl="1" eaLnBrk="1" fontAlgn="base" hangingPunct="1">
        <a:spcBef>
          <a:spcPct val="0"/>
        </a:spcBef>
        <a:spcAft>
          <a:spcPct val="0"/>
        </a:spcAft>
        <a:defRPr sz="3200" b="1">
          <a:solidFill>
            <a:schemeClr val="tx1"/>
          </a:solidFill>
          <a:latin typeface="Trebuchet MS" pitchFamily="34" charset="0"/>
          <a:cs typeface="Arial" pitchFamily="34" charset="0"/>
        </a:defRPr>
      </a:lvl8pPr>
      <a:lvl9pPr marL="1828800" algn="r" rtl="1" eaLnBrk="1" fontAlgn="base" hangingPunct="1">
        <a:spcBef>
          <a:spcPct val="0"/>
        </a:spcBef>
        <a:spcAft>
          <a:spcPct val="0"/>
        </a:spcAft>
        <a:defRPr sz="3200" b="1">
          <a:solidFill>
            <a:schemeClr val="tx1"/>
          </a:solidFill>
          <a:latin typeface="Trebuchet MS" pitchFamily="34" charset="0"/>
          <a:cs typeface="Arial" pitchFamily="34" charset="0"/>
        </a:defRPr>
      </a:lvl9pPr>
    </p:titleStyle>
    <p:bodyStyle>
      <a:lvl1pPr marL="342900" indent="-342900" algn="r" rtl="1" eaLnBrk="1" fontAlgn="base" hangingPunct="1">
        <a:spcBef>
          <a:spcPct val="50000"/>
        </a:spcBef>
        <a:spcAft>
          <a:spcPct val="0"/>
        </a:spcAft>
        <a:buClr>
          <a:schemeClr val="tx1"/>
        </a:buClr>
        <a:buChar char="•"/>
        <a:defRPr sz="2400">
          <a:solidFill>
            <a:schemeClr val="tx1"/>
          </a:solidFill>
          <a:latin typeface="+mn-lt"/>
          <a:ea typeface="+mn-ea"/>
          <a:cs typeface="+mn-cs"/>
        </a:defRPr>
      </a:lvl1pPr>
      <a:lvl2pPr marL="742950" indent="-285750" algn="r" rtl="1" eaLnBrk="1" fontAlgn="base" hangingPunct="1">
        <a:spcBef>
          <a:spcPct val="20000"/>
        </a:spcBef>
        <a:spcAft>
          <a:spcPct val="0"/>
        </a:spcAft>
        <a:buClr>
          <a:schemeClr val="tx1"/>
        </a:buClr>
        <a:buFont typeface="Garamond" pitchFamily="18" charset="0"/>
        <a:buChar char="−"/>
        <a:defRPr sz="2200">
          <a:solidFill>
            <a:schemeClr val="tx1"/>
          </a:solidFill>
          <a:latin typeface="+mn-lt"/>
          <a:cs typeface="+mn-cs"/>
        </a:defRPr>
      </a:lvl2pPr>
      <a:lvl3pPr marL="1143000" indent="-228600" algn="r" rtl="1" eaLnBrk="1" fontAlgn="base" hangingPunct="1">
        <a:spcBef>
          <a:spcPct val="20000"/>
        </a:spcBef>
        <a:spcAft>
          <a:spcPct val="0"/>
        </a:spcAft>
        <a:buClr>
          <a:schemeClr val="tx1"/>
        </a:buClr>
        <a:buChar char="•"/>
        <a:defRPr sz="2000">
          <a:solidFill>
            <a:schemeClr val="tx1"/>
          </a:solidFill>
          <a:latin typeface="+mn-lt"/>
          <a:cs typeface="+mn-cs"/>
        </a:defRPr>
      </a:lvl3pPr>
      <a:lvl4pPr marL="1600200" indent="-228600" algn="r" rtl="1" eaLnBrk="1" fontAlgn="base" hangingPunct="1">
        <a:spcBef>
          <a:spcPct val="20000"/>
        </a:spcBef>
        <a:spcAft>
          <a:spcPct val="0"/>
        </a:spcAft>
        <a:buClr>
          <a:schemeClr val="tx1"/>
        </a:buClr>
        <a:buFont typeface="Garamond" pitchFamily="18" charset="0"/>
        <a:buChar char="−"/>
        <a:defRPr>
          <a:solidFill>
            <a:schemeClr val="tx1"/>
          </a:solidFill>
          <a:latin typeface="+mn-lt"/>
          <a:cs typeface="+mn-cs"/>
        </a:defRPr>
      </a:lvl4pPr>
      <a:lvl5pPr marL="2057400" indent="-228600" algn="r" rtl="1" eaLnBrk="1" fontAlgn="base" hangingPunct="1">
        <a:spcBef>
          <a:spcPct val="20000"/>
        </a:spcBef>
        <a:spcAft>
          <a:spcPct val="0"/>
        </a:spcAft>
        <a:buClr>
          <a:schemeClr val="tx1"/>
        </a:buClr>
        <a:buChar char="•"/>
        <a:defRPr sz="1600">
          <a:solidFill>
            <a:schemeClr val="tx1"/>
          </a:solidFill>
          <a:latin typeface="+mn-lt"/>
          <a:cs typeface="+mn-cs"/>
        </a:defRPr>
      </a:lvl5pPr>
      <a:lvl6pPr marL="2514600" indent="-228600" algn="r" rtl="1"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r" rtl="1"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r" rtl="1"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r" rtl="1" eaLnBrk="1" fontAlgn="base" hangingPunct="1">
        <a:spcBef>
          <a:spcPct val="20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en.wikipedia.org/wiki/Jim_Gray_(computer_scientist)"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ar.wikipedia.org/w/index.php?title=%D8%A7%D9%84%D8%AA%D8%AD%D9%88%D9%8A%D9%84_%D8%A7%D9%84%D8%A8%D9%86%D9%83%D9%8A&amp;action=edit&amp;redlink=1"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مربع نص 18"/>
          <p:cNvSpPr txBox="1"/>
          <p:nvPr/>
        </p:nvSpPr>
        <p:spPr>
          <a:xfrm>
            <a:off x="1219200" y="2667000"/>
            <a:ext cx="7620000" cy="2585323"/>
          </a:xfrm>
          <a:prstGeom prst="rect">
            <a:avLst/>
          </a:prstGeom>
          <a:noFill/>
        </p:spPr>
        <p:txBody>
          <a:bodyPr wrap="square" rtlCol="0">
            <a:spAutoFit/>
          </a:bodyPr>
          <a:lstStyle/>
          <a:p>
            <a:pPr algn="ctr"/>
            <a:r>
              <a:rPr lang="en-US" sz="5400" b="1" dirty="0"/>
              <a:t>Database and Database Management System (DBMS)</a:t>
            </a:r>
            <a:endParaRPr lang="en-US" sz="5400" dirty="0"/>
          </a:p>
        </p:txBody>
      </p:sp>
      <p:sp>
        <p:nvSpPr>
          <p:cNvPr id="21" name="مربع نص 20"/>
          <p:cNvSpPr txBox="1"/>
          <p:nvPr/>
        </p:nvSpPr>
        <p:spPr>
          <a:xfrm>
            <a:off x="7645400" y="0"/>
            <a:ext cx="1473200" cy="461665"/>
          </a:xfrm>
          <a:prstGeom prst="rect">
            <a:avLst/>
          </a:prstGeom>
          <a:noFill/>
        </p:spPr>
        <p:txBody>
          <a:bodyPr wrap="square" rtlCol="0">
            <a:spAutoFit/>
          </a:bodyPr>
          <a:lstStyle/>
          <a:p>
            <a:r>
              <a:rPr lang="en-US" dirty="0" smtClean="0"/>
              <a:t>Chapter 2</a:t>
            </a: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2000"/>
                                        <p:tgtEl>
                                          <p:spTgt spid="19"/>
                                        </p:tgtEl>
                                      </p:cBhvr>
                                    </p:animEffect>
                                    <p:anim calcmode="lin" valueType="num">
                                      <p:cBhvr>
                                        <p:cTn id="8" dur="2000" fill="hold"/>
                                        <p:tgtEl>
                                          <p:spTgt spid="19"/>
                                        </p:tgtEl>
                                        <p:attrNameLst>
                                          <p:attrName>ppt_w</p:attrName>
                                        </p:attrNameLst>
                                      </p:cBhvr>
                                      <p:tavLst>
                                        <p:tav tm="0" fmla="#ppt_w*sin(2.5*pi*$)">
                                          <p:val>
                                            <p:fltVal val="0"/>
                                          </p:val>
                                        </p:tav>
                                        <p:tav tm="100000">
                                          <p:val>
                                            <p:fltVal val="1"/>
                                          </p:val>
                                        </p:tav>
                                      </p:tavLst>
                                    </p:anim>
                                    <p:anim calcmode="lin" valueType="num">
                                      <p:cBhvr>
                                        <p:cTn id="9" dur="2000" fill="hold"/>
                                        <p:tgtEl>
                                          <p:spTgt spid="1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295400" y="856357"/>
            <a:ext cx="7823200" cy="6001643"/>
          </a:xfrm>
          <a:prstGeom prst="rect">
            <a:avLst/>
          </a:prstGeom>
          <a:noFill/>
        </p:spPr>
        <p:txBody>
          <a:bodyPr wrap="square" rtlCol="0">
            <a:spAutoFit/>
          </a:bodyPr>
          <a:lstStyle/>
          <a:p>
            <a:pPr marL="457200" indent="-457200" algn="just">
              <a:buFont typeface="Arial" panose="020B0604020202020204" pitchFamily="34" charset="0"/>
              <a:buChar char="•"/>
            </a:pPr>
            <a:r>
              <a:rPr lang="en-US" sz="3200" u="sng" dirty="0" smtClean="0"/>
              <a:t>The </a:t>
            </a:r>
            <a:r>
              <a:rPr lang="en-US" sz="3200" u="sng" dirty="0"/>
              <a:t>functions of a </a:t>
            </a:r>
            <a:r>
              <a:rPr lang="en-US" sz="3200" b="1" u="sng" dirty="0">
                <a:solidFill>
                  <a:srgbClr val="FFFF00"/>
                </a:solidFill>
                <a:effectLst>
                  <a:outerShdw blurRad="38100" dist="38100" dir="2700000" algn="tl">
                    <a:srgbClr val="000000">
                      <a:alpha val="43137"/>
                    </a:srgbClr>
                  </a:outerShdw>
                </a:effectLst>
              </a:rPr>
              <a:t>DBA</a:t>
            </a:r>
            <a:r>
              <a:rPr lang="en-US" sz="3200" u="sng" dirty="0"/>
              <a:t> </a:t>
            </a:r>
            <a:r>
              <a:rPr lang="en-US" sz="3200" dirty="0"/>
              <a:t>include:</a:t>
            </a:r>
          </a:p>
          <a:p>
            <a:pPr marL="514350" indent="-514350" algn="just">
              <a:buFont typeface="+mj-lt"/>
              <a:buAutoNum type="arabicPeriod"/>
            </a:pPr>
            <a:r>
              <a:rPr lang="en-US" sz="3200" b="1" dirty="0" smtClean="0">
                <a:solidFill>
                  <a:srgbClr val="40D20C"/>
                </a:solidFill>
              </a:rPr>
              <a:t>Schema </a:t>
            </a:r>
            <a:r>
              <a:rPr lang="en-US" sz="3200" b="1" dirty="0">
                <a:solidFill>
                  <a:srgbClr val="40D20C"/>
                </a:solidFill>
              </a:rPr>
              <a:t>definition</a:t>
            </a:r>
            <a:r>
              <a:rPr lang="en-US" sz="3200" b="1" dirty="0"/>
              <a:t>.</a:t>
            </a:r>
            <a:r>
              <a:rPr lang="en-US" sz="3200" dirty="0"/>
              <a:t> The DBA creates the original database schema by executing a set of data definition statements in the DDL.</a:t>
            </a:r>
          </a:p>
          <a:p>
            <a:pPr marL="514350" indent="-514350" algn="just">
              <a:buFont typeface="+mj-lt"/>
              <a:buAutoNum type="arabicPeriod"/>
            </a:pPr>
            <a:r>
              <a:rPr lang="en-US" sz="3200" b="1" dirty="0" smtClean="0">
                <a:solidFill>
                  <a:srgbClr val="FFC000"/>
                </a:solidFill>
              </a:rPr>
              <a:t>Storage </a:t>
            </a:r>
            <a:r>
              <a:rPr lang="en-US" sz="3200" b="1" dirty="0">
                <a:solidFill>
                  <a:srgbClr val="FFC000"/>
                </a:solidFill>
              </a:rPr>
              <a:t>structure and access-method definition.</a:t>
            </a:r>
            <a:endParaRPr lang="en-US" sz="3200" dirty="0">
              <a:solidFill>
                <a:srgbClr val="FFC000"/>
              </a:solidFill>
            </a:endParaRPr>
          </a:p>
          <a:p>
            <a:pPr marL="514350" indent="-514350" algn="just">
              <a:buFont typeface="+mj-lt"/>
              <a:buAutoNum type="arabicPeriod"/>
            </a:pPr>
            <a:r>
              <a:rPr lang="en-US" sz="3200" b="1" dirty="0" smtClean="0">
                <a:solidFill>
                  <a:schemeClr val="accent2">
                    <a:lumMod val="60000"/>
                    <a:lumOff val="40000"/>
                  </a:schemeClr>
                </a:solidFill>
              </a:rPr>
              <a:t>Schema </a:t>
            </a:r>
            <a:r>
              <a:rPr lang="en-US" sz="3200" b="1" dirty="0">
                <a:solidFill>
                  <a:schemeClr val="accent2">
                    <a:lumMod val="60000"/>
                    <a:lumOff val="40000"/>
                  </a:schemeClr>
                </a:solidFill>
              </a:rPr>
              <a:t>and physical-organization modification</a:t>
            </a:r>
            <a:r>
              <a:rPr lang="en-US" sz="3200" b="1" dirty="0"/>
              <a:t>.</a:t>
            </a:r>
            <a:r>
              <a:rPr lang="en-US" sz="3200" dirty="0"/>
              <a:t> The DBA carries out changes to the schema and physical organization to reflect the changing needs of the organization, or to alter the physical organization to improve performance</a:t>
            </a:r>
            <a:r>
              <a:rPr lang="en-US" sz="3200" dirty="0" smtClean="0"/>
              <a:t>.</a:t>
            </a:r>
            <a:endParaRPr lang="en-US" sz="3200" dirty="0"/>
          </a:p>
        </p:txBody>
      </p:sp>
    </p:spTree>
    <p:extLst>
      <p:ext uri="{BB962C8B-B14F-4D97-AF65-F5344CB8AC3E}">
        <p14:creationId xmlns:p14="http://schemas.microsoft.com/office/powerpoint/2010/main" val="3815873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3" end="3"/>
                                            </p:txEl>
                                          </p:spTgt>
                                        </p:tgtEl>
                                        <p:attrNameLst>
                                          <p:attrName>style.visibility</p:attrName>
                                        </p:attrNameLst>
                                      </p:cBhvr>
                                      <p:to>
                                        <p:strVal val="visible"/>
                                      </p:to>
                                    </p:set>
                                    <p:animEffect transition="in" filter="wipe(down)">
                                      <p:cBhvr>
                                        <p:cTn id="61" dur="580">
                                          <p:stCondLst>
                                            <p:cond delay="0"/>
                                          </p:stCondLst>
                                        </p:cTn>
                                        <p:tgtEl>
                                          <p:spTgt spid="2">
                                            <p:txEl>
                                              <p:pRg st="3" end="3"/>
                                            </p:txEl>
                                          </p:spTgt>
                                        </p:tgtEl>
                                      </p:cBhvr>
                                    </p:animEffect>
                                    <p:anim calcmode="lin" valueType="num">
                                      <p:cBhvr>
                                        <p:cTn id="62"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3" end="3"/>
                                            </p:txEl>
                                          </p:spTgt>
                                        </p:tgtEl>
                                      </p:cBhvr>
                                      <p:to x="100000" y="60000"/>
                                    </p:animScale>
                                    <p:animScale>
                                      <p:cBhvr>
                                        <p:cTn id="68" dur="166" decel="50000">
                                          <p:stCondLst>
                                            <p:cond delay="676"/>
                                          </p:stCondLst>
                                        </p:cTn>
                                        <p:tgtEl>
                                          <p:spTgt spid="2">
                                            <p:txEl>
                                              <p:pRg st="3" end="3"/>
                                            </p:txEl>
                                          </p:spTgt>
                                        </p:tgtEl>
                                      </p:cBhvr>
                                      <p:to x="100000" y="100000"/>
                                    </p:animScale>
                                    <p:animScale>
                                      <p:cBhvr>
                                        <p:cTn id="69" dur="26">
                                          <p:stCondLst>
                                            <p:cond delay="1312"/>
                                          </p:stCondLst>
                                        </p:cTn>
                                        <p:tgtEl>
                                          <p:spTgt spid="2">
                                            <p:txEl>
                                              <p:pRg st="3" end="3"/>
                                            </p:txEl>
                                          </p:spTgt>
                                        </p:tgtEl>
                                      </p:cBhvr>
                                      <p:to x="100000" y="80000"/>
                                    </p:animScale>
                                    <p:animScale>
                                      <p:cBhvr>
                                        <p:cTn id="70" dur="166" decel="50000">
                                          <p:stCondLst>
                                            <p:cond delay="1338"/>
                                          </p:stCondLst>
                                        </p:cTn>
                                        <p:tgtEl>
                                          <p:spTgt spid="2">
                                            <p:txEl>
                                              <p:pRg st="3" end="3"/>
                                            </p:txEl>
                                          </p:spTgt>
                                        </p:tgtEl>
                                      </p:cBhvr>
                                      <p:to x="100000" y="100000"/>
                                    </p:animScale>
                                    <p:animScale>
                                      <p:cBhvr>
                                        <p:cTn id="71" dur="26">
                                          <p:stCondLst>
                                            <p:cond delay="1642"/>
                                          </p:stCondLst>
                                        </p:cTn>
                                        <p:tgtEl>
                                          <p:spTgt spid="2">
                                            <p:txEl>
                                              <p:pRg st="3" end="3"/>
                                            </p:txEl>
                                          </p:spTgt>
                                        </p:tgtEl>
                                      </p:cBhvr>
                                      <p:to x="100000" y="90000"/>
                                    </p:animScale>
                                    <p:animScale>
                                      <p:cBhvr>
                                        <p:cTn id="72" dur="166" decel="50000">
                                          <p:stCondLst>
                                            <p:cond delay="1668"/>
                                          </p:stCondLst>
                                        </p:cTn>
                                        <p:tgtEl>
                                          <p:spTgt spid="2">
                                            <p:txEl>
                                              <p:pRg st="3" end="3"/>
                                            </p:txEl>
                                          </p:spTgt>
                                        </p:tgtEl>
                                      </p:cBhvr>
                                      <p:to x="100000" y="100000"/>
                                    </p:animScale>
                                    <p:animScale>
                                      <p:cBhvr>
                                        <p:cTn id="73" dur="26">
                                          <p:stCondLst>
                                            <p:cond delay="1808"/>
                                          </p:stCondLst>
                                        </p:cTn>
                                        <p:tgtEl>
                                          <p:spTgt spid="2">
                                            <p:txEl>
                                              <p:pRg st="3" end="3"/>
                                            </p:txEl>
                                          </p:spTgt>
                                        </p:tgtEl>
                                      </p:cBhvr>
                                      <p:to x="100000" y="95000"/>
                                    </p:animScale>
                                    <p:animScale>
                                      <p:cBhvr>
                                        <p:cTn id="74" dur="166" decel="50000">
                                          <p:stCondLst>
                                            <p:cond delay="1834"/>
                                          </p:stCondLst>
                                        </p:cTn>
                                        <p:tgtEl>
                                          <p:spTgt spid="2">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219200" y="1219200"/>
            <a:ext cx="7899400" cy="4524315"/>
          </a:xfrm>
          <a:prstGeom prst="rect">
            <a:avLst/>
          </a:prstGeom>
          <a:noFill/>
        </p:spPr>
        <p:txBody>
          <a:bodyPr wrap="square" rtlCol="0">
            <a:spAutoFit/>
          </a:bodyPr>
          <a:lstStyle/>
          <a:p>
            <a:pPr marL="514350" indent="-514350" algn="just">
              <a:buFont typeface="+mj-lt"/>
              <a:buAutoNum type="arabicPeriod" startAt="4"/>
            </a:pPr>
            <a:r>
              <a:rPr lang="en-US" sz="3200" b="1" dirty="0" smtClean="0">
                <a:solidFill>
                  <a:srgbClr val="FFFF00"/>
                </a:solidFill>
              </a:rPr>
              <a:t>Granting </a:t>
            </a:r>
            <a:r>
              <a:rPr lang="en-US" sz="3200" b="1" dirty="0">
                <a:solidFill>
                  <a:srgbClr val="FFFF00"/>
                </a:solidFill>
              </a:rPr>
              <a:t>of authorization for data access.</a:t>
            </a:r>
            <a:r>
              <a:rPr lang="en-US" sz="3200" dirty="0">
                <a:solidFill>
                  <a:srgbClr val="FFFF00"/>
                </a:solidFill>
              </a:rPr>
              <a:t> </a:t>
            </a:r>
            <a:r>
              <a:rPr lang="en-US" sz="3200" dirty="0"/>
              <a:t>By granting different types of authorization, the database administrator can regulate which parts of the database various users can access. The authorization information is kept in a special system structure that the database system consults whenever someone attempts to access the data in the system</a:t>
            </a:r>
            <a:r>
              <a:rPr lang="en-US" sz="3200" dirty="0" smtClean="0"/>
              <a:t>.</a:t>
            </a:r>
            <a:endParaRPr lang="en-US" sz="3200" dirty="0"/>
          </a:p>
        </p:txBody>
      </p:sp>
    </p:spTree>
    <p:extLst>
      <p:ext uri="{BB962C8B-B14F-4D97-AF65-F5344CB8AC3E}">
        <p14:creationId xmlns:p14="http://schemas.microsoft.com/office/powerpoint/2010/main" val="945247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219200" y="914400"/>
            <a:ext cx="7899400" cy="5693866"/>
          </a:xfrm>
          <a:prstGeom prst="rect">
            <a:avLst/>
          </a:prstGeom>
          <a:noFill/>
        </p:spPr>
        <p:txBody>
          <a:bodyPr wrap="square" rtlCol="0">
            <a:spAutoFit/>
          </a:bodyPr>
          <a:lstStyle/>
          <a:p>
            <a:pPr marL="514350" indent="-514350" algn="just">
              <a:buFont typeface="+mj-lt"/>
              <a:buAutoNum type="arabicPeriod" startAt="5"/>
            </a:pPr>
            <a:r>
              <a:rPr lang="en-US" sz="2800" b="1" dirty="0" smtClean="0">
                <a:solidFill>
                  <a:srgbClr val="40D20C"/>
                </a:solidFill>
              </a:rPr>
              <a:t>Routine maintenance</a:t>
            </a:r>
            <a:r>
              <a:rPr lang="en-US" sz="2800" dirty="0" smtClean="0"/>
              <a:t>. Examples of the database administrator’s routine maintenance activities are:</a:t>
            </a:r>
          </a:p>
          <a:p>
            <a:pPr marL="457200" lvl="0" indent="-457200" algn="just">
              <a:buFont typeface="Wingdings" panose="05000000000000000000" pitchFamily="2" charset="2"/>
              <a:buChar char="v"/>
            </a:pPr>
            <a:r>
              <a:rPr lang="en-US" sz="2800" u="sng" dirty="0" smtClean="0">
                <a:solidFill>
                  <a:srgbClr val="FFC000"/>
                </a:solidFill>
              </a:rPr>
              <a:t> Periodically backing up the database</a:t>
            </a:r>
            <a:r>
              <a:rPr lang="en-US" sz="2800" dirty="0" smtClean="0"/>
              <a:t>, either onto tapes or onto remote servers, to prevent loss of data in case of disasters such as flooding.</a:t>
            </a:r>
          </a:p>
          <a:p>
            <a:pPr lvl="0" algn="just"/>
            <a:endParaRPr lang="en-US" sz="2800" dirty="0" smtClean="0"/>
          </a:p>
          <a:p>
            <a:pPr marL="457200" lvl="0" indent="-457200" algn="just">
              <a:buFont typeface="Wingdings" panose="05000000000000000000" pitchFamily="2" charset="2"/>
              <a:buChar char="v"/>
            </a:pPr>
            <a:r>
              <a:rPr lang="en-US" sz="2800" u="sng" dirty="0" smtClean="0">
                <a:solidFill>
                  <a:srgbClr val="FFC000"/>
                </a:solidFill>
              </a:rPr>
              <a:t>Ensuring that enough free disk space </a:t>
            </a:r>
            <a:r>
              <a:rPr lang="en-US" sz="2800" dirty="0" smtClean="0"/>
              <a:t>is available for normal operations, and upgrading disk space as required.</a:t>
            </a:r>
          </a:p>
          <a:p>
            <a:pPr lvl="0" algn="just"/>
            <a:endParaRPr lang="en-US" sz="2800" dirty="0" smtClean="0"/>
          </a:p>
          <a:p>
            <a:pPr marL="457200" lvl="0" indent="-457200" algn="just">
              <a:buFont typeface="Wingdings" panose="05000000000000000000" pitchFamily="2" charset="2"/>
              <a:buChar char="v"/>
            </a:pPr>
            <a:r>
              <a:rPr lang="en-US" sz="2800" u="sng" dirty="0" smtClean="0">
                <a:solidFill>
                  <a:srgbClr val="FFC000"/>
                </a:solidFill>
              </a:rPr>
              <a:t>Monitoring jobs running on the database </a:t>
            </a:r>
            <a:r>
              <a:rPr lang="en-US" sz="2800" dirty="0" smtClean="0"/>
              <a:t>and ensuring that performance is not degraded by very expensive tasks submitted by some users.</a:t>
            </a:r>
            <a:endParaRPr lang="en-US" sz="2800" dirty="0"/>
          </a:p>
        </p:txBody>
      </p:sp>
    </p:spTree>
    <p:extLst>
      <p:ext uri="{BB962C8B-B14F-4D97-AF65-F5344CB8AC3E}">
        <p14:creationId xmlns:p14="http://schemas.microsoft.com/office/powerpoint/2010/main" val="428387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Effect transition="in" filter="wipe(down)">
                                      <p:cBhvr>
                                        <p:cTn id="43" dur="580">
                                          <p:stCondLst>
                                            <p:cond delay="0"/>
                                          </p:stCondLst>
                                        </p:cTn>
                                        <p:tgtEl>
                                          <p:spTgt spid="2">
                                            <p:txEl>
                                              <p:pRg st="3" end="3"/>
                                            </p:txEl>
                                          </p:spTgt>
                                        </p:tgtEl>
                                      </p:cBhvr>
                                    </p:animEffect>
                                    <p:anim calcmode="lin" valueType="num">
                                      <p:cBhvr>
                                        <p:cTn id="44"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3" end="3"/>
                                            </p:txEl>
                                          </p:spTgt>
                                        </p:tgtEl>
                                      </p:cBhvr>
                                      <p:to x="100000" y="60000"/>
                                    </p:animScale>
                                    <p:animScale>
                                      <p:cBhvr>
                                        <p:cTn id="50" dur="166" decel="50000">
                                          <p:stCondLst>
                                            <p:cond delay="676"/>
                                          </p:stCondLst>
                                        </p:cTn>
                                        <p:tgtEl>
                                          <p:spTgt spid="2">
                                            <p:txEl>
                                              <p:pRg st="3" end="3"/>
                                            </p:txEl>
                                          </p:spTgt>
                                        </p:tgtEl>
                                      </p:cBhvr>
                                      <p:to x="100000" y="100000"/>
                                    </p:animScale>
                                    <p:animScale>
                                      <p:cBhvr>
                                        <p:cTn id="51" dur="26">
                                          <p:stCondLst>
                                            <p:cond delay="1312"/>
                                          </p:stCondLst>
                                        </p:cTn>
                                        <p:tgtEl>
                                          <p:spTgt spid="2">
                                            <p:txEl>
                                              <p:pRg st="3" end="3"/>
                                            </p:txEl>
                                          </p:spTgt>
                                        </p:tgtEl>
                                      </p:cBhvr>
                                      <p:to x="100000" y="80000"/>
                                    </p:animScale>
                                    <p:animScale>
                                      <p:cBhvr>
                                        <p:cTn id="52" dur="166" decel="50000">
                                          <p:stCondLst>
                                            <p:cond delay="1338"/>
                                          </p:stCondLst>
                                        </p:cTn>
                                        <p:tgtEl>
                                          <p:spTgt spid="2">
                                            <p:txEl>
                                              <p:pRg st="3" end="3"/>
                                            </p:txEl>
                                          </p:spTgt>
                                        </p:tgtEl>
                                      </p:cBhvr>
                                      <p:to x="100000" y="100000"/>
                                    </p:animScale>
                                    <p:animScale>
                                      <p:cBhvr>
                                        <p:cTn id="53" dur="26">
                                          <p:stCondLst>
                                            <p:cond delay="1642"/>
                                          </p:stCondLst>
                                        </p:cTn>
                                        <p:tgtEl>
                                          <p:spTgt spid="2">
                                            <p:txEl>
                                              <p:pRg st="3" end="3"/>
                                            </p:txEl>
                                          </p:spTgt>
                                        </p:tgtEl>
                                      </p:cBhvr>
                                      <p:to x="100000" y="90000"/>
                                    </p:animScale>
                                    <p:animScale>
                                      <p:cBhvr>
                                        <p:cTn id="54" dur="166" decel="50000">
                                          <p:stCondLst>
                                            <p:cond delay="1668"/>
                                          </p:stCondLst>
                                        </p:cTn>
                                        <p:tgtEl>
                                          <p:spTgt spid="2">
                                            <p:txEl>
                                              <p:pRg st="3" end="3"/>
                                            </p:txEl>
                                          </p:spTgt>
                                        </p:tgtEl>
                                      </p:cBhvr>
                                      <p:to x="100000" y="100000"/>
                                    </p:animScale>
                                    <p:animScale>
                                      <p:cBhvr>
                                        <p:cTn id="55" dur="26">
                                          <p:stCondLst>
                                            <p:cond delay="1808"/>
                                          </p:stCondLst>
                                        </p:cTn>
                                        <p:tgtEl>
                                          <p:spTgt spid="2">
                                            <p:txEl>
                                              <p:pRg st="3" end="3"/>
                                            </p:txEl>
                                          </p:spTgt>
                                        </p:tgtEl>
                                      </p:cBhvr>
                                      <p:to x="100000" y="95000"/>
                                    </p:animScale>
                                    <p:animScale>
                                      <p:cBhvr>
                                        <p:cTn id="56" dur="166" decel="50000">
                                          <p:stCondLst>
                                            <p:cond delay="1834"/>
                                          </p:stCondLst>
                                        </p:cTn>
                                        <p:tgtEl>
                                          <p:spTgt spid="2">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5" end="5"/>
                                            </p:txEl>
                                          </p:spTgt>
                                        </p:tgtEl>
                                        <p:attrNameLst>
                                          <p:attrName>style.visibility</p:attrName>
                                        </p:attrNameLst>
                                      </p:cBhvr>
                                      <p:to>
                                        <p:strVal val="visible"/>
                                      </p:to>
                                    </p:set>
                                    <p:animEffect transition="in" filter="wipe(down)">
                                      <p:cBhvr>
                                        <p:cTn id="61" dur="580">
                                          <p:stCondLst>
                                            <p:cond delay="0"/>
                                          </p:stCondLst>
                                        </p:cTn>
                                        <p:tgtEl>
                                          <p:spTgt spid="2">
                                            <p:txEl>
                                              <p:pRg st="5" end="5"/>
                                            </p:txEl>
                                          </p:spTgt>
                                        </p:tgtEl>
                                      </p:cBhvr>
                                    </p:animEffect>
                                    <p:anim calcmode="lin" valueType="num">
                                      <p:cBhvr>
                                        <p:cTn id="62"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5" end="5"/>
                                            </p:txEl>
                                          </p:spTgt>
                                        </p:tgtEl>
                                      </p:cBhvr>
                                      <p:to x="100000" y="60000"/>
                                    </p:animScale>
                                    <p:animScale>
                                      <p:cBhvr>
                                        <p:cTn id="68" dur="166" decel="50000">
                                          <p:stCondLst>
                                            <p:cond delay="676"/>
                                          </p:stCondLst>
                                        </p:cTn>
                                        <p:tgtEl>
                                          <p:spTgt spid="2">
                                            <p:txEl>
                                              <p:pRg st="5" end="5"/>
                                            </p:txEl>
                                          </p:spTgt>
                                        </p:tgtEl>
                                      </p:cBhvr>
                                      <p:to x="100000" y="100000"/>
                                    </p:animScale>
                                    <p:animScale>
                                      <p:cBhvr>
                                        <p:cTn id="69" dur="26">
                                          <p:stCondLst>
                                            <p:cond delay="1312"/>
                                          </p:stCondLst>
                                        </p:cTn>
                                        <p:tgtEl>
                                          <p:spTgt spid="2">
                                            <p:txEl>
                                              <p:pRg st="5" end="5"/>
                                            </p:txEl>
                                          </p:spTgt>
                                        </p:tgtEl>
                                      </p:cBhvr>
                                      <p:to x="100000" y="80000"/>
                                    </p:animScale>
                                    <p:animScale>
                                      <p:cBhvr>
                                        <p:cTn id="70" dur="166" decel="50000">
                                          <p:stCondLst>
                                            <p:cond delay="1338"/>
                                          </p:stCondLst>
                                        </p:cTn>
                                        <p:tgtEl>
                                          <p:spTgt spid="2">
                                            <p:txEl>
                                              <p:pRg st="5" end="5"/>
                                            </p:txEl>
                                          </p:spTgt>
                                        </p:tgtEl>
                                      </p:cBhvr>
                                      <p:to x="100000" y="100000"/>
                                    </p:animScale>
                                    <p:animScale>
                                      <p:cBhvr>
                                        <p:cTn id="71" dur="26">
                                          <p:stCondLst>
                                            <p:cond delay="1642"/>
                                          </p:stCondLst>
                                        </p:cTn>
                                        <p:tgtEl>
                                          <p:spTgt spid="2">
                                            <p:txEl>
                                              <p:pRg st="5" end="5"/>
                                            </p:txEl>
                                          </p:spTgt>
                                        </p:tgtEl>
                                      </p:cBhvr>
                                      <p:to x="100000" y="90000"/>
                                    </p:animScale>
                                    <p:animScale>
                                      <p:cBhvr>
                                        <p:cTn id="72" dur="166" decel="50000">
                                          <p:stCondLst>
                                            <p:cond delay="1668"/>
                                          </p:stCondLst>
                                        </p:cTn>
                                        <p:tgtEl>
                                          <p:spTgt spid="2">
                                            <p:txEl>
                                              <p:pRg st="5" end="5"/>
                                            </p:txEl>
                                          </p:spTgt>
                                        </p:tgtEl>
                                      </p:cBhvr>
                                      <p:to x="100000" y="100000"/>
                                    </p:animScale>
                                    <p:animScale>
                                      <p:cBhvr>
                                        <p:cTn id="73" dur="26">
                                          <p:stCondLst>
                                            <p:cond delay="1808"/>
                                          </p:stCondLst>
                                        </p:cTn>
                                        <p:tgtEl>
                                          <p:spTgt spid="2">
                                            <p:txEl>
                                              <p:pRg st="5" end="5"/>
                                            </p:txEl>
                                          </p:spTgt>
                                        </p:tgtEl>
                                      </p:cBhvr>
                                      <p:to x="100000" y="95000"/>
                                    </p:animScale>
                                    <p:animScale>
                                      <p:cBhvr>
                                        <p:cTn id="74" dur="166" decel="50000">
                                          <p:stCondLst>
                                            <p:cond delay="1834"/>
                                          </p:stCondLst>
                                        </p:cTn>
                                        <p:tgtEl>
                                          <p:spTgt spid="2">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317172" y="1905000"/>
            <a:ext cx="7826828" cy="3539430"/>
          </a:xfrm>
          <a:prstGeom prst="rect">
            <a:avLst/>
          </a:prstGeom>
          <a:noFill/>
        </p:spPr>
        <p:txBody>
          <a:bodyPr wrap="square" rtlCol="0">
            <a:spAutoFit/>
          </a:bodyPr>
          <a:lstStyle/>
          <a:p>
            <a:pPr algn="just"/>
            <a:r>
              <a:rPr lang="en-US" sz="3200" dirty="0"/>
              <a:t> </a:t>
            </a:r>
            <a:r>
              <a:rPr lang="en-US" sz="3200" dirty="0" smtClean="0"/>
              <a:t>is </a:t>
            </a:r>
            <a:r>
              <a:rPr lang="en-US" sz="3200" dirty="0"/>
              <a:t>a collection of interrelated data and a set of programs to access those data. The collection of data, usually referred to as the database, contains information relevant to an enterprise. The primary goal of a DBMS is to provide a way to store and retrieve database information that is both convenient and efficient</a:t>
            </a:r>
            <a:r>
              <a:rPr lang="en-US" sz="3200" dirty="0" smtClean="0"/>
              <a:t>.</a:t>
            </a:r>
            <a:endParaRPr lang="en-US" sz="3200" dirty="0"/>
          </a:p>
        </p:txBody>
      </p:sp>
      <p:sp>
        <p:nvSpPr>
          <p:cNvPr id="4" name="مستطيل 3"/>
          <p:cNvSpPr/>
          <p:nvPr/>
        </p:nvSpPr>
        <p:spPr>
          <a:xfrm>
            <a:off x="1219200" y="1012839"/>
            <a:ext cx="7877629" cy="584775"/>
          </a:xfrm>
          <a:prstGeom prst="rect">
            <a:avLst/>
          </a:prstGeom>
        </p:spPr>
        <p:txBody>
          <a:bodyPr wrap="square">
            <a:spAutoFit/>
          </a:bodyPr>
          <a:lstStyle/>
          <a:p>
            <a:pPr lvl="0"/>
            <a:r>
              <a:rPr lang="en-US" sz="3200" b="1" dirty="0">
                <a:solidFill>
                  <a:srgbClr val="FFC000"/>
                </a:solidFill>
              </a:rPr>
              <a:t>2 </a:t>
            </a:r>
            <a:r>
              <a:rPr lang="en-US" sz="3200" b="1" dirty="0" smtClean="0">
                <a:solidFill>
                  <a:srgbClr val="FFC000"/>
                </a:solidFill>
              </a:rPr>
              <a:t>. Database </a:t>
            </a:r>
            <a:r>
              <a:rPr lang="en-US" sz="3200" b="1" dirty="0">
                <a:solidFill>
                  <a:srgbClr val="FFC000"/>
                </a:solidFill>
              </a:rPr>
              <a:t>management system (DBMS)</a:t>
            </a:r>
            <a:endParaRPr lang="en-US" sz="3200" dirty="0">
              <a:solidFill>
                <a:srgbClr val="FFC000"/>
              </a:solidFill>
            </a:endParaRPr>
          </a:p>
        </p:txBody>
      </p:sp>
    </p:spTree>
    <p:extLst>
      <p:ext uri="{BB962C8B-B14F-4D97-AF65-F5344CB8AC3E}">
        <p14:creationId xmlns:p14="http://schemas.microsoft.com/office/powerpoint/2010/main" val="65638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371600" y="914400"/>
            <a:ext cx="7747000" cy="6001643"/>
          </a:xfrm>
          <a:prstGeom prst="rect">
            <a:avLst/>
          </a:prstGeom>
          <a:noFill/>
        </p:spPr>
        <p:txBody>
          <a:bodyPr wrap="square" rtlCol="0">
            <a:spAutoFit/>
          </a:bodyPr>
          <a:lstStyle/>
          <a:p>
            <a:pPr marL="457200" indent="-457200" algn="just">
              <a:buFont typeface="Wingdings" panose="05000000000000000000" pitchFamily="2" charset="2"/>
              <a:buChar char="q"/>
            </a:pPr>
            <a:r>
              <a:rPr lang="en-US" sz="3200" dirty="0" smtClean="0"/>
              <a:t>Database </a:t>
            </a:r>
            <a:r>
              <a:rPr lang="en-US" sz="3200" dirty="0"/>
              <a:t>systems are designed to manage large bodies of information. </a:t>
            </a:r>
            <a:endParaRPr lang="en-US" sz="3200" dirty="0" smtClean="0"/>
          </a:p>
          <a:p>
            <a:pPr marL="457200" indent="-457200" algn="just">
              <a:buFont typeface="Wingdings" panose="05000000000000000000" pitchFamily="2" charset="2"/>
              <a:buChar char="q"/>
            </a:pPr>
            <a:r>
              <a:rPr lang="en-US" sz="3200" dirty="0" smtClean="0"/>
              <a:t>Management </a:t>
            </a:r>
            <a:r>
              <a:rPr lang="en-US" sz="3200" dirty="0"/>
              <a:t>of data involves both defining structures for storage of information and providing mechanisms for the manipulation of information. </a:t>
            </a:r>
            <a:endParaRPr lang="en-US" sz="3200" dirty="0" smtClean="0"/>
          </a:p>
          <a:p>
            <a:pPr marL="457200" indent="-457200" algn="just">
              <a:buFont typeface="Wingdings" panose="05000000000000000000" pitchFamily="2" charset="2"/>
              <a:buChar char="q"/>
            </a:pPr>
            <a:r>
              <a:rPr lang="en-US" sz="3200" dirty="0" smtClean="0"/>
              <a:t>In </a:t>
            </a:r>
            <a:r>
              <a:rPr lang="en-US" sz="3200" dirty="0"/>
              <a:t>addition, the database system must ensure the safety of the information stored, despite system crashes or attempts at unauthorized access. If data are to be shared among several users, the system must avoid possible anomalous results.</a:t>
            </a:r>
          </a:p>
        </p:txBody>
      </p:sp>
    </p:spTree>
    <p:extLst>
      <p:ext uri="{BB962C8B-B14F-4D97-AF65-F5344CB8AC3E}">
        <p14:creationId xmlns:p14="http://schemas.microsoft.com/office/powerpoint/2010/main" val="3664331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50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75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50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edge">
                                      <p:cBhvr>
                                        <p:cTn id="17" dur="75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143000" y="1295400"/>
            <a:ext cx="7975600" cy="5570756"/>
          </a:xfrm>
          <a:prstGeom prst="rect">
            <a:avLst/>
          </a:prstGeom>
          <a:noFill/>
        </p:spPr>
        <p:txBody>
          <a:bodyPr wrap="square" rtlCol="0">
            <a:spAutoFit/>
          </a:bodyPr>
          <a:lstStyle/>
          <a:p>
            <a:pPr algn="just"/>
            <a:r>
              <a:rPr lang="en-US" sz="3600" b="1" dirty="0">
                <a:solidFill>
                  <a:srgbClr val="FFFF00"/>
                </a:solidFill>
                <a:effectLst>
                  <a:outerShdw blurRad="38100" dist="38100" dir="2700000" algn="tl">
                    <a:srgbClr val="000000">
                      <a:alpha val="43137"/>
                    </a:srgbClr>
                  </a:outerShdw>
                </a:effectLst>
              </a:rPr>
              <a:t>2.2.1 Advantages of  </a:t>
            </a:r>
            <a:r>
              <a:rPr lang="en-US" sz="3600" b="1" dirty="0" smtClean="0">
                <a:solidFill>
                  <a:srgbClr val="FFFF00"/>
                </a:solidFill>
                <a:effectLst>
                  <a:outerShdw blurRad="38100" dist="38100" dir="2700000" algn="tl">
                    <a:srgbClr val="000000">
                      <a:alpha val="43137"/>
                    </a:srgbClr>
                  </a:outerShdw>
                </a:effectLst>
              </a:rPr>
              <a:t>DBMS</a:t>
            </a:r>
          </a:p>
          <a:p>
            <a:pPr marL="514350" lvl="0" indent="-514350" algn="just">
              <a:buFont typeface="+mj-lt"/>
              <a:buAutoNum type="arabicPeriod"/>
            </a:pPr>
            <a:r>
              <a:rPr lang="en-US" sz="3200" u="sng" dirty="0" smtClean="0">
                <a:solidFill>
                  <a:srgbClr val="FFC000"/>
                </a:solidFill>
                <a:effectLst>
                  <a:outerShdw blurRad="38100" dist="38100" dir="2700000" algn="tl">
                    <a:srgbClr val="000000">
                      <a:alpha val="43137"/>
                    </a:srgbClr>
                  </a:outerShdw>
                </a:effectLst>
              </a:rPr>
              <a:t>Database Development</a:t>
            </a:r>
            <a:r>
              <a:rPr lang="en-US" sz="3200" dirty="0" smtClean="0"/>
              <a:t>: It allows   </a:t>
            </a:r>
            <a:r>
              <a:rPr lang="en-US" sz="3200" dirty="0"/>
              <a:t>organizations to place control of database development in the hands of database administrators (DBAs) and other specialists.</a:t>
            </a:r>
          </a:p>
          <a:p>
            <a:pPr marL="514350" lvl="0" indent="-514350" algn="just">
              <a:buFont typeface="+mj-lt"/>
              <a:buAutoNum type="arabicPeriod"/>
            </a:pPr>
            <a:r>
              <a:rPr lang="en-US" sz="3200" u="sng" dirty="0">
                <a:solidFill>
                  <a:srgbClr val="FFC000"/>
                </a:solidFill>
                <a:effectLst>
                  <a:outerShdw blurRad="38100" dist="38100" dir="2700000" algn="tl">
                    <a:srgbClr val="000000">
                      <a:alpha val="43137"/>
                    </a:srgbClr>
                  </a:outerShdw>
                </a:effectLst>
              </a:rPr>
              <a:t>Data </a:t>
            </a:r>
            <a:r>
              <a:rPr lang="en-US" sz="3200" u="sng" dirty="0" smtClean="0">
                <a:solidFill>
                  <a:srgbClr val="FFC000"/>
                </a:solidFill>
                <a:effectLst>
                  <a:outerShdw blurRad="38100" dist="38100" dir="2700000" algn="tl">
                    <a:srgbClr val="000000">
                      <a:alpha val="43137"/>
                    </a:srgbClr>
                  </a:outerShdw>
                </a:effectLst>
              </a:rPr>
              <a:t>independence:</a:t>
            </a:r>
            <a:r>
              <a:rPr lang="en-US" sz="3200" dirty="0" smtClean="0">
                <a:solidFill>
                  <a:srgbClr val="FFC000"/>
                </a:solidFill>
                <a:effectLst>
                  <a:outerShdw blurRad="38100" dist="38100" dir="2700000" algn="tl">
                    <a:srgbClr val="000000">
                      <a:alpha val="43137"/>
                    </a:srgbClr>
                  </a:outerShdw>
                </a:effectLst>
              </a:rPr>
              <a:t> </a:t>
            </a:r>
            <a:r>
              <a:rPr lang="en-US" sz="3200" dirty="0" smtClean="0"/>
              <a:t>Application </a:t>
            </a:r>
            <a:r>
              <a:rPr lang="en-US" sz="3200" dirty="0"/>
              <a:t>programs should be as independent as possible from details of data representation and storage. The DBMS can provide an abstract view of the data to insulate application code from such details.</a:t>
            </a:r>
          </a:p>
        </p:txBody>
      </p:sp>
    </p:spTree>
    <p:extLst>
      <p:ext uri="{BB962C8B-B14F-4D97-AF65-F5344CB8AC3E}">
        <p14:creationId xmlns:p14="http://schemas.microsoft.com/office/powerpoint/2010/main" val="65638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219200" y="1295400"/>
            <a:ext cx="7899400" cy="4031873"/>
          </a:xfrm>
          <a:prstGeom prst="rect">
            <a:avLst/>
          </a:prstGeom>
          <a:noFill/>
        </p:spPr>
        <p:txBody>
          <a:bodyPr wrap="square" rtlCol="0">
            <a:spAutoFit/>
          </a:bodyPr>
          <a:lstStyle/>
          <a:p>
            <a:pPr marL="514350" lvl="0" indent="-514350" algn="just">
              <a:buFont typeface="+mj-lt"/>
              <a:buAutoNum type="arabicPeriod" startAt="3"/>
            </a:pPr>
            <a:r>
              <a:rPr lang="en-US" sz="3200" u="sng" dirty="0">
                <a:solidFill>
                  <a:srgbClr val="FFC000"/>
                </a:solidFill>
                <a:effectLst>
                  <a:outerShdw blurRad="38100" dist="38100" dir="2700000" algn="tl">
                    <a:srgbClr val="000000">
                      <a:alpha val="43137"/>
                    </a:srgbClr>
                  </a:outerShdw>
                </a:effectLst>
              </a:rPr>
              <a:t>Efficient data access:</a:t>
            </a:r>
            <a:r>
              <a:rPr lang="en-US" sz="3200" dirty="0"/>
              <a:t> A DBMS utilizes a variety of sophisticated techniques to store and retrieve data efficiently. It allows different user application programs to easily access the same database. Instead of having to write computer programs to extract information, user can ask simple questions in a query </a:t>
            </a:r>
            <a:r>
              <a:rPr lang="en-US" sz="3200" dirty="0" smtClean="0"/>
              <a:t>language</a:t>
            </a:r>
            <a:endParaRPr lang="en-US" sz="3200" dirty="0"/>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219200" y="1066800"/>
            <a:ext cx="7899400" cy="5509200"/>
          </a:xfrm>
          <a:prstGeom prst="rect">
            <a:avLst/>
          </a:prstGeom>
          <a:noFill/>
        </p:spPr>
        <p:txBody>
          <a:bodyPr wrap="square" rtlCol="0">
            <a:spAutoFit/>
          </a:bodyPr>
          <a:lstStyle/>
          <a:p>
            <a:pPr marL="514350" lvl="0" indent="-514350" algn="just">
              <a:buFont typeface="+mj-lt"/>
              <a:buAutoNum type="arabicPeriod" startAt="4"/>
            </a:pPr>
            <a:r>
              <a:rPr lang="en-US" sz="3200" u="sng" dirty="0" smtClean="0">
                <a:solidFill>
                  <a:srgbClr val="FFC000"/>
                </a:solidFill>
                <a:effectLst>
                  <a:outerShdw blurRad="38100" dist="38100" dir="2700000" algn="tl">
                    <a:srgbClr val="000000">
                      <a:alpha val="43137"/>
                    </a:srgbClr>
                  </a:outerShdw>
                </a:effectLst>
              </a:rPr>
              <a:t>Data </a:t>
            </a:r>
            <a:r>
              <a:rPr lang="en-US" sz="3200" u="sng" dirty="0">
                <a:solidFill>
                  <a:srgbClr val="FFC000"/>
                </a:solidFill>
                <a:effectLst>
                  <a:outerShdw blurRad="38100" dist="38100" dir="2700000" algn="tl">
                    <a:srgbClr val="000000">
                      <a:alpha val="43137"/>
                    </a:srgbClr>
                  </a:outerShdw>
                </a:effectLst>
              </a:rPr>
              <a:t>integrity and security: </a:t>
            </a:r>
            <a:r>
              <a:rPr lang="en-US" sz="3200" dirty="0"/>
              <a:t>If data is always accessed through the DBMS, the DBMS can enforce :</a:t>
            </a:r>
          </a:p>
          <a:p>
            <a:pPr marL="457200" lvl="0" indent="-457200" algn="just">
              <a:buFont typeface="Wingdings" panose="05000000000000000000" pitchFamily="2" charset="2"/>
              <a:buChar char="Ø"/>
            </a:pPr>
            <a:r>
              <a:rPr lang="en-US" sz="3200" dirty="0"/>
              <a:t>Integrity constraints on the data. For example, before inserting salary information for an employee, the DBMS can check that the department budget is not exceeded</a:t>
            </a:r>
            <a:r>
              <a:rPr lang="en-US" sz="3200" dirty="0" smtClean="0"/>
              <a:t>.</a:t>
            </a:r>
          </a:p>
          <a:p>
            <a:pPr lvl="0" algn="just"/>
            <a:endParaRPr lang="en-US" sz="3200" dirty="0"/>
          </a:p>
          <a:p>
            <a:pPr marL="457200" lvl="0" indent="-457200" algn="just">
              <a:buFont typeface="Wingdings" panose="05000000000000000000" pitchFamily="2" charset="2"/>
              <a:buChar char="Ø"/>
            </a:pPr>
            <a:r>
              <a:rPr lang="en-US" sz="3200" dirty="0"/>
              <a:t>Also, the DBMS can enforce access controls that govern what data is visible to different classes of users.</a:t>
            </a:r>
          </a:p>
        </p:txBody>
      </p:sp>
    </p:spTree>
    <p:extLst>
      <p:ext uri="{BB962C8B-B14F-4D97-AF65-F5344CB8AC3E}">
        <p14:creationId xmlns:p14="http://schemas.microsoft.com/office/powerpoint/2010/main" val="911549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066800" y="1219200"/>
            <a:ext cx="8051800" cy="5016758"/>
          </a:xfrm>
          <a:prstGeom prst="rect">
            <a:avLst/>
          </a:prstGeom>
          <a:noFill/>
        </p:spPr>
        <p:txBody>
          <a:bodyPr wrap="square" rtlCol="0">
            <a:spAutoFit/>
          </a:bodyPr>
          <a:lstStyle/>
          <a:p>
            <a:pPr marL="514350" lvl="0" indent="-514350" algn="just">
              <a:buFont typeface="+mj-lt"/>
              <a:buAutoNum type="arabicPeriod" startAt="4"/>
            </a:pPr>
            <a:r>
              <a:rPr lang="en-US" sz="3200" u="sng" dirty="0">
                <a:solidFill>
                  <a:srgbClr val="FFC000"/>
                </a:solidFill>
                <a:effectLst>
                  <a:outerShdw blurRad="38100" dist="38100" dir="2700000" algn="tl">
                    <a:srgbClr val="000000">
                      <a:alpha val="43137"/>
                    </a:srgbClr>
                  </a:outerShdw>
                </a:effectLst>
              </a:rPr>
              <a:t>Crash recovery:</a:t>
            </a:r>
            <a:r>
              <a:rPr lang="en-US" sz="3200" dirty="0"/>
              <a:t> the DBMS protects users from the effects of system failures</a:t>
            </a:r>
            <a:r>
              <a:rPr lang="en-US" sz="3200" dirty="0" smtClean="0"/>
              <a:t>.</a:t>
            </a:r>
          </a:p>
          <a:p>
            <a:pPr lvl="0" algn="just"/>
            <a:endParaRPr lang="en-US" sz="3200" dirty="0"/>
          </a:p>
          <a:p>
            <a:pPr marL="514350" lvl="0" indent="-514350" algn="just">
              <a:buFont typeface="+mj-lt"/>
              <a:buAutoNum type="arabicPeriod" startAt="5"/>
            </a:pPr>
            <a:r>
              <a:rPr lang="en-US" sz="3200" u="sng" dirty="0">
                <a:solidFill>
                  <a:srgbClr val="FFC000"/>
                </a:solidFill>
                <a:effectLst>
                  <a:outerShdw blurRad="38100" dist="38100" dir="2700000" algn="tl">
                    <a:srgbClr val="000000">
                      <a:alpha val="43137"/>
                    </a:srgbClr>
                  </a:outerShdw>
                </a:effectLst>
              </a:rPr>
              <a:t>Data administration and Concurrent access: </a:t>
            </a:r>
            <a:r>
              <a:rPr lang="en-US" sz="3200" dirty="0"/>
              <a:t>When several users share the data( more than one user access the database at the same time), DBMS schedules concurrent accesses to the data in such a manner that users can think of the data as being accessed by only one user at a time.</a:t>
            </a:r>
          </a:p>
        </p:txBody>
      </p:sp>
    </p:spTree>
    <p:extLst>
      <p:ext uri="{BB962C8B-B14F-4D97-AF65-F5344CB8AC3E}">
        <p14:creationId xmlns:p14="http://schemas.microsoft.com/office/powerpoint/2010/main" val="3602010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333500" y="838200"/>
            <a:ext cx="7747000" cy="6001643"/>
          </a:xfrm>
          <a:prstGeom prst="rect">
            <a:avLst/>
          </a:prstGeom>
          <a:noFill/>
        </p:spPr>
        <p:txBody>
          <a:bodyPr wrap="square" rtlCol="0">
            <a:spAutoFit/>
          </a:bodyPr>
          <a:lstStyle/>
          <a:p>
            <a:pPr algn="just"/>
            <a:r>
              <a:rPr lang="en-US" sz="3200" b="1" dirty="0">
                <a:solidFill>
                  <a:srgbClr val="FFFF00"/>
                </a:solidFill>
                <a:effectLst>
                  <a:outerShdw blurRad="38100" dist="38100" dir="2700000" algn="tl">
                    <a:srgbClr val="000000">
                      <a:alpha val="43137"/>
                    </a:srgbClr>
                  </a:outerShdw>
                </a:effectLst>
              </a:rPr>
              <a:t>2.2.2 The Three-Schema Architecture</a:t>
            </a:r>
          </a:p>
          <a:p>
            <a:pPr algn="just"/>
            <a:r>
              <a:rPr lang="en-US" sz="3200" dirty="0"/>
              <a:t>The goal of the three-schema architecture, is to separate the user applications from the physical database. In this architecture, schemas can be defined at the following three levels:</a:t>
            </a:r>
          </a:p>
          <a:p>
            <a:pPr algn="just"/>
            <a:r>
              <a:rPr lang="en-US" sz="3200" b="1" dirty="0">
                <a:solidFill>
                  <a:srgbClr val="40D20C"/>
                </a:solidFill>
                <a:effectLst>
                  <a:outerShdw blurRad="38100" dist="38100" dir="2700000" algn="tl">
                    <a:srgbClr val="000000">
                      <a:alpha val="43137"/>
                    </a:srgbClr>
                  </a:outerShdw>
                </a:effectLst>
              </a:rPr>
              <a:t>1. The internal level</a:t>
            </a:r>
            <a:r>
              <a:rPr lang="en-US" sz="3200" dirty="0">
                <a:solidFill>
                  <a:srgbClr val="40D20C"/>
                </a:solidFill>
                <a:effectLst>
                  <a:outerShdw blurRad="38100" dist="38100" dir="2700000" algn="tl">
                    <a:srgbClr val="000000">
                      <a:alpha val="43137"/>
                    </a:srgbClr>
                  </a:outerShdw>
                </a:effectLst>
              </a:rPr>
              <a:t> </a:t>
            </a:r>
            <a:r>
              <a:rPr lang="en-US" sz="3200" dirty="0"/>
              <a:t>has an internal schema, which describes the physical storage structure of the database. The internal schema uses a physical data model and describes the complete details of data storage and access paths for the database.</a:t>
            </a:r>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219200" y="914400"/>
            <a:ext cx="7924800" cy="5632311"/>
          </a:xfrm>
          <a:prstGeom prst="rect">
            <a:avLst/>
          </a:prstGeom>
          <a:noFill/>
        </p:spPr>
        <p:txBody>
          <a:bodyPr wrap="square" rtlCol="0">
            <a:spAutoFit/>
          </a:bodyPr>
          <a:lstStyle/>
          <a:p>
            <a:pPr marL="457200" lvl="0" indent="-457200">
              <a:buFont typeface="Arial" panose="020B0604020202020204" pitchFamily="34" charset="0"/>
              <a:buChar char="•"/>
            </a:pPr>
            <a:r>
              <a:rPr lang="en-US" sz="3600" b="1" dirty="0">
                <a:solidFill>
                  <a:srgbClr val="FFFF00"/>
                </a:solidFill>
              </a:rPr>
              <a:t>Introduction</a:t>
            </a:r>
            <a:r>
              <a:rPr lang="en-US" sz="3600" dirty="0">
                <a:solidFill>
                  <a:srgbClr val="FFFF00"/>
                </a:solidFill>
              </a:rPr>
              <a:t> </a:t>
            </a:r>
          </a:p>
          <a:p>
            <a:pPr marL="457200" lvl="0" indent="-457200">
              <a:buFont typeface="Arial" panose="020B0604020202020204" pitchFamily="34" charset="0"/>
              <a:buChar char="•"/>
            </a:pPr>
            <a:r>
              <a:rPr lang="en-US" sz="3600" b="1" dirty="0">
                <a:solidFill>
                  <a:srgbClr val="FFFF00"/>
                </a:solidFill>
              </a:rPr>
              <a:t>Database management system (</a:t>
            </a:r>
            <a:r>
              <a:rPr lang="en-US" sz="3600" b="1" dirty="0"/>
              <a:t>DBMS</a:t>
            </a:r>
            <a:r>
              <a:rPr lang="en-US" sz="3600" b="1" dirty="0">
                <a:solidFill>
                  <a:srgbClr val="FFFF00"/>
                </a:solidFill>
              </a:rPr>
              <a:t>)</a:t>
            </a:r>
            <a:endParaRPr lang="en-US" sz="3600" dirty="0">
              <a:solidFill>
                <a:srgbClr val="FFFF00"/>
              </a:solidFill>
            </a:endParaRPr>
          </a:p>
          <a:p>
            <a:pPr marL="457200" lvl="0" indent="-457200">
              <a:buFont typeface="Arial" panose="020B0604020202020204" pitchFamily="34" charset="0"/>
              <a:buChar char="•"/>
            </a:pPr>
            <a:r>
              <a:rPr lang="en-US" sz="3600" b="1" dirty="0">
                <a:solidFill>
                  <a:srgbClr val="FFFF00"/>
                </a:solidFill>
              </a:rPr>
              <a:t>Advantages of </a:t>
            </a:r>
            <a:r>
              <a:rPr lang="en-US" sz="3600" b="1" dirty="0"/>
              <a:t>DBMS</a:t>
            </a:r>
          </a:p>
          <a:p>
            <a:pPr marL="457200" lvl="0" indent="-457200">
              <a:buFont typeface="Arial" panose="020B0604020202020204" pitchFamily="34" charset="0"/>
              <a:buChar char="•"/>
            </a:pPr>
            <a:r>
              <a:rPr lang="en-US" sz="3600" b="1" dirty="0">
                <a:solidFill>
                  <a:srgbClr val="FFFF00"/>
                </a:solidFill>
              </a:rPr>
              <a:t>Architecture of </a:t>
            </a:r>
            <a:r>
              <a:rPr lang="en-US" sz="3600" b="1" dirty="0"/>
              <a:t>DBMS</a:t>
            </a:r>
          </a:p>
          <a:p>
            <a:pPr marL="457200" lvl="0" indent="-457200">
              <a:buFont typeface="Arial" panose="020B0604020202020204" pitchFamily="34" charset="0"/>
              <a:buChar char="•"/>
            </a:pPr>
            <a:r>
              <a:rPr lang="en-US" sz="3600" b="1" dirty="0">
                <a:solidFill>
                  <a:srgbClr val="FFFF00"/>
                </a:solidFill>
              </a:rPr>
              <a:t>Importance of </a:t>
            </a:r>
            <a:r>
              <a:rPr lang="en-US" sz="3600" b="1" dirty="0"/>
              <a:t>DBMS</a:t>
            </a:r>
          </a:p>
          <a:p>
            <a:pPr marL="457200" lvl="0" indent="-457200">
              <a:buFont typeface="Arial" panose="020B0604020202020204" pitchFamily="34" charset="0"/>
              <a:buChar char="•"/>
            </a:pPr>
            <a:r>
              <a:rPr lang="en-US" sz="3600" b="1" dirty="0">
                <a:solidFill>
                  <a:srgbClr val="FFFF00"/>
                </a:solidFill>
              </a:rPr>
              <a:t>Components of </a:t>
            </a:r>
            <a:r>
              <a:rPr lang="en-US" sz="3600" b="1" dirty="0"/>
              <a:t>DBS</a:t>
            </a:r>
            <a:r>
              <a:rPr lang="en-US" sz="3600" b="1" dirty="0">
                <a:solidFill>
                  <a:srgbClr val="FFFF00"/>
                </a:solidFill>
              </a:rPr>
              <a:t> environment</a:t>
            </a:r>
            <a:endParaRPr lang="en-US" sz="3600" dirty="0">
              <a:solidFill>
                <a:srgbClr val="FFFF00"/>
              </a:solidFill>
            </a:endParaRPr>
          </a:p>
          <a:p>
            <a:pPr marL="457200" lvl="0" indent="-457200">
              <a:buFont typeface="Arial" panose="020B0604020202020204" pitchFamily="34" charset="0"/>
              <a:buChar char="•"/>
            </a:pPr>
            <a:r>
              <a:rPr lang="en-US" sz="3600" b="1" dirty="0">
                <a:solidFill>
                  <a:srgbClr val="FFFF00"/>
                </a:solidFill>
              </a:rPr>
              <a:t>Data independence</a:t>
            </a:r>
            <a:endParaRPr lang="en-US" sz="3600" dirty="0">
              <a:solidFill>
                <a:srgbClr val="FFFF00"/>
              </a:solidFill>
            </a:endParaRPr>
          </a:p>
          <a:p>
            <a:pPr marL="457200" lvl="0" indent="-457200">
              <a:buFont typeface="Arial" panose="020B0604020202020204" pitchFamily="34" charset="0"/>
              <a:buChar char="•"/>
            </a:pPr>
            <a:r>
              <a:rPr lang="en-US" sz="3600" b="1" dirty="0">
                <a:solidFill>
                  <a:srgbClr val="FFFF00"/>
                </a:solidFill>
              </a:rPr>
              <a:t>Instance , schema and mapping</a:t>
            </a:r>
            <a:endParaRPr lang="en-US" sz="3600" dirty="0">
              <a:solidFill>
                <a:srgbClr val="FFFF00"/>
              </a:solidFill>
            </a:endParaRPr>
          </a:p>
          <a:p>
            <a:pPr marL="457200" lvl="0" indent="-457200">
              <a:buFont typeface="Arial" panose="020B0604020202020204" pitchFamily="34" charset="0"/>
              <a:buChar char="•"/>
            </a:pPr>
            <a:r>
              <a:rPr lang="en-US" sz="3600" b="1" dirty="0"/>
              <a:t>ACID</a:t>
            </a:r>
            <a:r>
              <a:rPr lang="en-US" sz="3600" b="1" dirty="0">
                <a:solidFill>
                  <a:srgbClr val="FFFF00"/>
                </a:solidFill>
              </a:rPr>
              <a:t> test</a:t>
            </a:r>
            <a:endParaRPr lang="en-US" sz="3600" dirty="0">
              <a:solidFill>
                <a:srgbClr val="FFFF00"/>
              </a:solidFill>
            </a:endParaRPr>
          </a:p>
        </p:txBody>
      </p:sp>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iterate type="wd">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iterate type="wd">
                                    <p:tmPct val="10000"/>
                                  </p:iterate>
                                  <p:childTnLst>
                                    <p:set>
                                      <p:cBhvr>
                                        <p:cTn id="10"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1" dur="500"/>
                                        <p:tgtEl>
                                          <p:spTgt spid="4">
                                            <p:txEl>
                                              <p:pRg st="1" end="1"/>
                                            </p:txEl>
                                          </p:spTgt>
                                        </p:tgtEl>
                                      </p:cBhvr>
                                    </p:animEffect>
                                  </p:childTnLst>
                                </p:cTn>
                              </p:par>
                            </p:childTnLst>
                          </p:cTn>
                        </p:par>
                        <p:par>
                          <p:cTn id="12" fill="hold">
                            <p:stCondLst>
                              <p:cond delay="1250"/>
                            </p:stCondLst>
                            <p:childTnLst>
                              <p:par>
                                <p:cTn id="13" presetID="14" presetClass="entr" presetSubtype="10" fill="hold" grpId="0" nodeType="afterEffect">
                                  <p:stCondLst>
                                    <p:cond delay="0"/>
                                  </p:stCondLst>
                                  <p:iterate type="wd">
                                    <p:tmPct val="10000"/>
                                  </p:iterate>
                                  <p:childTnLst>
                                    <p:set>
                                      <p:cBhvr>
                                        <p:cTn id="14"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5" dur="500"/>
                                        <p:tgtEl>
                                          <p:spTgt spid="4">
                                            <p:txEl>
                                              <p:pRg st="2" end="2"/>
                                            </p:txEl>
                                          </p:spTgt>
                                        </p:tgtEl>
                                      </p:cBhvr>
                                    </p:animEffect>
                                  </p:childTnLst>
                                </p:cTn>
                              </p:par>
                            </p:childTnLst>
                          </p:cTn>
                        </p:par>
                        <p:par>
                          <p:cTn id="16" fill="hold">
                            <p:stCondLst>
                              <p:cond delay="1850"/>
                            </p:stCondLst>
                            <p:childTnLst>
                              <p:par>
                                <p:cTn id="17" presetID="14" presetClass="entr" presetSubtype="10" fill="hold" grpId="0" nodeType="afterEffect">
                                  <p:stCondLst>
                                    <p:cond delay="0"/>
                                  </p:stCondLst>
                                  <p:iterate type="wd">
                                    <p:tmPct val="10000"/>
                                  </p:iterate>
                                  <p:childTnLst>
                                    <p:set>
                                      <p:cBhvr>
                                        <p:cTn id="18" dur="1" fill="hold">
                                          <p:stCondLst>
                                            <p:cond delay="0"/>
                                          </p:stCondLst>
                                        </p:cTn>
                                        <p:tgtEl>
                                          <p:spTgt spid="4">
                                            <p:txEl>
                                              <p:pRg st="3" end="3"/>
                                            </p:txEl>
                                          </p:spTgt>
                                        </p:tgtEl>
                                        <p:attrNameLst>
                                          <p:attrName>style.visibility</p:attrName>
                                        </p:attrNameLst>
                                      </p:cBhvr>
                                      <p:to>
                                        <p:strVal val="visible"/>
                                      </p:to>
                                    </p:set>
                                    <p:animEffect transition="in" filter="randombar(horizontal)">
                                      <p:cBhvr>
                                        <p:cTn id="19" dur="500"/>
                                        <p:tgtEl>
                                          <p:spTgt spid="4">
                                            <p:txEl>
                                              <p:pRg st="3" end="3"/>
                                            </p:txEl>
                                          </p:spTgt>
                                        </p:tgtEl>
                                      </p:cBhvr>
                                    </p:animEffect>
                                  </p:childTnLst>
                                </p:cTn>
                              </p:par>
                            </p:childTnLst>
                          </p:cTn>
                        </p:par>
                        <p:par>
                          <p:cTn id="20" fill="hold">
                            <p:stCondLst>
                              <p:cond delay="2450"/>
                            </p:stCondLst>
                            <p:childTnLst>
                              <p:par>
                                <p:cTn id="21" presetID="14" presetClass="entr" presetSubtype="10" fill="hold" grpId="0" nodeType="afterEffect">
                                  <p:stCondLst>
                                    <p:cond delay="0"/>
                                  </p:stCondLst>
                                  <p:iterate type="wd">
                                    <p:tmPct val="10000"/>
                                  </p:iterate>
                                  <p:childTnLst>
                                    <p:set>
                                      <p:cBhvr>
                                        <p:cTn id="22" dur="1" fill="hold">
                                          <p:stCondLst>
                                            <p:cond delay="0"/>
                                          </p:stCondLst>
                                        </p:cTn>
                                        <p:tgtEl>
                                          <p:spTgt spid="4">
                                            <p:txEl>
                                              <p:pRg st="4" end="4"/>
                                            </p:txEl>
                                          </p:spTgt>
                                        </p:tgtEl>
                                        <p:attrNameLst>
                                          <p:attrName>style.visibility</p:attrName>
                                        </p:attrNameLst>
                                      </p:cBhvr>
                                      <p:to>
                                        <p:strVal val="visible"/>
                                      </p:to>
                                    </p:set>
                                    <p:animEffect transition="in" filter="randombar(horizontal)">
                                      <p:cBhvr>
                                        <p:cTn id="23" dur="500"/>
                                        <p:tgtEl>
                                          <p:spTgt spid="4">
                                            <p:txEl>
                                              <p:pRg st="4" end="4"/>
                                            </p:txEl>
                                          </p:spTgt>
                                        </p:tgtEl>
                                      </p:cBhvr>
                                    </p:animEffect>
                                  </p:childTnLst>
                                </p:cTn>
                              </p:par>
                            </p:childTnLst>
                          </p:cTn>
                        </p:par>
                        <p:par>
                          <p:cTn id="24" fill="hold">
                            <p:stCondLst>
                              <p:cond delay="3050"/>
                            </p:stCondLst>
                            <p:childTnLst>
                              <p:par>
                                <p:cTn id="25" presetID="14" presetClass="entr" presetSubtype="10" fill="hold" grpId="0" nodeType="afterEffect">
                                  <p:stCondLst>
                                    <p:cond delay="0"/>
                                  </p:stCondLst>
                                  <p:iterate type="wd">
                                    <p:tmPct val="10000"/>
                                  </p:iterate>
                                  <p:childTnLst>
                                    <p:set>
                                      <p:cBhvr>
                                        <p:cTn id="26" dur="1" fill="hold">
                                          <p:stCondLst>
                                            <p:cond delay="0"/>
                                          </p:stCondLst>
                                        </p:cTn>
                                        <p:tgtEl>
                                          <p:spTgt spid="4">
                                            <p:txEl>
                                              <p:pRg st="5" end="5"/>
                                            </p:txEl>
                                          </p:spTgt>
                                        </p:tgtEl>
                                        <p:attrNameLst>
                                          <p:attrName>style.visibility</p:attrName>
                                        </p:attrNameLst>
                                      </p:cBhvr>
                                      <p:to>
                                        <p:strVal val="visible"/>
                                      </p:to>
                                    </p:set>
                                    <p:animEffect transition="in" filter="randombar(horizontal)">
                                      <p:cBhvr>
                                        <p:cTn id="27" dur="500"/>
                                        <p:tgtEl>
                                          <p:spTgt spid="4">
                                            <p:txEl>
                                              <p:pRg st="5" end="5"/>
                                            </p:txEl>
                                          </p:spTgt>
                                        </p:tgtEl>
                                      </p:cBhvr>
                                    </p:animEffect>
                                  </p:childTnLst>
                                </p:cTn>
                              </p:par>
                            </p:childTnLst>
                          </p:cTn>
                        </p:par>
                        <p:par>
                          <p:cTn id="28" fill="hold">
                            <p:stCondLst>
                              <p:cond delay="3700"/>
                            </p:stCondLst>
                            <p:childTnLst>
                              <p:par>
                                <p:cTn id="29" presetID="14" presetClass="entr" presetSubtype="10" fill="hold" grpId="0" nodeType="afterEffect">
                                  <p:stCondLst>
                                    <p:cond delay="0"/>
                                  </p:stCondLst>
                                  <p:iterate type="wd">
                                    <p:tmPct val="10000"/>
                                  </p:iterate>
                                  <p:childTnLst>
                                    <p:set>
                                      <p:cBhvr>
                                        <p:cTn id="30" dur="1" fill="hold">
                                          <p:stCondLst>
                                            <p:cond delay="0"/>
                                          </p:stCondLst>
                                        </p:cTn>
                                        <p:tgtEl>
                                          <p:spTgt spid="4">
                                            <p:txEl>
                                              <p:pRg st="6" end="6"/>
                                            </p:txEl>
                                          </p:spTgt>
                                        </p:tgtEl>
                                        <p:attrNameLst>
                                          <p:attrName>style.visibility</p:attrName>
                                        </p:attrNameLst>
                                      </p:cBhvr>
                                      <p:to>
                                        <p:strVal val="visible"/>
                                      </p:to>
                                    </p:set>
                                    <p:animEffect transition="in" filter="randombar(horizontal)">
                                      <p:cBhvr>
                                        <p:cTn id="31" dur="500"/>
                                        <p:tgtEl>
                                          <p:spTgt spid="4">
                                            <p:txEl>
                                              <p:pRg st="6" end="6"/>
                                            </p:txEl>
                                          </p:spTgt>
                                        </p:tgtEl>
                                      </p:cBhvr>
                                    </p:animEffect>
                                  </p:childTnLst>
                                </p:cTn>
                              </p:par>
                            </p:childTnLst>
                          </p:cTn>
                        </p:par>
                        <p:par>
                          <p:cTn id="32" fill="hold">
                            <p:stCondLst>
                              <p:cond delay="4250"/>
                            </p:stCondLst>
                            <p:childTnLst>
                              <p:par>
                                <p:cTn id="33" presetID="14" presetClass="entr" presetSubtype="10" fill="hold" grpId="0" nodeType="afterEffect">
                                  <p:stCondLst>
                                    <p:cond delay="0"/>
                                  </p:stCondLst>
                                  <p:iterate type="wd">
                                    <p:tmPct val="10000"/>
                                  </p:iterate>
                                  <p:childTnLst>
                                    <p:set>
                                      <p:cBhvr>
                                        <p:cTn id="34" dur="1" fill="hold">
                                          <p:stCondLst>
                                            <p:cond delay="0"/>
                                          </p:stCondLst>
                                        </p:cTn>
                                        <p:tgtEl>
                                          <p:spTgt spid="4">
                                            <p:txEl>
                                              <p:pRg st="7" end="7"/>
                                            </p:txEl>
                                          </p:spTgt>
                                        </p:tgtEl>
                                        <p:attrNameLst>
                                          <p:attrName>style.visibility</p:attrName>
                                        </p:attrNameLst>
                                      </p:cBhvr>
                                      <p:to>
                                        <p:strVal val="visible"/>
                                      </p:to>
                                    </p:set>
                                    <p:animEffect transition="in" filter="randombar(horizontal)">
                                      <p:cBhvr>
                                        <p:cTn id="35" dur="500"/>
                                        <p:tgtEl>
                                          <p:spTgt spid="4">
                                            <p:txEl>
                                              <p:pRg st="7" end="7"/>
                                            </p:txEl>
                                          </p:spTgt>
                                        </p:tgtEl>
                                      </p:cBhvr>
                                    </p:animEffect>
                                  </p:childTnLst>
                                </p:cTn>
                              </p:par>
                            </p:childTnLst>
                          </p:cTn>
                        </p:par>
                        <p:par>
                          <p:cTn id="36" fill="hold">
                            <p:stCondLst>
                              <p:cond delay="4950"/>
                            </p:stCondLst>
                            <p:childTnLst>
                              <p:par>
                                <p:cTn id="37" presetID="14" presetClass="entr" presetSubtype="10" fill="hold" grpId="0" nodeType="afterEffect">
                                  <p:stCondLst>
                                    <p:cond delay="0"/>
                                  </p:stCondLst>
                                  <p:iterate type="wd">
                                    <p:tmPct val="10000"/>
                                  </p:iterate>
                                  <p:childTnLst>
                                    <p:set>
                                      <p:cBhvr>
                                        <p:cTn id="38" dur="1" fill="hold">
                                          <p:stCondLst>
                                            <p:cond delay="0"/>
                                          </p:stCondLst>
                                        </p:cTn>
                                        <p:tgtEl>
                                          <p:spTgt spid="4">
                                            <p:txEl>
                                              <p:pRg st="8" end="8"/>
                                            </p:txEl>
                                          </p:spTgt>
                                        </p:tgtEl>
                                        <p:attrNameLst>
                                          <p:attrName>style.visibility</p:attrName>
                                        </p:attrNameLst>
                                      </p:cBhvr>
                                      <p:to>
                                        <p:strVal val="visible"/>
                                      </p:to>
                                    </p:set>
                                    <p:animEffect transition="in" filter="randombar(horizontal)">
                                      <p:cBhvr>
                                        <p:cTn id="39"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219200" y="381000"/>
            <a:ext cx="7924800" cy="6494085"/>
          </a:xfrm>
          <a:prstGeom prst="rect">
            <a:avLst/>
          </a:prstGeom>
          <a:noFill/>
        </p:spPr>
        <p:txBody>
          <a:bodyPr wrap="square" rtlCol="0">
            <a:spAutoFit/>
          </a:bodyPr>
          <a:lstStyle/>
          <a:p>
            <a:pPr algn="just"/>
            <a:r>
              <a:rPr lang="en-US" sz="3200" b="1" dirty="0">
                <a:solidFill>
                  <a:srgbClr val="40D20C"/>
                </a:solidFill>
                <a:effectLst>
                  <a:outerShdw blurRad="38100" dist="38100" dir="2700000" algn="tl">
                    <a:srgbClr val="000000">
                      <a:alpha val="43137"/>
                    </a:srgbClr>
                  </a:outerShdw>
                </a:effectLst>
              </a:rPr>
              <a:t>2. The conceptual level </a:t>
            </a:r>
            <a:r>
              <a:rPr lang="en-US" sz="3200" dirty="0"/>
              <a:t>has a conceptual schema, which describes the structure of the whole database for a community of users. The conceptual schema hides the details of physical storage structures and concentrates on describing entities, data types, relationships, user operations, and constraints</a:t>
            </a:r>
            <a:r>
              <a:rPr lang="en-US" sz="3200" dirty="0" smtClean="0"/>
              <a:t>.</a:t>
            </a:r>
          </a:p>
          <a:p>
            <a:pPr algn="just"/>
            <a:r>
              <a:rPr lang="en-US" sz="3200" dirty="0"/>
              <a:t>Usually, a representational data model is used to describe the conceptual schema when a database system is implemented. </a:t>
            </a:r>
            <a:endParaRPr lang="en-US" sz="3200" dirty="0" smtClean="0"/>
          </a:p>
          <a:p>
            <a:pPr algn="just"/>
            <a:r>
              <a:rPr lang="en-US" sz="3200" dirty="0" smtClean="0"/>
              <a:t>This </a:t>
            </a:r>
            <a:r>
              <a:rPr lang="en-US" sz="3200" dirty="0"/>
              <a:t>implementation conceptual schema is often based on a conceptual schema design in a high-level data model</a:t>
            </a:r>
            <a:r>
              <a:rPr lang="en-US" sz="3200" dirty="0" smtClean="0"/>
              <a:t>.</a:t>
            </a:r>
            <a:endParaRPr lang="en-US" sz="3200" dirty="0"/>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762000" y="1102578"/>
            <a:ext cx="8356600" cy="5016758"/>
          </a:xfrm>
          <a:prstGeom prst="rect">
            <a:avLst/>
          </a:prstGeom>
          <a:noFill/>
        </p:spPr>
        <p:txBody>
          <a:bodyPr wrap="square" rtlCol="0">
            <a:spAutoFit/>
          </a:bodyPr>
          <a:lstStyle/>
          <a:p>
            <a:pPr algn="just"/>
            <a:r>
              <a:rPr lang="en-US" sz="3200" b="1" dirty="0">
                <a:solidFill>
                  <a:srgbClr val="40D20C"/>
                </a:solidFill>
                <a:effectLst>
                  <a:outerShdw blurRad="38100" dist="38100" dir="2700000" algn="tl">
                    <a:srgbClr val="000000">
                      <a:alpha val="43137"/>
                    </a:srgbClr>
                  </a:outerShdw>
                </a:effectLst>
              </a:rPr>
              <a:t>3.The external or view level </a:t>
            </a:r>
            <a:r>
              <a:rPr lang="en-US" sz="3200" dirty="0"/>
              <a:t>includes a number of external schemas or user views</a:t>
            </a:r>
            <a:r>
              <a:rPr lang="en-US" sz="3200" dirty="0" smtClean="0"/>
              <a:t>.</a:t>
            </a:r>
          </a:p>
          <a:p>
            <a:pPr algn="just"/>
            <a:r>
              <a:rPr lang="en-US" sz="3200" dirty="0" smtClean="0"/>
              <a:t> </a:t>
            </a:r>
            <a:r>
              <a:rPr lang="en-US" sz="3200" dirty="0"/>
              <a:t>Each external schema describes the part of the database that a particular user group is interested in and hides the rest of the database from that user group</a:t>
            </a:r>
            <a:r>
              <a:rPr lang="en-US" sz="3200" dirty="0" smtClean="0"/>
              <a:t>.</a:t>
            </a:r>
          </a:p>
          <a:p>
            <a:pPr algn="just"/>
            <a:endParaRPr lang="en-US" sz="3200" dirty="0"/>
          </a:p>
          <a:p>
            <a:pPr algn="just"/>
            <a:r>
              <a:rPr lang="en-US" sz="3200" u="sng" dirty="0"/>
              <a:t>The processes of transforming requests and results between levels</a:t>
            </a:r>
            <a:r>
              <a:rPr lang="en-US" sz="3200" dirty="0"/>
              <a:t> are called </a:t>
            </a:r>
            <a:r>
              <a:rPr lang="en-US" sz="3200" b="1" dirty="0">
                <a:solidFill>
                  <a:srgbClr val="FF66FF"/>
                </a:solidFill>
                <a:effectLst>
                  <a:outerShdw blurRad="38100" dist="38100" dir="2700000" algn="tl">
                    <a:srgbClr val="000000">
                      <a:alpha val="43137"/>
                    </a:srgbClr>
                  </a:outerShdw>
                </a:effectLst>
              </a:rPr>
              <a:t>mappings</a:t>
            </a:r>
            <a:r>
              <a:rPr lang="en-US" sz="3200" b="1" dirty="0"/>
              <a:t>.</a:t>
            </a:r>
            <a:endParaRPr lang="en-US" sz="3200" dirty="0"/>
          </a:p>
          <a:p>
            <a:pPr algn="just"/>
            <a:endParaRPr lang="en-US" sz="3200" dirty="0"/>
          </a:p>
        </p:txBody>
      </p:sp>
    </p:spTree>
    <p:extLst>
      <p:ext uri="{BB962C8B-B14F-4D97-AF65-F5344CB8AC3E}">
        <p14:creationId xmlns:p14="http://schemas.microsoft.com/office/powerpoint/2010/main" val="142616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p:cTn id="23"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pic>
        <p:nvPicPr>
          <p:cNvPr id="4" name="صورة 3"/>
          <p:cNvPicPr/>
          <p:nvPr/>
        </p:nvPicPr>
        <p:blipFill rotWithShape="1">
          <a:blip r:embed="rId2"/>
          <a:srcRect l="34310" t="34448" r="30544" b="11661"/>
          <a:stretch/>
        </p:blipFill>
        <p:spPr bwMode="auto">
          <a:xfrm>
            <a:off x="1676400" y="1093470"/>
            <a:ext cx="4164330" cy="5612130"/>
          </a:xfrm>
          <a:prstGeom prst="rect">
            <a:avLst/>
          </a:prstGeom>
          <a:ln>
            <a:noFill/>
          </a:ln>
          <a:extLst>
            <a:ext uri="{53640926-AAD7-44D8-BBD7-CCE9431645EC}">
              <a14:shadowObscured xmlns:a14="http://schemas.microsoft.com/office/drawing/2010/main"/>
            </a:ext>
          </a:extLst>
        </p:spPr>
      </p:pic>
      <p:sp>
        <p:nvSpPr>
          <p:cNvPr id="3" name="مستطيل 2"/>
          <p:cNvSpPr/>
          <p:nvPr/>
        </p:nvSpPr>
        <p:spPr>
          <a:xfrm>
            <a:off x="6172200" y="2133600"/>
            <a:ext cx="2438400" cy="1200329"/>
          </a:xfrm>
          <a:prstGeom prst="rect">
            <a:avLst/>
          </a:prstGeom>
        </p:spPr>
        <p:txBody>
          <a:bodyPr wrap="square">
            <a:spAutoFit/>
          </a:bodyPr>
          <a:lstStyle/>
          <a:p>
            <a:r>
              <a:rPr lang="en-US" b="1" dirty="0">
                <a:solidFill>
                  <a:srgbClr val="40D20C"/>
                </a:solidFill>
              </a:rPr>
              <a:t>Figure 2.1 The three level of architecture</a:t>
            </a:r>
            <a:endParaRPr lang="en-US" dirty="0">
              <a:solidFill>
                <a:srgbClr val="40D20C"/>
              </a:solidFill>
            </a:endParaRPr>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762000" y="1102578"/>
            <a:ext cx="8356600" cy="4031873"/>
          </a:xfrm>
          <a:prstGeom prst="rect">
            <a:avLst/>
          </a:prstGeom>
          <a:noFill/>
        </p:spPr>
        <p:txBody>
          <a:bodyPr wrap="square" rtlCol="0">
            <a:spAutoFit/>
          </a:bodyPr>
          <a:lstStyle/>
          <a:p>
            <a:r>
              <a:rPr lang="en-US" sz="3200" b="1" dirty="0">
                <a:solidFill>
                  <a:srgbClr val="40D20C"/>
                </a:solidFill>
              </a:rPr>
              <a:t>3 Data Independence </a:t>
            </a:r>
            <a:endParaRPr lang="en-US" sz="3200" dirty="0">
              <a:solidFill>
                <a:srgbClr val="40D20C"/>
              </a:solidFill>
            </a:endParaRPr>
          </a:p>
          <a:p>
            <a:pPr algn="just"/>
            <a:r>
              <a:rPr lang="en-US" sz="3200" dirty="0"/>
              <a:t>The three-schema architecture can be used to explain the concept of data independence, which can be defined </a:t>
            </a:r>
            <a:r>
              <a:rPr lang="en-US" sz="3200" u="sng" dirty="0">
                <a:solidFill>
                  <a:srgbClr val="FFC000"/>
                </a:solidFill>
              </a:rPr>
              <a:t>as the capacity to change the schema at one level of a database system without having to change the schema at the next higher level</a:t>
            </a:r>
            <a:r>
              <a:rPr lang="en-US" sz="3200" dirty="0"/>
              <a:t>. We can define </a:t>
            </a:r>
            <a:r>
              <a:rPr lang="en-US" sz="3200" i="1" u="sng" dirty="0"/>
              <a:t>two types</a:t>
            </a:r>
            <a:r>
              <a:rPr lang="en-US" sz="3200" dirty="0"/>
              <a:t> of data independence: </a:t>
            </a:r>
          </a:p>
        </p:txBody>
      </p:sp>
    </p:spTree>
    <p:extLst>
      <p:ext uri="{BB962C8B-B14F-4D97-AF65-F5344CB8AC3E}">
        <p14:creationId xmlns:p14="http://schemas.microsoft.com/office/powerpoint/2010/main" val="657514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982212"/>
            <a:ext cx="8356600" cy="3046988"/>
          </a:xfrm>
          <a:prstGeom prst="rect">
            <a:avLst/>
          </a:prstGeom>
          <a:noFill/>
        </p:spPr>
        <p:txBody>
          <a:bodyPr wrap="square" rtlCol="0">
            <a:spAutoFit/>
          </a:bodyPr>
          <a:lstStyle/>
          <a:p>
            <a:pPr marL="514350" indent="-514350">
              <a:buAutoNum type="arabicPeriod"/>
            </a:pPr>
            <a:r>
              <a:rPr lang="en-US" sz="4800" b="1" dirty="0" smtClean="0">
                <a:solidFill>
                  <a:srgbClr val="40D20C"/>
                </a:solidFill>
              </a:rPr>
              <a:t>Logical </a:t>
            </a:r>
            <a:r>
              <a:rPr lang="en-US" sz="4800" b="1" dirty="0">
                <a:solidFill>
                  <a:srgbClr val="40D20C"/>
                </a:solidFill>
              </a:rPr>
              <a:t>data </a:t>
            </a:r>
            <a:r>
              <a:rPr lang="en-US" sz="4800" b="1" dirty="0" smtClean="0">
                <a:solidFill>
                  <a:srgbClr val="40D20C"/>
                </a:solidFill>
              </a:rPr>
              <a:t>independence</a:t>
            </a:r>
          </a:p>
          <a:p>
            <a:pPr marL="514350" indent="-514350">
              <a:buAutoNum type="arabicPeriod"/>
            </a:pPr>
            <a:endParaRPr lang="en-US" sz="4800" b="1" dirty="0" smtClean="0">
              <a:solidFill>
                <a:srgbClr val="FFFF00"/>
              </a:solidFill>
            </a:endParaRPr>
          </a:p>
          <a:p>
            <a:pPr marL="514350" indent="-514350">
              <a:buAutoNum type="arabicPeriod"/>
            </a:pPr>
            <a:r>
              <a:rPr lang="en-US" sz="4800" b="1" dirty="0">
                <a:solidFill>
                  <a:srgbClr val="FF66FF"/>
                </a:solidFill>
              </a:rPr>
              <a:t>Physical data independence</a:t>
            </a:r>
          </a:p>
          <a:p>
            <a:pPr marL="514350" indent="-514350">
              <a:buAutoNum type="arabicPeriod"/>
            </a:pPr>
            <a:endParaRPr lang="en-US" sz="4800" dirty="0">
              <a:solidFill>
                <a:srgbClr val="FFFF00"/>
              </a:solidFill>
            </a:endParaRPr>
          </a:p>
        </p:txBody>
      </p:sp>
    </p:spTree>
    <p:extLst>
      <p:ext uri="{BB962C8B-B14F-4D97-AF65-F5344CB8AC3E}">
        <p14:creationId xmlns:p14="http://schemas.microsoft.com/office/powerpoint/2010/main" val="3838555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p:cTn id="15"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762000" y="1102578"/>
            <a:ext cx="8356600" cy="3600986"/>
          </a:xfrm>
          <a:prstGeom prst="rect">
            <a:avLst/>
          </a:prstGeom>
          <a:noFill/>
        </p:spPr>
        <p:txBody>
          <a:bodyPr wrap="square" rtlCol="0">
            <a:spAutoFit/>
          </a:bodyPr>
          <a:lstStyle/>
          <a:p>
            <a:pPr algn="just"/>
            <a:r>
              <a:rPr lang="en-US" sz="3600" b="1" dirty="0">
                <a:solidFill>
                  <a:srgbClr val="40D20C"/>
                </a:solidFill>
              </a:rPr>
              <a:t>1. Logical data independence</a:t>
            </a:r>
            <a:r>
              <a:rPr lang="en-US" sz="3600" dirty="0">
                <a:solidFill>
                  <a:srgbClr val="40D20C"/>
                </a:solidFill>
              </a:rPr>
              <a:t> </a:t>
            </a:r>
            <a:r>
              <a:rPr lang="en-US" sz="3200" dirty="0"/>
              <a:t>is the capacity to change the conceptual schema without having to change external schemas or application programs. We may change the conceptual schema to expand the database (by adding a record type or data item), or to reduce the database (by removing a record type or data item). </a:t>
            </a:r>
          </a:p>
        </p:txBody>
      </p:sp>
    </p:spTree>
    <p:extLst>
      <p:ext uri="{BB962C8B-B14F-4D97-AF65-F5344CB8AC3E}">
        <p14:creationId xmlns:p14="http://schemas.microsoft.com/office/powerpoint/2010/main" val="1376184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762000" y="1102578"/>
            <a:ext cx="8356600" cy="5509200"/>
          </a:xfrm>
          <a:prstGeom prst="rect">
            <a:avLst/>
          </a:prstGeom>
          <a:noFill/>
        </p:spPr>
        <p:txBody>
          <a:bodyPr wrap="square" rtlCol="0">
            <a:spAutoFit/>
          </a:bodyPr>
          <a:lstStyle/>
          <a:p>
            <a:pPr algn="just"/>
            <a:r>
              <a:rPr lang="en-US" sz="3200" dirty="0"/>
              <a:t>external schemas that refer only to the remaining data should not be affected. Only the view definition and the mappings need be changed in a DBMS that supports logical data independence. Application programs that reference the external schema constructs must work as before, after the conceptual schema undergoes a logical reorganization. Changes to constraints can be applied also to the conceptual schema without affecting the external schemas or application programs. </a:t>
            </a:r>
          </a:p>
        </p:txBody>
      </p:sp>
    </p:spTree>
    <p:extLst>
      <p:ext uri="{BB962C8B-B14F-4D97-AF65-F5344CB8AC3E}">
        <p14:creationId xmlns:p14="http://schemas.microsoft.com/office/powerpoint/2010/main" val="1809040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5078313"/>
          </a:xfrm>
          <a:prstGeom prst="rect">
            <a:avLst/>
          </a:prstGeom>
          <a:noFill/>
        </p:spPr>
        <p:txBody>
          <a:bodyPr wrap="square" rtlCol="0">
            <a:spAutoFit/>
          </a:bodyPr>
          <a:lstStyle/>
          <a:p>
            <a:pPr algn="just"/>
            <a:r>
              <a:rPr lang="en-US" sz="3600" b="1" dirty="0">
                <a:solidFill>
                  <a:srgbClr val="FF66FF"/>
                </a:solidFill>
              </a:rPr>
              <a:t>2. Physical data independence</a:t>
            </a:r>
            <a:r>
              <a:rPr lang="en-US" sz="3600" dirty="0">
                <a:solidFill>
                  <a:srgbClr val="FF66FF"/>
                </a:solidFill>
              </a:rPr>
              <a:t> </a:t>
            </a:r>
            <a:r>
              <a:rPr lang="en-US" sz="3200" dirty="0"/>
              <a:t>is the capacity to change the internal schema without having to change the conceptual (or external) schemas. Changes to the internal schema may be needed because some physical files had to be reorganized—for example, by creating additional access structures—to improve the performance of retrieval or update. If the same data as before remains in the database, we should not have to change the conceptual schema.</a:t>
            </a:r>
          </a:p>
        </p:txBody>
      </p:sp>
    </p:spTree>
    <p:extLst>
      <p:ext uri="{BB962C8B-B14F-4D97-AF65-F5344CB8AC3E}">
        <p14:creationId xmlns:p14="http://schemas.microsoft.com/office/powerpoint/2010/main" val="939747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5201424"/>
          </a:xfrm>
          <a:prstGeom prst="rect">
            <a:avLst/>
          </a:prstGeom>
          <a:noFill/>
        </p:spPr>
        <p:txBody>
          <a:bodyPr wrap="square" rtlCol="0">
            <a:spAutoFit/>
          </a:bodyPr>
          <a:lstStyle/>
          <a:p>
            <a:pPr algn="just"/>
            <a:r>
              <a:rPr lang="en-US" sz="4000" b="1" dirty="0">
                <a:solidFill>
                  <a:srgbClr val="FFFF00"/>
                </a:solidFill>
              </a:rPr>
              <a:t>.4 </a:t>
            </a:r>
            <a:r>
              <a:rPr lang="en-US" sz="3600" b="1" dirty="0">
                <a:solidFill>
                  <a:srgbClr val="FFFF00"/>
                </a:solidFill>
                <a:effectLst>
                  <a:outerShdw blurRad="50800" dist="38100" dir="2700000" algn="tl">
                    <a:srgbClr val="000000">
                      <a:alpha val="40000"/>
                    </a:srgbClr>
                  </a:outerShdw>
                </a:effectLst>
              </a:rPr>
              <a:t>Components of Database System </a:t>
            </a:r>
            <a:r>
              <a:rPr lang="en-US" sz="3600" b="1" dirty="0" smtClean="0">
                <a:solidFill>
                  <a:srgbClr val="FFFF00"/>
                </a:solidFill>
                <a:effectLst>
                  <a:outerShdw blurRad="50800" dist="38100" dir="2700000" algn="tl">
                    <a:srgbClr val="000000">
                      <a:alpha val="40000"/>
                    </a:srgbClr>
                  </a:outerShdw>
                </a:effectLst>
              </a:rPr>
              <a:t>Environment</a:t>
            </a:r>
            <a:endParaRPr lang="en-US" sz="4000" dirty="0">
              <a:solidFill>
                <a:srgbClr val="FFFF00"/>
              </a:solidFill>
            </a:endParaRPr>
          </a:p>
          <a:p>
            <a:pPr algn="just"/>
            <a:r>
              <a:rPr lang="en-US" sz="3200" dirty="0"/>
              <a:t>The term </a:t>
            </a:r>
            <a:r>
              <a:rPr lang="en-US" sz="3200" b="1" dirty="0"/>
              <a:t>database system</a:t>
            </a:r>
            <a:r>
              <a:rPr lang="en-US" sz="3200" dirty="0"/>
              <a:t> refers to an organization of components that define and regulate the collection, storage, management, and use of data within a database environment. From a general management point of view, the database system is composed of the five major parts shown in the following Figure 2.2: hardware, software, people, procedures, and data. </a:t>
            </a:r>
          </a:p>
        </p:txBody>
      </p:sp>
    </p:spTree>
    <p:extLst>
      <p:ext uri="{BB962C8B-B14F-4D97-AF65-F5344CB8AC3E}">
        <p14:creationId xmlns:p14="http://schemas.microsoft.com/office/powerpoint/2010/main" val="2906311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pic>
        <p:nvPicPr>
          <p:cNvPr id="4" name="صورة 3"/>
          <p:cNvPicPr/>
          <p:nvPr/>
        </p:nvPicPr>
        <p:blipFill>
          <a:blip r:embed="rId2">
            <a:extLst>
              <a:ext uri="{28A0092B-C50C-407E-A947-70E740481C1C}">
                <a14:useLocalDpi xmlns:a14="http://schemas.microsoft.com/office/drawing/2010/main" val="0"/>
              </a:ext>
            </a:extLst>
          </a:blip>
          <a:srcRect/>
          <a:stretch>
            <a:fillRect/>
          </a:stretch>
        </p:blipFill>
        <p:spPr bwMode="auto">
          <a:xfrm>
            <a:off x="990600" y="1219200"/>
            <a:ext cx="7975600" cy="4876800"/>
          </a:xfrm>
          <a:prstGeom prst="rect">
            <a:avLst/>
          </a:prstGeom>
          <a:noFill/>
          <a:ln>
            <a:noFill/>
          </a:ln>
        </p:spPr>
      </p:pic>
      <p:sp>
        <p:nvSpPr>
          <p:cNvPr id="3" name="مستطيل 2"/>
          <p:cNvSpPr/>
          <p:nvPr/>
        </p:nvSpPr>
        <p:spPr>
          <a:xfrm>
            <a:off x="1143000" y="6167735"/>
            <a:ext cx="7823200" cy="461665"/>
          </a:xfrm>
          <a:prstGeom prst="rect">
            <a:avLst/>
          </a:prstGeom>
        </p:spPr>
        <p:txBody>
          <a:bodyPr wrap="square">
            <a:spAutoFit/>
          </a:bodyPr>
          <a:lstStyle/>
          <a:p>
            <a:r>
              <a:rPr lang="en-US" b="1" dirty="0"/>
              <a:t>Figure 2.2 Components of database system environment</a:t>
            </a:r>
            <a:endParaRPr lang="en-US" dirty="0"/>
          </a:p>
        </p:txBody>
      </p:sp>
    </p:spTree>
    <p:extLst>
      <p:ext uri="{BB962C8B-B14F-4D97-AF65-F5344CB8AC3E}">
        <p14:creationId xmlns:p14="http://schemas.microsoft.com/office/powerpoint/2010/main" val="3903520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371600" y="762000"/>
            <a:ext cx="7747000" cy="4278094"/>
          </a:xfrm>
          <a:prstGeom prst="rect">
            <a:avLst/>
          </a:prstGeom>
          <a:noFill/>
        </p:spPr>
        <p:txBody>
          <a:bodyPr wrap="square" rtlCol="0">
            <a:spAutoFit/>
          </a:bodyPr>
          <a:lstStyle/>
          <a:p>
            <a:r>
              <a:rPr lang="en-US" sz="4000" b="1" dirty="0" smtClean="0">
                <a:solidFill>
                  <a:srgbClr val="FF0000"/>
                </a:solidFill>
              </a:rPr>
              <a:t>1. Introduction</a:t>
            </a:r>
            <a:r>
              <a:rPr lang="en-US" sz="3200" b="1" dirty="0"/>
              <a:t> </a:t>
            </a:r>
            <a:endParaRPr lang="en-US" sz="3200" dirty="0"/>
          </a:p>
          <a:p>
            <a:r>
              <a:rPr lang="en-US" sz="3200" b="1" dirty="0"/>
              <a:t> </a:t>
            </a:r>
            <a:endParaRPr lang="en-US" sz="3200" dirty="0"/>
          </a:p>
          <a:p>
            <a:pPr marL="342900" indent="-342900" algn="just">
              <a:buFont typeface="Arial" panose="020B0604020202020204" pitchFamily="34" charset="0"/>
              <a:buChar char="•"/>
            </a:pPr>
            <a:r>
              <a:rPr lang="en-US" sz="3200" dirty="0"/>
              <a:t>A </a:t>
            </a:r>
            <a:r>
              <a:rPr lang="en-US" sz="3600" b="1" dirty="0">
                <a:solidFill>
                  <a:srgbClr val="FFFF00"/>
                </a:solidFill>
              </a:rPr>
              <a:t>database</a:t>
            </a:r>
            <a:r>
              <a:rPr lang="en-US" sz="3600" dirty="0">
                <a:solidFill>
                  <a:srgbClr val="FFFF00"/>
                </a:solidFill>
              </a:rPr>
              <a:t> </a:t>
            </a:r>
            <a:r>
              <a:rPr lang="en-US" sz="3200" dirty="0"/>
              <a:t>is a collection of information that is organized so that it can easily be accessed, managed, and updated. </a:t>
            </a:r>
            <a:r>
              <a:rPr lang="en-US" sz="3600" dirty="0" smtClean="0">
                <a:solidFill>
                  <a:srgbClr val="FFFF00"/>
                </a:solidFill>
              </a:rPr>
              <a:t>databases</a:t>
            </a:r>
            <a:r>
              <a:rPr lang="en-US" sz="3600" dirty="0" smtClean="0"/>
              <a:t> </a:t>
            </a:r>
            <a:r>
              <a:rPr lang="en-US" sz="3200" dirty="0"/>
              <a:t>can be classified according to types of content: bibliographic, full-text, numeric, and images. </a:t>
            </a:r>
          </a:p>
        </p:txBody>
      </p:sp>
    </p:spTree>
    <p:extLst>
      <p:ext uri="{BB962C8B-B14F-4D97-AF65-F5344CB8AC3E}">
        <p14:creationId xmlns:p14="http://schemas.microsoft.com/office/powerpoint/2010/main" val="152226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wd">
                                    <p:tmPct val="50000"/>
                                  </p:iterate>
                                  <p:childTnLst>
                                    <p:set>
                                      <p:cBhvr>
                                        <p:cTn id="6" dur="1" fill="hold">
                                          <p:stCondLst>
                                            <p:cond delay="0"/>
                                          </p:stCondLst>
                                        </p:cTn>
                                        <p:tgtEl>
                                          <p:spTgt spid="2">
                                            <p:txEl>
                                              <p:pRg st="0" end="0"/>
                                            </p:txEl>
                                          </p:spTgt>
                                        </p:tgtEl>
                                        <p:attrNameLst>
                                          <p:attrName>style.visibility</p:attrName>
                                        </p:attrNameLst>
                                      </p:cBhvr>
                                      <p:to>
                                        <p:strVal val="visible"/>
                                      </p:to>
                                    </p:set>
                                    <p:set>
                                      <p:cBhvr>
                                        <p:cTn id="7" dur="455" fill="hold">
                                          <p:stCondLst>
                                            <p:cond delay="0"/>
                                          </p:stCondLst>
                                        </p:cTn>
                                        <p:tgtEl>
                                          <p:spTgt spid="2">
                                            <p:txEl>
                                              <p:pRg st="0" end="0"/>
                                            </p:txEl>
                                          </p:spTgt>
                                        </p:tgtEl>
                                        <p:attrNameLst>
                                          <p:attrName>style.rotation</p:attrName>
                                        </p:attrNameLst>
                                      </p:cBhvr>
                                      <p:to>
                                        <p:strVal val="-45.0"/>
                                      </p:to>
                                    </p:set>
                                    <p:anim calcmode="lin" valueType="num">
                                      <p:cBhvr>
                                        <p:cTn id="8" dur="455" fill="hold">
                                          <p:stCondLst>
                                            <p:cond delay="455"/>
                                          </p:stCondLst>
                                        </p:cTn>
                                        <p:tgtEl>
                                          <p:spTgt spid="2">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grpId="0" nodeType="clickEffect">
                                  <p:stCondLst>
                                    <p:cond delay="0"/>
                                  </p:stCondLst>
                                  <p:iterate type="wd">
                                    <p:tmPct val="50000"/>
                                  </p:iterate>
                                  <p:childTnLst>
                                    <p:set>
                                      <p:cBhvr>
                                        <p:cTn id="15" dur="1" fill="hold">
                                          <p:stCondLst>
                                            <p:cond delay="0"/>
                                          </p:stCondLst>
                                        </p:cTn>
                                        <p:tgtEl>
                                          <p:spTgt spid="2">
                                            <p:txEl>
                                              <p:pRg st="1" end="1"/>
                                            </p:txEl>
                                          </p:spTgt>
                                        </p:tgtEl>
                                        <p:attrNameLst>
                                          <p:attrName>style.visibility</p:attrName>
                                        </p:attrNameLst>
                                      </p:cBhvr>
                                      <p:to>
                                        <p:strVal val="visible"/>
                                      </p:to>
                                    </p:set>
                                    <p:set>
                                      <p:cBhvr>
                                        <p:cTn id="16" dur="455" fill="hold">
                                          <p:stCondLst>
                                            <p:cond delay="0"/>
                                          </p:stCondLst>
                                        </p:cTn>
                                        <p:tgtEl>
                                          <p:spTgt spid="2">
                                            <p:txEl>
                                              <p:pRg st="1" end="1"/>
                                            </p:txEl>
                                          </p:spTgt>
                                        </p:tgtEl>
                                        <p:attrNameLst>
                                          <p:attrName>style.rotation</p:attrName>
                                        </p:attrNameLst>
                                      </p:cBhvr>
                                      <p:to>
                                        <p:strVal val="-45.0"/>
                                      </p:to>
                                    </p:set>
                                    <p:anim calcmode="lin" valueType="num">
                                      <p:cBhvr>
                                        <p:cTn id="17" dur="455" fill="hold">
                                          <p:stCondLst>
                                            <p:cond delay="455"/>
                                          </p:stCondLst>
                                        </p:cTn>
                                        <p:tgtEl>
                                          <p:spTgt spid="2">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2">
                                            <p:txEl>
                                              <p:pRg st="1" end="1"/>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2">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2">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4585871"/>
          </a:xfrm>
          <a:prstGeom prst="rect">
            <a:avLst/>
          </a:prstGeom>
          <a:noFill/>
        </p:spPr>
        <p:txBody>
          <a:bodyPr wrap="square" rtlCol="0">
            <a:spAutoFit/>
          </a:bodyPr>
          <a:lstStyle/>
          <a:p>
            <a:pPr algn="just"/>
            <a:r>
              <a:rPr lang="en-US" sz="3600" b="1" dirty="0">
                <a:solidFill>
                  <a:schemeClr val="accent2">
                    <a:lumMod val="60000"/>
                    <a:lumOff val="40000"/>
                  </a:schemeClr>
                </a:solidFill>
              </a:rPr>
              <a:t>1. Hardware. </a:t>
            </a:r>
            <a:endParaRPr lang="en-US" sz="3600" dirty="0">
              <a:solidFill>
                <a:schemeClr val="accent2">
                  <a:lumMod val="60000"/>
                  <a:lumOff val="40000"/>
                </a:schemeClr>
              </a:solidFill>
            </a:endParaRPr>
          </a:p>
          <a:p>
            <a:pPr algn="just"/>
            <a:r>
              <a:rPr lang="en-US" sz="3200" dirty="0"/>
              <a:t> </a:t>
            </a:r>
          </a:p>
          <a:p>
            <a:pPr algn="just"/>
            <a:r>
              <a:rPr lang="en-US" sz="3200" dirty="0"/>
              <a:t>Hardware </a:t>
            </a:r>
            <a:r>
              <a:rPr lang="en-US" sz="3200" u="sng" dirty="0">
                <a:solidFill>
                  <a:srgbClr val="FFFF00"/>
                </a:solidFill>
              </a:rPr>
              <a:t>refers to all of the system’s physical devices;</a:t>
            </a:r>
            <a:r>
              <a:rPr lang="en-US" sz="3200" dirty="0"/>
              <a:t> for example, computers (PCs, workstations, servers, and supercomputers), storage devices, printers, network devices (hubs, switches, routers, fiber optics),and other devices (automated teller machines, ID readers, and so on). </a:t>
            </a:r>
          </a:p>
        </p:txBody>
      </p:sp>
    </p:spTree>
    <p:extLst>
      <p:ext uri="{BB962C8B-B14F-4D97-AF65-F5344CB8AC3E}">
        <p14:creationId xmlns:p14="http://schemas.microsoft.com/office/powerpoint/2010/main" val="3903520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3539430"/>
          </a:xfrm>
          <a:prstGeom prst="rect">
            <a:avLst/>
          </a:prstGeom>
          <a:noFill/>
        </p:spPr>
        <p:txBody>
          <a:bodyPr wrap="square" rtlCol="0">
            <a:spAutoFit/>
          </a:bodyPr>
          <a:lstStyle/>
          <a:p>
            <a:r>
              <a:rPr lang="en-US" sz="3200" b="1" dirty="0"/>
              <a:t>2. Software. </a:t>
            </a:r>
            <a:endParaRPr lang="en-US" sz="3200" dirty="0"/>
          </a:p>
          <a:p>
            <a:r>
              <a:rPr lang="en-US" sz="3200" dirty="0"/>
              <a:t> </a:t>
            </a:r>
          </a:p>
          <a:p>
            <a:pPr algn="just"/>
            <a:r>
              <a:rPr lang="en-US" sz="3200" dirty="0"/>
              <a:t>Although the most readily identified software is the DBMS itself, to make the database system function fully, three types of software are needed: operating system software, DBMS software, and application programs and utilities. </a:t>
            </a:r>
          </a:p>
        </p:txBody>
      </p:sp>
    </p:spTree>
    <p:extLst>
      <p:ext uri="{BB962C8B-B14F-4D97-AF65-F5344CB8AC3E}">
        <p14:creationId xmlns:p14="http://schemas.microsoft.com/office/powerpoint/2010/main" val="4047139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4955203"/>
          </a:xfrm>
          <a:prstGeom prst="rect">
            <a:avLst/>
          </a:prstGeom>
          <a:noFill/>
        </p:spPr>
        <p:txBody>
          <a:bodyPr wrap="square" rtlCol="0">
            <a:spAutoFit/>
          </a:bodyPr>
          <a:lstStyle/>
          <a:p>
            <a:pPr algn="just"/>
            <a:r>
              <a:rPr lang="en-US" sz="3200" b="1" dirty="0">
                <a:solidFill>
                  <a:srgbClr val="40D20C"/>
                </a:solidFill>
              </a:rPr>
              <a:t>a. Operating System software:</a:t>
            </a:r>
            <a:endParaRPr lang="en-US" sz="3200" dirty="0">
              <a:solidFill>
                <a:srgbClr val="40D20C"/>
              </a:solidFill>
            </a:endParaRPr>
          </a:p>
          <a:p>
            <a:pPr algn="just"/>
            <a:r>
              <a:rPr lang="en-US" sz="2800" dirty="0"/>
              <a:t>manages all hardware components and makes it possible for all other software to run on the computers. Examples of operating system software include Microsoft Windows, Linux, </a:t>
            </a:r>
            <a:r>
              <a:rPr lang="en-US" sz="2800" dirty="0" err="1"/>
              <a:t>MacOS</a:t>
            </a:r>
            <a:r>
              <a:rPr lang="en-US" sz="2800" dirty="0"/>
              <a:t>, UNIX, and MVS</a:t>
            </a:r>
            <a:r>
              <a:rPr lang="en-US" sz="2800" dirty="0" smtClean="0"/>
              <a:t>.</a:t>
            </a:r>
          </a:p>
          <a:p>
            <a:pPr algn="just"/>
            <a:r>
              <a:rPr lang="en-US" sz="2800" dirty="0" smtClean="0"/>
              <a:t> </a:t>
            </a:r>
            <a:endParaRPr lang="en-US" sz="2800" dirty="0"/>
          </a:p>
          <a:p>
            <a:pPr algn="just"/>
            <a:r>
              <a:rPr lang="en-US" sz="3200" b="1" dirty="0">
                <a:solidFill>
                  <a:srgbClr val="FF66FF"/>
                </a:solidFill>
              </a:rPr>
              <a:t>b. DBMS software: </a:t>
            </a:r>
            <a:endParaRPr lang="en-US" sz="3200" dirty="0">
              <a:solidFill>
                <a:srgbClr val="FF66FF"/>
              </a:solidFill>
            </a:endParaRPr>
          </a:p>
          <a:p>
            <a:pPr algn="just"/>
            <a:r>
              <a:rPr lang="en-US" sz="2800" dirty="0"/>
              <a:t>manages the database within the database system. Some examples of DBMS software include Microsoft’s SQL Server, Oracle Corporation’s Oracle, Sun’s MySQL, and IBM’s DB2.</a:t>
            </a:r>
          </a:p>
        </p:txBody>
      </p:sp>
    </p:spTree>
    <p:extLst>
      <p:ext uri="{BB962C8B-B14F-4D97-AF65-F5344CB8AC3E}">
        <p14:creationId xmlns:p14="http://schemas.microsoft.com/office/powerpoint/2010/main" val="649382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p:cTn id="31"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2">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 calcmode="lin" valueType="num">
                                      <p:cBhvr>
                                        <p:cTn id="39"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5755422"/>
          </a:xfrm>
          <a:prstGeom prst="rect">
            <a:avLst/>
          </a:prstGeom>
          <a:noFill/>
        </p:spPr>
        <p:txBody>
          <a:bodyPr wrap="square" rtlCol="0">
            <a:spAutoFit/>
          </a:bodyPr>
          <a:lstStyle/>
          <a:p>
            <a:pPr algn="just"/>
            <a:r>
              <a:rPr lang="en-US" sz="3200" b="1" dirty="0">
                <a:solidFill>
                  <a:schemeClr val="accent1">
                    <a:lumMod val="60000"/>
                    <a:lumOff val="40000"/>
                  </a:schemeClr>
                </a:solidFill>
              </a:rPr>
              <a:t>c. Application programs and utility software: </a:t>
            </a:r>
            <a:endParaRPr lang="en-US" sz="3200" b="1" dirty="0" smtClean="0">
              <a:solidFill>
                <a:schemeClr val="accent1">
                  <a:lumMod val="60000"/>
                  <a:lumOff val="40000"/>
                </a:schemeClr>
              </a:solidFill>
            </a:endParaRPr>
          </a:p>
          <a:p>
            <a:pPr algn="just"/>
            <a:r>
              <a:rPr lang="en-US" sz="2800" dirty="0" smtClean="0"/>
              <a:t>Are </a:t>
            </a:r>
            <a:r>
              <a:rPr lang="en-US" sz="2800" dirty="0"/>
              <a:t>used to access and manipulate data in the DBMS and to manage the computer environment in which data access and manipulation take place. Application programs are most commonly used to access data found within the database to generate reports, tabulations, and other information to facilitate decision making. Utilities are the software tools used to help manage the database system’s computer components. For example, all of the major DBMS vendors now provide graphical user interfaces (GUIs) to help create </a:t>
            </a:r>
            <a:r>
              <a:rPr lang="en-US" sz="2800" dirty="0" smtClean="0"/>
              <a:t>database </a:t>
            </a:r>
            <a:r>
              <a:rPr lang="en-US" sz="2800" dirty="0"/>
              <a:t>structures, control database access, and monitor database operations.</a:t>
            </a:r>
          </a:p>
        </p:txBody>
      </p:sp>
    </p:spTree>
    <p:extLst>
      <p:ext uri="{BB962C8B-B14F-4D97-AF65-F5344CB8AC3E}">
        <p14:creationId xmlns:p14="http://schemas.microsoft.com/office/powerpoint/2010/main" val="649382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685800"/>
            <a:ext cx="8255000" cy="6063198"/>
          </a:xfrm>
          <a:prstGeom prst="rect">
            <a:avLst/>
          </a:prstGeom>
          <a:noFill/>
        </p:spPr>
        <p:txBody>
          <a:bodyPr wrap="square" rtlCol="0">
            <a:spAutoFit/>
          </a:bodyPr>
          <a:lstStyle/>
          <a:p>
            <a:pPr algn="just"/>
            <a:r>
              <a:rPr lang="en-US" sz="3600" b="1" dirty="0">
                <a:solidFill>
                  <a:srgbClr val="FFC000"/>
                </a:solidFill>
              </a:rPr>
              <a:t>3. </a:t>
            </a:r>
            <a:r>
              <a:rPr lang="en-US" sz="3600" b="1" dirty="0" smtClean="0">
                <a:solidFill>
                  <a:srgbClr val="FFC000"/>
                </a:solidFill>
              </a:rPr>
              <a:t>People: </a:t>
            </a:r>
            <a:endParaRPr lang="en-US" sz="3600" dirty="0">
              <a:solidFill>
                <a:srgbClr val="FFC000"/>
              </a:solidFill>
            </a:endParaRPr>
          </a:p>
          <a:p>
            <a:pPr algn="just"/>
            <a:r>
              <a:rPr lang="en-US" sz="3200" dirty="0"/>
              <a:t> </a:t>
            </a:r>
            <a:r>
              <a:rPr lang="en-US" sz="3200" dirty="0" smtClean="0"/>
              <a:t>This </a:t>
            </a:r>
            <a:r>
              <a:rPr lang="en-US" sz="3200" dirty="0"/>
              <a:t>component includes all users of the database system. On the basis of primary job functions, five types of users can be identified in a database system: </a:t>
            </a:r>
            <a:endParaRPr lang="en-US" sz="3200" dirty="0" smtClean="0"/>
          </a:p>
          <a:p>
            <a:pPr algn="just"/>
            <a:r>
              <a:rPr lang="en-US" sz="3200" dirty="0" smtClean="0">
                <a:solidFill>
                  <a:srgbClr val="FFFF00"/>
                </a:solidFill>
              </a:rPr>
              <a:t>1.system administrators </a:t>
            </a:r>
          </a:p>
          <a:p>
            <a:pPr algn="just"/>
            <a:r>
              <a:rPr lang="en-US" sz="3200" dirty="0" smtClean="0">
                <a:solidFill>
                  <a:srgbClr val="40D20C"/>
                </a:solidFill>
              </a:rPr>
              <a:t>2.database administrators </a:t>
            </a:r>
          </a:p>
          <a:p>
            <a:pPr algn="just"/>
            <a:r>
              <a:rPr lang="en-US" sz="3200" dirty="0" smtClean="0">
                <a:solidFill>
                  <a:srgbClr val="FF66FF"/>
                </a:solidFill>
              </a:rPr>
              <a:t>3.database designers </a:t>
            </a:r>
          </a:p>
          <a:p>
            <a:pPr algn="just"/>
            <a:r>
              <a:rPr lang="en-US" sz="3200" dirty="0" smtClean="0">
                <a:solidFill>
                  <a:schemeClr val="accent2">
                    <a:lumMod val="60000"/>
                    <a:lumOff val="40000"/>
                  </a:schemeClr>
                </a:solidFill>
              </a:rPr>
              <a:t>4.system </a:t>
            </a:r>
            <a:r>
              <a:rPr lang="en-US" sz="3200" dirty="0">
                <a:solidFill>
                  <a:schemeClr val="accent2">
                    <a:lumMod val="60000"/>
                    <a:lumOff val="40000"/>
                  </a:schemeClr>
                </a:solidFill>
              </a:rPr>
              <a:t>analysts and </a:t>
            </a:r>
            <a:r>
              <a:rPr lang="en-US" sz="3200" dirty="0" smtClean="0">
                <a:solidFill>
                  <a:schemeClr val="accent2">
                    <a:lumMod val="60000"/>
                    <a:lumOff val="40000"/>
                  </a:schemeClr>
                </a:solidFill>
              </a:rPr>
              <a:t>programmers </a:t>
            </a:r>
          </a:p>
          <a:p>
            <a:pPr algn="just"/>
            <a:r>
              <a:rPr lang="en-US" sz="3200" dirty="0" smtClean="0">
                <a:solidFill>
                  <a:srgbClr val="FFC000"/>
                </a:solidFill>
              </a:rPr>
              <a:t>5.end users</a:t>
            </a:r>
          </a:p>
          <a:p>
            <a:pPr algn="just"/>
            <a:r>
              <a:rPr lang="en-US" sz="3200" dirty="0" smtClean="0"/>
              <a:t>Each </a:t>
            </a:r>
            <a:r>
              <a:rPr lang="en-US" sz="3200" dirty="0"/>
              <a:t>user </a:t>
            </a:r>
            <a:r>
              <a:rPr lang="en-US" sz="3200" dirty="0" smtClean="0"/>
              <a:t>type performs </a:t>
            </a:r>
            <a:r>
              <a:rPr lang="en-US" sz="3200" dirty="0"/>
              <a:t>both unique and complementary functions. </a:t>
            </a:r>
          </a:p>
        </p:txBody>
      </p:sp>
    </p:spTree>
    <p:extLst>
      <p:ext uri="{BB962C8B-B14F-4D97-AF65-F5344CB8AC3E}">
        <p14:creationId xmlns:p14="http://schemas.microsoft.com/office/powerpoint/2010/main" val="4072417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p:cTn id="31"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2">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 calcmode="lin" valueType="num">
                                      <p:cBhvr>
                                        <p:cTn id="39"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2">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2">
                                            <p:txEl>
                                              <p:pRg st="5" end="5"/>
                                            </p:txEl>
                                          </p:spTgt>
                                        </p:tgtEl>
                                        <p:attrNameLst>
                                          <p:attrName>style.visibility</p:attrName>
                                        </p:attrNameLst>
                                      </p:cBhvr>
                                      <p:to>
                                        <p:strVal val="visible"/>
                                      </p:to>
                                    </p:set>
                                    <p:anim calcmode="lin" valueType="num">
                                      <p:cBhvr>
                                        <p:cTn id="47" dur="1000" fill="hold"/>
                                        <p:tgtEl>
                                          <p:spTgt spid="2">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2">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2">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2">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2">
                                            <p:txEl>
                                              <p:pRg st="6" end="6"/>
                                            </p:txEl>
                                          </p:spTgt>
                                        </p:tgtEl>
                                        <p:attrNameLst>
                                          <p:attrName>style.visibility</p:attrName>
                                        </p:attrNameLst>
                                      </p:cBhvr>
                                      <p:to>
                                        <p:strVal val="visible"/>
                                      </p:to>
                                    </p:set>
                                    <p:anim calcmode="lin" valueType="num">
                                      <p:cBhvr>
                                        <p:cTn id="55" dur="1000" fill="hold"/>
                                        <p:tgtEl>
                                          <p:spTgt spid="2">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2">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2">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2">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2">
                                            <p:txEl>
                                              <p:pRg st="7" end="7"/>
                                            </p:txEl>
                                          </p:spTgt>
                                        </p:tgtEl>
                                        <p:attrNameLst>
                                          <p:attrName>style.visibility</p:attrName>
                                        </p:attrNameLst>
                                      </p:cBhvr>
                                      <p:to>
                                        <p:strVal val="visible"/>
                                      </p:to>
                                    </p:set>
                                    <p:anim calcmode="lin" valueType="num">
                                      <p:cBhvr>
                                        <p:cTn id="63" dur="1000" fill="hold"/>
                                        <p:tgtEl>
                                          <p:spTgt spid="2">
                                            <p:txEl>
                                              <p:pRg st="7" end="7"/>
                                            </p:txEl>
                                          </p:spTgt>
                                        </p:tgtEl>
                                        <p:attrNameLst>
                                          <p:attrName>ppt_w</p:attrName>
                                        </p:attrNameLst>
                                      </p:cBhvr>
                                      <p:tavLst>
                                        <p:tav tm="0">
                                          <p:val>
                                            <p:fltVal val="0"/>
                                          </p:val>
                                        </p:tav>
                                        <p:tav tm="100000">
                                          <p:val>
                                            <p:strVal val="#ppt_w"/>
                                          </p:val>
                                        </p:tav>
                                      </p:tavLst>
                                    </p:anim>
                                    <p:anim calcmode="lin" valueType="num">
                                      <p:cBhvr>
                                        <p:cTn id="64" dur="1000" fill="hold"/>
                                        <p:tgtEl>
                                          <p:spTgt spid="2">
                                            <p:txEl>
                                              <p:pRg st="7" end="7"/>
                                            </p:txEl>
                                          </p:spTgt>
                                        </p:tgtEl>
                                        <p:attrNameLst>
                                          <p:attrName>ppt_h</p:attrName>
                                        </p:attrNameLst>
                                      </p:cBhvr>
                                      <p:tavLst>
                                        <p:tav tm="0">
                                          <p:val>
                                            <p:fltVal val="0"/>
                                          </p:val>
                                        </p:tav>
                                        <p:tav tm="100000">
                                          <p:val>
                                            <p:strVal val="#ppt_h"/>
                                          </p:val>
                                        </p:tav>
                                      </p:tavLst>
                                    </p:anim>
                                    <p:anim calcmode="lin" valueType="num">
                                      <p:cBhvr>
                                        <p:cTn id="65" dur="1000" fill="hold"/>
                                        <p:tgtEl>
                                          <p:spTgt spid="2">
                                            <p:txEl>
                                              <p:pRg st="7" end="7"/>
                                            </p:txEl>
                                          </p:spTgt>
                                        </p:tgtEl>
                                        <p:attrNameLst>
                                          <p:attrName>style.rotation</p:attrName>
                                        </p:attrNameLst>
                                      </p:cBhvr>
                                      <p:tavLst>
                                        <p:tav tm="0">
                                          <p:val>
                                            <p:fltVal val="90"/>
                                          </p:val>
                                        </p:tav>
                                        <p:tav tm="100000">
                                          <p:val>
                                            <p:fltVal val="0"/>
                                          </p:val>
                                        </p:tav>
                                      </p:tavLst>
                                    </p:anim>
                                    <p:animEffect transition="in" filter="fade">
                                      <p:cBhvr>
                                        <p:cTn id="66" dur="1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3539430"/>
          </a:xfrm>
          <a:prstGeom prst="rect">
            <a:avLst/>
          </a:prstGeom>
          <a:noFill/>
        </p:spPr>
        <p:txBody>
          <a:bodyPr wrap="square" rtlCol="0">
            <a:spAutoFit/>
          </a:bodyPr>
          <a:lstStyle/>
          <a:p>
            <a:pPr lvl="0" algn="just"/>
            <a:r>
              <a:rPr lang="en-US" sz="3200" b="1" dirty="0" smtClean="0"/>
              <a:t>1. </a:t>
            </a:r>
            <a:r>
              <a:rPr lang="en-US" sz="3200" b="1" dirty="0" smtClean="0">
                <a:solidFill>
                  <a:srgbClr val="FF66FF"/>
                </a:solidFill>
              </a:rPr>
              <a:t>System </a:t>
            </a:r>
            <a:r>
              <a:rPr lang="en-US" sz="3200" b="1" dirty="0">
                <a:solidFill>
                  <a:srgbClr val="FF66FF"/>
                </a:solidFill>
              </a:rPr>
              <a:t>administrators</a:t>
            </a:r>
            <a:r>
              <a:rPr lang="en-US" sz="3200" dirty="0">
                <a:solidFill>
                  <a:srgbClr val="FF66FF"/>
                </a:solidFill>
              </a:rPr>
              <a:t> </a:t>
            </a:r>
            <a:r>
              <a:rPr lang="en-US" sz="3200" dirty="0"/>
              <a:t>oversee the database system’s general operations. </a:t>
            </a:r>
          </a:p>
          <a:p>
            <a:pPr algn="just"/>
            <a:r>
              <a:rPr lang="en-US" sz="3200" dirty="0"/>
              <a:t> </a:t>
            </a:r>
            <a:endParaRPr lang="en-US" sz="3200" dirty="0" smtClean="0"/>
          </a:p>
          <a:p>
            <a:pPr algn="just"/>
            <a:endParaRPr lang="en-US" sz="3200" dirty="0"/>
          </a:p>
          <a:p>
            <a:pPr lvl="0" algn="just"/>
            <a:r>
              <a:rPr lang="en-US" sz="3200" b="1" dirty="0" smtClean="0"/>
              <a:t>2. </a:t>
            </a:r>
            <a:r>
              <a:rPr lang="en-US" sz="3200" b="1" dirty="0" smtClean="0">
                <a:solidFill>
                  <a:srgbClr val="C00000"/>
                </a:solidFill>
              </a:rPr>
              <a:t>Database </a:t>
            </a:r>
            <a:r>
              <a:rPr lang="en-US" sz="3200" b="1" dirty="0">
                <a:solidFill>
                  <a:srgbClr val="C00000"/>
                </a:solidFill>
              </a:rPr>
              <a:t>administrators</a:t>
            </a:r>
            <a:r>
              <a:rPr lang="en-US" sz="3200" dirty="0"/>
              <a:t>, also known as DBAs, manage the DBMS and ensure that the database is functioning properly. </a:t>
            </a:r>
          </a:p>
        </p:txBody>
      </p:sp>
    </p:spTree>
    <p:extLst>
      <p:ext uri="{BB962C8B-B14F-4D97-AF65-F5344CB8AC3E}">
        <p14:creationId xmlns:p14="http://schemas.microsoft.com/office/powerpoint/2010/main" val="1382923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p:cTn id="23"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5016758"/>
          </a:xfrm>
          <a:prstGeom prst="rect">
            <a:avLst/>
          </a:prstGeom>
          <a:noFill/>
        </p:spPr>
        <p:txBody>
          <a:bodyPr wrap="square" rtlCol="0">
            <a:spAutoFit/>
          </a:bodyPr>
          <a:lstStyle/>
          <a:p>
            <a:pPr lvl="0" algn="just"/>
            <a:r>
              <a:rPr lang="en-US" sz="3200" b="1" dirty="0" smtClean="0"/>
              <a:t>3. </a:t>
            </a:r>
            <a:r>
              <a:rPr lang="en-US" sz="3200" b="1" dirty="0" smtClean="0">
                <a:solidFill>
                  <a:srgbClr val="92D050"/>
                </a:solidFill>
              </a:rPr>
              <a:t>Database </a:t>
            </a:r>
            <a:r>
              <a:rPr lang="en-US" sz="3200" b="1" dirty="0">
                <a:solidFill>
                  <a:srgbClr val="92D050"/>
                </a:solidFill>
              </a:rPr>
              <a:t>designers</a:t>
            </a:r>
            <a:r>
              <a:rPr lang="en-US" sz="3200" dirty="0">
                <a:solidFill>
                  <a:srgbClr val="92D050"/>
                </a:solidFill>
              </a:rPr>
              <a:t> </a:t>
            </a:r>
            <a:r>
              <a:rPr lang="en-US" sz="3200" u="sng" dirty="0"/>
              <a:t>design the database structure</a:t>
            </a:r>
            <a:r>
              <a:rPr lang="en-US" sz="3200" dirty="0"/>
              <a:t>. They are, in effect, the database architects. If the database design is poor, even the best application programmers and the most dedicated DBAs cannot produce a useful database environment. Because organizations strive to optimize their data resources, the database designer’s job description has expanded to cover new dimensions and growing responsibilities. </a:t>
            </a:r>
          </a:p>
        </p:txBody>
      </p:sp>
    </p:spTree>
    <p:extLst>
      <p:ext uri="{BB962C8B-B14F-4D97-AF65-F5344CB8AC3E}">
        <p14:creationId xmlns:p14="http://schemas.microsoft.com/office/powerpoint/2010/main" val="4024266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5816977"/>
          </a:xfrm>
          <a:prstGeom prst="rect">
            <a:avLst/>
          </a:prstGeom>
          <a:noFill/>
        </p:spPr>
        <p:txBody>
          <a:bodyPr wrap="square" rtlCol="0">
            <a:spAutoFit/>
          </a:bodyPr>
          <a:lstStyle/>
          <a:p>
            <a:pPr lvl="0" algn="just"/>
            <a:r>
              <a:rPr lang="en-US" sz="3200" b="1" dirty="0" smtClean="0">
                <a:solidFill>
                  <a:srgbClr val="40D20C"/>
                </a:solidFill>
              </a:rPr>
              <a:t>4. System </a:t>
            </a:r>
            <a:r>
              <a:rPr lang="en-US" sz="3200" b="1" dirty="0">
                <a:solidFill>
                  <a:srgbClr val="40D20C"/>
                </a:solidFill>
              </a:rPr>
              <a:t>analysts and programmers</a:t>
            </a:r>
            <a:r>
              <a:rPr lang="en-US" sz="3200" dirty="0">
                <a:solidFill>
                  <a:srgbClr val="40D20C"/>
                </a:solidFill>
              </a:rPr>
              <a:t> </a:t>
            </a:r>
            <a:r>
              <a:rPr lang="en-US" sz="2800" dirty="0"/>
              <a:t>design and implement the application programs. They design and create the data entry screens, reports, and procedures through which end users access and manipulate the database’s data. </a:t>
            </a:r>
            <a:endParaRPr lang="en-US" sz="2800" dirty="0" smtClean="0"/>
          </a:p>
          <a:p>
            <a:pPr lvl="0" algn="just"/>
            <a:endParaRPr lang="en-US" sz="2800" dirty="0"/>
          </a:p>
          <a:p>
            <a:pPr algn="just"/>
            <a:r>
              <a:rPr lang="en-US" sz="3200" b="1" dirty="0" smtClean="0">
                <a:solidFill>
                  <a:srgbClr val="FFC000"/>
                </a:solidFill>
              </a:rPr>
              <a:t>5. End </a:t>
            </a:r>
            <a:r>
              <a:rPr lang="en-US" sz="3200" b="1" dirty="0">
                <a:solidFill>
                  <a:srgbClr val="FFC000"/>
                </a:solidFill>
              </a:rPr>
              <a:t>users</a:t>
            </a:r>
            <a:r>
              <a:rPr lang="en-US" sz="3200" dirty="0">
                <a:solidFill>
                  <a:srgbClr val="FFC000"/>
                </a:solidFill>
              </a:rPr>
              <a:t> </a:t>
            </a:r>
            <a:r>
              <a:rPr lang="en-US" sz="2800" dirty="0"/>
              <a:t>are the people who use the application programs to run the organization’s daily operations. For example, salesclerks, supervisors, managers, and directors are all classified as end users. High-level end users employ the information obtained from the database to make tactical and strategic business decisions. </a:t>
            </a:r>
          </a:p>
        </p:txBody>
      </p:sp>
    </p:spTree>
    <p:extLst>
      <p:ext uri="{BB962C8B-B14F-4D97-AF65-F5344CB8AC3E}">
        <p14:creationId xmlns:p14="http://schemas.microsoft.com/office/powerpoint/2010/main" val="2562950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p:cTn id="15"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5262979"/>
          </a:xfrm>
          <a:prstGeom prst="rect">
            <a:avLst/>
          </a:prstGeom>
          <a:noFill/>
        </p:spPr>
        <p:txBody>
          <a:bodyPr wrap="square" rtlCol="0">
            <a:spAutoFit/>
          </a:bodyPr>
          <a:lstStyle/>
          <a:p>
            <a:r>
              <a:rPr lang="en-US" sz="2800" b="1" dirty="0">
                <a:solidFill>
                  <a:srgbClr val="C00000"/>
                </a:solidFill>
              </a:rPr>
              <a:t>4. Procedures. </a:t>
            </a:r>
            <a:endParaRPr lang="en-US" sz="2800" dirty="0">
              <a:solidFill>
                <a:srgbClr val="C00000"/>
              </a:solidFill>
            </a:endParaRPr>
          </a:p>
          <a:p>
            <a:r>
              <a:rPr lang="en-US" sz="2800" b="1" dirty="0"/>
              <a:t> </a:t>
            </a:r>
            <a:endParaRPr lang="en-US" sz="2800" dirty="0"/>
          </a:p>
          <a:p>
            <a:pPr algn="just"/>
            <a:r>
              <a:rPr lang="en-US" sz="2800" dirty="0"/>
              <a:t>Procedures are the instructions and rules that govern the design and use of the database system. Procedures are a critical, although occasionally forgotten, component of the system. Procedures play an important role in a company because they enforce the standards by which business is conducted within the organization and with customers. Procedures are also used to ensure that there is an organized way to monitor and audit both the data that enter the database and the information that is generated through the use of those data. </a:t>
            </a:r>
            <a:endParaRPr lang="en-US" dirty="0"/>
          </a:p>
        </p:txBody>
      </p:sp>
    </p:spTree>
    <p:extLst>
      <p:ext uri="{BB962C8B-B14F-4D97-AF65-F5344CB8AC3E}">
        <p14:creationId xmlns:p14="http://schemas.microsoft.com/office/powerpoint/2010/main" val="4025200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4524315"/>
          </a:xfrm>
          <a:prstGeom prst="rect">
            <a:avLst/>
          </a:prstGeom>
          <a:noFill/>
        </p:spPr>
        <p:txBody>
          <a:bodyPr wrap="square" rtlCol="0">
            <a:spAutoFit/>
          </a:bodyPr>
          <a:lstStyle/>
          <a:p>
            <a:pPr algn="just"/>
            <a:r>
              <a:rPr lang="en-US" sz="3200" b="1" dirty="0">
                <a:solidFill>
                  <a:schemeClr val="accent1">
                    <a:lumMod val="60000"/>
                    <a:lumOff val="40000"/>
                  </a:schemeClr>
                </a:solidFill>
              </a:rPr>
              <a:t>5. Data</a:t>
            </a:r>
            <a:r>
              <a:rPr lang="en-US" sz="3200" dirty="0">
                <a:solidFill>
                  <a:schemeClr val="accent1">
                    <a:lumMod val="60000"/>
                    <a:lumOff val="40000"/>
                  </a:schemeClr>
                </a:solidFill>
              </a:rPr>
              <a:t>.</a:t>
            </a:r>
          </a:p>
          <a:p>
            <a:pPr algn="just"/>
            <a:r>
              <a:rPr lang="en-US" sz="3200" dirty="0"/>
              <a:t> 	</a:t>
            </a:r>
          </a:p>
          <a:p>
            <a:pPr algn="just"/>
            <a:r>
              <a:rPr lang="en-US" sz="3200" dirty="0"/>
              <a:t>The word data covers the collection of facts stored in the database. Because data are the raw material from which information is generated, the determination of what data are to be entered into the database and how those data are to be organized is a vital part of the database designer’s job.</a:t>
            </a:r>
          </a:p>
        </p:txBody>
      </p:sp>
    </p:spTree>
    <p:extLst>
      <p:ext uri="{BB962C8B-B14F-4D97-AF65-F5344CB8AC3E}">
        <p14:creationId xmlns:p14="http://schemas.microsoft.com/office/powerpoint/2010/main" val="520025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66800" y="1219200"/>
            <a:ext cx="7848600" cy="5638800"/>
          </a:xfrm>
        </p:spPr>
        <p:txBody>
          <a:bodyPr/>
          <a:lstStyle/>
          <a:p>
            <a:pPr algn="just" rtl="0"/>
            <a:r>
              <a:rPr lang="en-US" sz="2800" dirty="0"/>
              <a:t>In computing, databases </a:t>
            </a:r>
            <a:r>
              <a:rPr lang="en-US" sz="2800" dirty="0" smtClean="0"/>
              <a:t>are classified </a:t>
            </a:r>
            <a:r>
              <a:rPr lang="en-US" sz="2800" dirty="0"/>
              <a:t>according to their </a:t>
            </a:r>
            <a:r>
              <a:rPr lang="en-US" sz="2800" u="sng" dirty="0"/>
              <a:t>organizational </a:t>
            </a:r>
            <a:r>
              <a:rPr lang="en-US" sz="2800" u="sng" dirty="0" smtClean="0"/>
              <a:t>approach</a:t>
            </a:r>
            <a:r>
              <a:rPr lang="en-US" sz="2800" dirty="0"/>
              <a:t>:</a:t>
            </a:r>
            <a:r>
              <a:rPr lang="en-US" sz="2800" dirty="0" smtClean="0"/>
              <a:t> </a:t>
            </a:r>
          </a:p>
          <a:p>
            <a:pPr marL="749300" indent="-749300" algn="just" rtl="0"/>
            <a:r>
              <a:rPr lang="en-US" sz="2800" u="sng" dirty="0" smtClean="0">
                <a:solidFill>
                  <a:srgbClr val="FFFF00"/>
                </a:solidFill>
              </a:rPr>
              <a:t>relational database</a:t>
            </a:r>
            <a:endParaRPr lang="en-US" sz="2800" dirty="0" smtClean="0"/>
          </a:p>
          <a:p>
            <a:pPr marL="749300" indent="-749300" algn="just" rtl="0"/>
            <a:r>
              <a:rPr lang="en-US" sz="2800" dirty="0" smtClean="0">
                <a:solidFill>
                  <a:srgbClr val="FFFF00"/>
                </a:solidFill>
              </a:rPr>
              <a:t>a tabular database </a:t>
            </a:r>
          </a:p>
          <a:p>
            <a:pPr marL="749300" indent="-749300" algn="just" rtl="0"/>
            <a:r>
              <a:rPr lang="en-US" sz="2800" dirty="0" smtClean="0"/>
              <a:t>A </a:t>
            </a:r>
            <a:r>
              <a:rPr lang="en-US" sz="2800" u="sng" dirty="0">
                <a:solidFill>
                  <a:srgbClr val="FFFF00"/>
                </a:solidFill>
              </a:rPr>
              <a:t>distributed </a:t>
            </a:r>
            <a:r>
              <a:rPr lang="en-US" sz="2800" u="sng" dirty="0" smtClean="0">
                <a:solidFill>
                  <a:srgbClr val="FFFF00"/>
                </a:solidFill>
              </a:rPr>
              <a:t>database: </a:t>
            </a:r>
            <a:r>
              <a:rPr lang="en-US" sz="2800" dirty="0" smtClean="0"/>
              <a:t>is </a:t>
            </a:r>
            <a:r>
              <a:rPr lang="en-US" sz="2800" dirty="0"/>
              <a:t>one that can be dispersed or replicated among different points in a network. </a:t>
            </a:r>
            <a:endParaRPr lang="en-US" sz="2800" dirty="0" smtClean="0"/>
          </a:p>
          <a:p>
            <a:pPr marL="749300" indent="-749300" algn="just" rtl="0"/>
            <a:r>
              <a:rPr lang="en-US" sz="2800" dirty="0" smtClean="0"/>
              <a:t>An</a:t>
            </a:r>
            <a:r>
              <a:rPr lang="en-US" sz="2800" dirty="0"/>
              <a:t> </a:t>
            </a:r>
            <a:r>
              <a:rPr lang="en-US" sz="2800" u="sng" dirty="0">
                <a:solidFill>
                  <a:srgbClr val="FFFF00"/>
                </a:solidFill>
              </a:rPr>
              <a:t>object-oriented </a:t>
            </a:r>
            <a:r>
              <a:rPr lang="en-US" sz="2800" u="sng" dirty="0" smtClean="0">
                <a:solidFill>
                  <a:srgbClr val="FFFF00"/>
                </a:solidFill>
              </a:rPr>
              <a:t>programming database</a:t>
            </a:r>
            <a:r>
              <a:rPr lang="en-US" sz="2800" dirty="0" smtClean="0">
                <a:solidFill>
                  <a:srgbClr val="FFFF00"/>
                </a:solidFill>
              </a:rPr>
              <a:t> </a:t>
            </a:r>
            <a:r>
              <a:rPr lang="en-US" sz="2800" dirty="0"/>
              <a:t>is one that is congruent with the data defined in object classes and subclasses.</a:t>
            </a:r>
          </a:p>
        </p:txBody>
      </p:sp>
    </p:spTree>
    <p:extLst>
      <p:ext uri="{BB962C8B-B14F-4D97-AF65-F5344CB8AC3E}">
        <p14:creationId xmlns:p14="http://schemas.microsoft.com/office/powerpoint/2010/main" val="4268138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pic>
        <p:nvPicPr>
          <p:cNvPr id="4" name="صورة 3"/>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060450"/>
            <a:ext cx="5334000" cy="5187950"/>
          </a:xfrm>
          <a:prstGeom prst="rect">
            <a:avLst/>
          </a:prstGeom>
          <a:noFill/>
          <a:ln>
            <a:noFill/>
          </a:ln>
        </p:spPr>
      </p:pic>
      <p:sp>
        <p:nvSpPr>
          <p:cNvPr id="5" name="مربع نص 2"/>
          <p:cNvSpPr txBox="1">
            <a:spLocks noChangeArrowheads="1"/>
          </p:cNvSpPr>
          <p:nvPr/>
        </p:nvSpPr>
        <p:spPr bwMode="auto">
          <a:xfrm flipH="1">
            <a:off x="1651000" y="6400800"/>
            <a:ext cx="6248400" cy="396240"/>
          </a:xfrm>
          <a:prstGeom prst="rect">
            <a:avLst/>
          </a:prstGeom>
          <a:noFill/>
          <a:ln w="9525">
            <a:noFill/>
            <a:miter lim="800000"/>
            <a:headEnd/>
            <a:tailEnd/>
          </a:ln>
          <a:effectLst>
            <a:innerShdw blurRad="114300">
              <a:prstClr val="black"/>
            </a:innerShdw>
          </a:effectLst>
        </p:spPr>
        <p:txBody>
          <a:bodyPr rot="0" vert="horz" wrap="square" lIns="91440" tIns="45720" rIns="91440" bIns="45720" anchor="t" anchorCtr="0">
            <a:noAutofit/>
          </a:bodyPr>
          <a:lstStyle/>
          <a:p>
            <a:pPr algn="l">
              <a:lnSpc>
                <a:spcPct val="115000"/>
              </a:lnSpc>
              <a:spcAft>
                <a:spcPts val="1000"/>
              </a:spcAft>
            </a:pPr>
            <a:r>
              <a:rPr lang="en-US" sz="2000" b="1">
                <a:effectLst/>
                <a:latin typeface="Calibri"/>
                <a:ea typeface="Calibri"/>
                <a:cs typeface="Arial"/>
              </a:rPr>
              <a:t>(Database (DB) + DBMS </a:t>
            </a:r>
            <a:r>
              <a:rPr lang="en-US" sz="2000" b="1">
                <a:effectLst/>
                <a:latin typeface="Calibri"/>
                <a:ea typeface="Arial,Bold"/>
                <a:cs typeface="Arial,Bold"/>
              </a:rPr>
              <a:t>→ Database System (DBS))</a:t>
            </a:r>
            <a:endParaRPr lang="en-US" sz="1600">
              <a:effectLst/>
              <a:latin typeface="Calibri"/>
              <a:ea typeface="Calibri"/>
              <a:cs typeface="Arial"/>
            </a:endParaRPr>
          </a:p>
          <a:p>
            <a:pPr algn="ctr">
              <a:lnSpc>
                <a:spcPct val="115000"/>
              </a:lnSpc>
              <a:spcAft>
                <a:spcPts val="1000"/>
              </a:spcAft>
            </a:pPr>
            <a:r>
              <a:rPr lang="en-US" sz="2000" b="1">
                <a:effectLst/>
                <a:latin typeface="Calibri"/>
                <a:ea typeface="Calibri"/>
                <a:cs typeface="Arial"/>
              </a:rPr>
              <a:t> </a:t>
            </a:r>
            <a:endParaRPr lang="en-US" sz="1600">
              <a:effectLst/>
              <a:latin typeface="Calibri"/>
              <a:ea typeface="Calibri"/>
              <a:cs typeface="Arial"/>
            </a:endParaRPr>
          </a:p>
        </p:txBody>
      </p:sp>
      <p:sp>
        <p:nvSpPr>
          <p:cNvPr id="3" name="مستطيل 2"/>
          <p:cNvSpPr/>
          <p:nvPr/>
        </p:nvSpPr>
        <p:spPr>
          <a:xfrm>
            <a:off x="7467600" y="2438400"/>
            <a:ext cx="1536700" cy="1200329"/>
          </a:xfrm>
          <a:prstGeom prst="rect">
            <a:avLst/>
          </a:prstGeom>
        </p:spPr>
        <p:txBody>
          <a:bodyPr wrap="square">
            <a:spAutoFit/>
          </a:bodyPr>
          <a:lstStyle/>
          <a:p>
            <a:r>
              <a:rPr lang="en-US" b="1" dirty="0"/>
              <a:t>Figure 2.3 Database system</a:t>
            </a:r>
            <a:endParaRPr lang="en-US" dirty="0"/>
          </a:p>
        </p:txBody>
      </p:sp>
    </p:spTree>
    <p:extLst>
      <p:ext uri="{BB962C8B-B14F-4D97-AF65-F5344CB8AC3E}">
        <p14:creationId xmlns:p14="http://schemas.microsoft.com/office/powerpoint/2010/main" val="20895254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4585871"/>
          </a:xfrm>
          <a:prstGeom prst="rect">
            <a:avLst/>
          </a:prstGeom>
          <a:noFill/>
        </p:spPr>
        <p:txBody>
          <a:bodyPr wrap="square" rtlCol="0">
            <a:spAutoFit/>
          </a:bodyPr>
          <a:lstStyle/>
          <a:p>
            <a:r>
              <a:rPr lang="en-US" sz="3200" b="1" dirty="0"/>
              <a:t>2.5 Instance , schema and mapping </a:t>
            </a:r>
            <a:endParaRPr lang="en-US" sz="3200" dirty="0"/>
          </a:p>
          <a:p>
            <a:r>
              <a:rPr lang="en-US" sz="3200" b="1" dirty="0"/>
              <a:t> </a:t>
            </a:r>
            <a:endParaRPr lang="en-US" sz="3200" dirty="0"/>
          </a:p>
          <a:p>
            <a:pPr algn="just"/>
            <a:r>
              <a:rPr lang="en-US" sz="3200" dirty="0"/>
              <a:t>Databases change over time as information is inserted and deleted. The collection of information stored in the database at a particular moment is called an </a:t>
            </a:r>
            <a:r>
              <a:rPr lang="en-US" sz="3200" b="1" u="sng" dirty="0">
                <a:solidFill>
                  <a:srgbClr val="FFFF00"/>
                </a:solidFill>
                <a:effectLst>
                  <a:outerShdw blurRad="38100" dist="38100" dir="2700000" algn="tl">
                    <a:srgbClr val="000000">
                      <a:alpha val="43137"/>
                    </a:srgbClr>
                  </a:outerShdw>
                </a:effectLst>
              </a:rPr>
              <a:t>instance</a:t>
            </a:r>
            <a:r>
              <a:rPr lang="en-US" sz="3200" b="1" dirty="0"/>
              <a:t> </a:t>
            </a:r>
            <a:r>
              <a:rPr lang="en-US" sz="3200" dirty="0"/>
              <a:t>of the database. The overall design of the database is called the database </a:t>
            </a:r>
            <a:r>
              <a:rPr lang="en-US" sz="3600" b="1" u="sng" dirty="0">
                <a:solidFill>
                  <a:srgbClr val="FF66FF"/>
                </a:solidFill>
                <a:effectLst>
                  <a:outerShdw blurRad="38100" dist="38100" dir="2700000" algn="tl">
                    <a:srgbClr val="000000">
                      <a:alpha val="43137"/>
                    </a:srgbClr>
                  </a:outerShdw>
                </a:effectLst>
              </a:rPr>
              <a:t>schema</a:t>
            </a:r>
            <a:r>
              <a:rPr lang="en-US" sz="3200" dirty="0"/>
              <a:t>. Schemas are changed </a:t>
            </a:r>
            <a:r>
              <a:rPr lang="en-US" sz="3200" dirty="0" smtClean="0"/>
              <a:t>infrequently.</a:t>
            </a:r>
          </a:p>
        </p:txBody>
      </p:sp>
    </p:spTree>
    <p:extLst>
      <p:ext uri="{BB962C8B-B14F-4D97-AF65-F5344CB8AC3E}">
        <p14:creationId xmlns:p14="http://schemas.microsoft.com/office/powerpoint/2010/main" val="138985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4524315"/>
          </a:xfrm>
          <a:prstGeom prst="rect">
            <a:avLst/>
          </a:prstGeom>
          <a:noFill/>
        </p:spPr>
        <p:txBody>
          <a:bodyPr wrap="square" rtlCol="0">
            <a:spAutoFit/>
          </a:bodyPr>
          <a:lstStyle/>
          <a:p>
            <a:pPr algn="just"/>
            <a:r>
              <a:rPr lang="en-US" sz="3200" dirty="0"/>
              <a:t>The concept of database schemas and instances can be understood by analogy to a program written in a programming language. A database schema corresponds to the variable declarations (along with associated type definitions) in a program. Each variable has a particular value at a given instant. The values of the variables in a program at a point in time correspond to an </a:t>
            </a:r>
            <a:r>
              <a:rPr lang="en-US" sz="3200" i="1" dirty="0"/>
              <a:t>instance </a:t>
            </a:r>
            <a:r>
              <a:rPr lang="en-US" sz="3200" dirty="0"/>
              <a:t>of a database schema. </a:t>
            </a:r>
          </a:p>
        </p:txBody>
      </p:sp>
    </p:spTree>
    <p:extLst>
      <p:ext uri="{BB962C8B-B14F-4D97-AF65-F5344CB8AC3E}">
        <p14:creationId xmlns:p14="http://schemas.microsoft.com/office/powerpoint/2010/main" val="261555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5816977"/>
          </a:xfrm>
          <a:prstGeom prst="rect">
            <a:avLst/>
          </a:prstGeom>
          <a:noFill/>
        </p:spPr>
        <p:txBody>
          <a:bodyPr wrap="square" rtlCol="0">
            <a:spAutoFit/>
          </a:bodyPr>
          <a:lstStyle/>
          <a:p>
            <a:pPr algn="just"/>
            <a:r>
              <a:rPr lang="en-US" sz="3200" dirty="0"/>
              <a:t>Database systems have several schemas, partitioned according to the levels of abstraction</a:t>
            </a:r>
            <a:r>
              <a:rPr lang="en-US" sz="3200" dirty="0" smtClean="0"/>
              <a:t>:</a:t>
            </a:r>
          </a:p>
          <a:p>
            <a:pPr algn="just"/>
            <a:endParaRPr lang="en-US" sz="3200" dirty="0"/>
          </a:p>
          <a:p>
            <a:pPr marL="457200" lvl="0" indent="-457200" algn="just">
              <a:buFont typeface="Wingdings" panose="05000000000000000000" pitchFamily="2" charset="2"/>
              <a:buChar char="Ø"/>
            </a:pPr>
            <a:r>
              <a:rPr lang="en-US" sz="3600" dirty="0">
                <a:solidFill>
                  <a:srgbClr val="FFFF00"/>
                </a:solidFill>
              </a:rPr>
              <a:t>Physical schema </a:t>
            </a:r>
            <a:r>
              <a:rPr lang="en-US" sz="3200" dirty="0"/>
              <a:t>describes the database design at </a:t>
            </a:r>
            <a:r>
              <a:rPr lang="en-US" sz="3600" u="sng" dirty="0">
                <a:effectLst>
                  <a:outerShdw blurRad="38100" dist="38100" dir="2700000" algn="tl">
                    <a:srgbClr val="000000">
                      <a:alpha val="43137"/>
                    </a:srgbClr>
                  </a:outerShdw>
                </a:effectLst>
              </a:rPr>
              <a:t>the physical level</a:t>
            </a:r>
            <a:r>
              <a:rPr lang="en-US" sz="3200" dirty="0" smtClean="0"/>
              <a:t>.</a:t>
            </a:r>
          </a:p>
          <a:p>
            <a:pPr lvl="0" algn="just"/>
            <a:endParaRPr lang="en-US" sz="3200" dirty="0"/>
          </a:p>
          <a:p>
            <a:pPr marL="457200" lvl="0" indent="-457200" algn="just">
              <a:buFont typeface="Wingdings" panose="05000000000000000000" pitchFamily="2" charset="2"/>
              <a:buChar char="Ø"/>
            </a:pPr>
            <a:r>
              <a:rPr lang="en-US" sz="3600" dirty="0">
                <a:solidFill>
                  <a:srgbClr val="FF0000"/>
                </a:solidFill>
              </a:rPr>
              <a:t>Logical schema </a:t>
            </a:r>
            <a:r>
              <a:rPr lang="en-US" sz="3200" dirty="0"/>
              <a:t>describes the database design at </a:t>
            </a:r>
            <a:r>
              <a:rPr lang="en-US" sz="3200" u="sng" dirty="0">
                <a:effectLst>
                  <a:outerShdw blurRad="38100" dist="38100" dir="2700000" algn="tl">
                    <a:srgbClr val="000000">
                      <a:alpha val="43137"/>
                    </a:srgbClr>
                  </a:outerShdw>
                </a:effectLst>
              </a:rPr>
              <a:t>the logical level</a:t>
            </a:r>
            <a:r>
              <a:rPr lang="en-US" sz="3200" dirty="0" smtClean="0"/>
              <a:t>.</a:t>
            </a:r>
          </a:p>
          <a:p>
            <a:pPr lvl="0" algn="just"/>
            <a:endParaRPr lang="en-US" sz="3200" dirty="0"/>
          </a:p>
          <a:p>
            <a:pPr marL="457200" lvl="0" indent="-457200" algn="just">
              <a:buFont typeface="Wingdings" panose="05000000000000000000" pitchFamily="2" charset="2"/>
              <a:buChar char="Ø"/>
            </a:pPr>
            <a:r>
              <a:rPr lang="en-US" sz="3600" dirty="0" smtClean="0">
                <a:solidFill>
                  <a:srgbClr val="40D20C"/>
                </a:solidFill>
                <a:effectLst>
                  <a:outerShdw blurRad="38100" dist="38100" dir="2700000" algn="tl">
                    <a:srgbClr val="000000">
                      <a:alpha val="43137"/>
                    </a:srgbClr>
                  </a:outerShdw>
                </a:effectLst>
              </a:rPr>
              <a:t>Subschemas</a:t>
            </a:r>
            <a:r>
              <a:rPr lang="en-US" sz="3600" dirty="0" smtClean="0">
                <a:solidFill>
                  <a:srgbClr val="40D20C"/>
                </a:solidFill>
              </a:rPr>
              <a:t> </a:t>
            </a:r>
            <a:r>
              <a:rPr lang="en-US" sz="3200" dirty="0" smtClean="0"/>
              <a:t>describes </a:t>
            </a:r>
            <a:r>
              <a:rPr lang="en-US" sz="3200" dirty="0"/>
              <a:t>different views of the database </a:t>
            </a:r>
            <a:r>
              <a:rPr lang="en-US" sz="3200" dirty="0" smtClean="0"/>
              <a:t>at </a:t>
            </a:r>
            <a:r>
              <a:rPr lang="en-US" sz="3600" u="sng" dirty="0">
                <a:effectLst>
                  <a:outerShdw blurRad="38100" dist="38100" dir="2700000" algn="tl">
                    <a:srgbClr val="000000">
                      <a:alpha val="43137"/>
                    </a:srgbClr>
                  </a:outerShdw>
                </a:effectLst>
              </a:rPr>
              <a:t>the view </a:t>
            </a:r>
            <a:r>
              <a:rPr lang="en-US" sz="3600" u="sng" dirty="0" smtClean="0">
                <a:effectLst>
                  <a:outerShdw blurRad="38100" dist="38100" dir="2700000" algn="tl">
                    <a:srgbClr val="000000">
                      <a:alpha val="43137"/>
                    </a:srgbClr>
                  </a:outerShdw>
                </a:effectLst>
              </a:rPr>
              <a:t>level</a:t>
            </a:r>
            <a:r>
              <a:rPr lang="en-US" sz="3200" dirty="0" smtClean="0"/>
              <a:t> </a:t>
            </a:r>
            <a:endParaRPr lang="en-US" sz="3200" dirty="0"/>
          </a:p>
        </p:txBody>
      </p:sp>
    </p:spTree>
    <p:extLst>
      <p:ext uri="{BB962C8B-B14F-4D97-AF65-F5344CB8AC3E}">
        <p14:creationId xmlns:p14="http://schemas.microsoft.com/office/powerpoint/2010/main" val="2071209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p:cTn id="15"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p:cTn id="23"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p:cTn id="31" dur="1000" fill="hold"/>
                                        <p:tgtEl>
                                          <p:spTgt spid="2">
                                            <p:txEl>
                                              <p:pRg st="6" end="6"/>
                                            </p:txEl>
                                          </p:spTgt>
                                        </p:tgtEl>
                                        <p:attrNameLst>
                                          <p:attrName>ppt_w</p:attrName>
                                        </p:attrNameLst>
                                      </p:cBhvr>
                                      <p:tavLst>
                                        <p:tav tm="0">
                                          <p:val>
                                            <p:fltVal val="0"/>
                                          </p:val>
                                        </p:tav>
                                        <p:tav tm="100000">
                                          <p:val>
                                            <p:strVal val="#ppt_w"/>
                                          </p:val>
                                        </p:tav>
                                      </p:tavLst>
                                    </p:anim>
                                    <p:anim calcmode="lin" valueType="num">
                                      <p:cBhvr>
                                        <p:cTn id="32" dur="1000" fill="hold"/>
                                        <p:tgtEl>
                                          <p:spTgt spid="2">
                                            <p:txEl>
                                              <p:pRg st="6" end="6"/>
                                            </p:txEl>
                                          </p:spTgt>
                                        </p:tgtEl>
                                        <p:attrNameLst>
                                          <p:attrName>ppt_h</p:attrName>
                                        </p:attrNameLst>
                                      </p:cBhvr>
                                      <p:tavLst>
                                        <p:tav tm="0">
                                          <p:val>
                                            <p:fltVal val="0"/>
                                          </p:val>
                                        </p:tav>
                                        <p:tav tm="100000">
                                          <p:val>
                                            <p:strVal val="#ppt_h"/>
                                          </p:val>
                                        </p:tav>
                                      </p:tavLst>
                                    </p:anim>
                                    <p:anim calcmode="lin" valueType="num">
                                      <p:cBhvr>
                                        <p:cTn id="33" dur="1000" fill="hold"/>
                                        <p:tgtEl>
                                          <p:spTgt spid="2">
                                            <p:txEl>
                                              <p:pRg st="6" end="6"/>
                                            </p:txEl>
                                          </p:spTgt>
                                        </p:tgtEl>
                                        <p:attrNameLst>
                                          <p:attrName>style.rotation</p:attrName>
                                        </p:attrNameLst>
                                      </p:cBhvr>
                                      <p:tavLst>
                                        <p:tav tm="0">
                                          <p:val>
                                            <p:fltVal val="90"/>
                                          </p:val>
                                        </p:tav>
                                        <p:tav tm="100000">
                                          <p:val>
                                            <p:fltVal val="0"/>
                                          </p:val>
                                        </p:tav>
                                      </p:tavLst>
                                    </p:anim>
                                    <p:animEffect transition="in" filter="fade">
                                      <p:cBhvr>
                                        <p:cTn id="34" dur="1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762000" y="829270"/>
            <a:ext cx="8813800" cy="461665"/>
          </a:xfrm>
          <a:prstGeom prst="rect">
            <a:avLst/>
          </a:prstGeom>
          <a:noFill/>
        </p:spPr>
        <p:txBody>
          <a:bodyPr wrap="square" rtlCol="0">
            <a:spAutoFit/>
          </a:bodyPr>
          <a:lstStyle/>
          <a:p>
            <a:r>
              <a:rPr lang="en-US" b="1" dirty="0"/>
              <a:t>Employee-schema=(</a:t>
            </a:r>
            <a:r>
              <a:rPr lang="en-US" b="1" dirty="0" err="1"/>
              <a:t>emp</a:t>
            </a:r>
            <a:r>
              <a:rPr lang="en-US" b="1" dirty="0"/>
              <a:t>-id, </a:t>
            </a:r>
            <a:r>
              <a:rPr lang="en-US" b="1" dirty="0" err="1"/>
              <a:t>emp</a:t>
            </a:r>
            <a:r>
              <a:rPr lang="en-US" b="1" dirty="0"/>
              <a:t>-name, </a:t>
            </a:r>
            <a:r>
              <a:rPr lang="en-US" b="1" dirty="0" err="1"/>
              <a:t>salary,sex,department</a:t>
            </a:r>
            <a:r>
              <a:rPr lang="en-US" b="1" dirty="0"/>
              <a:t>).</a:t>
            </a:r>
            <a:endParaRPr lang="en-US" dirty="0"/>
          </a:p>
        </p:txBody>
      </p:sp>
      <p:sp>
        <p:nvSpPr>
          <p:cNvPr id="3" name="مستطيل 2"/>
          <p:cNvSpPr/>
          <p:nvPr/>
        </p:nvSpPr>
        <p:spPr>
          <a:xfrm>
            <a:off x="762000" y="2228195"/>
            <a:ext cx="8382000" cy="4401205"/>
          </a:xfrm>
          <a:prstGeom prst="rect">
            <a:avLst/>
          </a:prstGeom>
        </p:spPr>
        <p:txBody>
          <a:bodyPr wrap="square">
            <a:spAutoFit/>
          </a:bodyPr>
          <a:lstStyle/>
          <a:p>
            <a:pPr marL="457200" indent="-457200" algn="just">
              <a:buFont typeface="Wingdings" panose="05000000000000000000" pitchFamily="2" charset="2"/>
              <a:buChar char="q"/>
            </a:pPr>
            <a:r>
              <a:rPr lang="en-US" sz="2800" dirty="0" smtClean="0"/>
              <a:t> </a:t>
            </a:r>
            <a:r>
              <a:rPr lang="en-US" sz="2800" dirty="0"/>
              <a:t>the logical schema is by far the most </a:t>
            </a:r>
            <a:r>
              <a:rPr lang="en-US" sz="2800" dirty="0" smtClean="0"/>
              <a:t>important </a:t>
            </a:r>
            <a:r>
              <a:rPr lang="en-US" sz="2800" dirty="0"/>
              <a:t>since programmers construct applications by using the logical schema. </a:t>
            </a:r>
            <a:endParaRPr lang="en-US" sz="2800" dirty="0" smtClean="0"/>
          </a:p>
          <a:p>
            <a:pPr marL="457200" indent="-457200" algn="just">
              <a:buFont typeface="Wingdings" panose="05000000000000000000" pitchFamily="2" charset="2"/>
              <a:buChar char="q"/>
            </a:pPr>
            <a:r>
              <a:rPr lang="en-US" sz="2800" dirty="0" smtClean="0"/>
              <a:t>The </a:t>
            </a:r>
            <a:r>
              <a:rPr lang="en-US" sz="2800" dirty="0"/>
              <a:t>physical schema is hidden beneath the logical schema, and can usually </a:t>
            </a:r>
            <a:r>
              <a:rPr lang="en-US" sz="2800" dirty="0" smtClean="0"/>
              <a:t>be changed </a:t>
            </a:r>
            <a:r>
              <a:rPr lang="en-US" sz="2800" dirty="0"/>
              <a:t>easily </a:t>
            </a:r>
            <a:r>
              <a:rPr lang="en-US" sz="2800" dirty="0" smtClean="0"/>
              <a:t>without affecting application programs.</a:t>
            </a:r>
          </a:p>
          <a:p>
            <a:pPr marL="457200" indent="-457200" algn="just">
              <a:buFont typeface="Wingdings" panose="05000000000000000000" pitchFamily="2" charset="2"/>
              <a:buChar char="q"/>
            </a:pPr>
            <a:r>
              <a:rPr lang="en-US" sz="2800" dirty="0" smtClean="0"/>
              <a:t> Application </a:t>
            </a:r>
            <a:r>
              <a:rPr lang="en-US" sz="2800" dirty="0"/>
              <a:t>programs are said to exhibit </a:t>
            </a:r>
            <a:r>
              <a:rPr lang="en-US" sz="2800" b="1" dirty="0">
                <a:solidFill>
                  <a:srgbClr val="40D20C"/>
                </a:solidFill>
              </a:rPr>
              <a:t>physical data independence</a:t>
            </a:r>
            <a:r>
              <a:rPr lang="en-US" sz="2800" b="1" dirty="0"/>
              <a:t> </a:t>
            </a:r>
            <a:r>
              <a:rPr lang="en-US" sz="2800" dirty="0"/>
              <a:t>if they do not depend on the physical schema, and thus need not be rewritten if the physical schema changes.</a:t>
            </a:r>
          </a:p>
        </p:txBody>
      </p:sp>
      <p:sp>
        <p:nvSpPr>
          <p:cNvPr id="5" name="مربع نص 4"/>
          <p:cNvSpPr txBox="1"/>
          <p:nvPr/>
        </p:nvSpPr>
        <p:spPr>
          <a:xfrm>
            <a:off x="914400" y="1290935"/>
            <a:ext cx="1752600" cy="461665"/>
          </a:xfrm>
          <a:prstGeom prst="rect">
            <a:avLst/>
          </a:prstGeom>
          <a:noFill/>
        </p:spPr>
        <p:txBody>
          <a:bodyPr wrap="square" rtlCol="0">
            <a:spAutoFit/>
          </a:bodyPr>
          <a:lstStyle/>
          <a:p>
            <a:r>
              <a:rPr lang="en-US" b="1" dirty="0" smtClean="0"/>
              <a:t>Employee</a:t>
            </a:r>
          </a:p>
        </p:txBody>
      </p:sp>
      <p:graphicFrame>
        <p:nvGraphicFramePr>
          <p:cNvPr id="4" name="جدول 3"/>
          <p:cNvGraphicFramePr>
            <a:graphicFrameLocks noGrp="1"/>
          </p:cNvGraphicFramePr>
          <p:nvPr>
            <p:extLst>
              <p:ext uri="{D42A27DB-BD31-4B8C-83A1-F6EECF244321}">
                <p14:modId xmlns:p14="http://schemas.microsoft.com/office/powerpoint/2010/main" val="2646879724"/>
              </p:ext>
            </p:extLst>
          </p:nvPr>
        </p:nvGraphicFramePr>
        <p:xfrm>
          <a:off x="1524000" y="1727200"/>
          <a:ext cx="6121400" cy="365760"/>
        </p:xfrm>
        <a:graphic>
          <a:graphicData uri="http://schemas.openxmlformats.org/drawingml/2006/table">
            <a:tbl>
              <a:tblPr firstRow="1" bandRow="1">
                <a:tableStyleId>{5C22544A-7EE6-4342-B048-85BDC9FD1C3A}</a:tableStyleId>
              </a:tblPr>
              <a:tblGrid>
                <a:gridCol w="990600"/>
                <a:gridCol w="1371600"/>
                <a:gridCol w="914400"/>
                <a:gridCol w="990600"/>
                <a:gridCol w="1854200"/>
              </a:tblGrid>
              <a:tr h="335280">
                <a:tc>
                  <a:txBody>
                    <a:bodyPr/>
                    <a:lstStyle/>
                    <a:p>
                      <a:r>
                        <a:rPr lang="en-US" b="1" dirty="0" err="1" smtClean="0"/>
                        <a:t>emp</a:t>
                      </a:r>
                      <a:r>
                        <a:rPr lang="en-US" b="1" dirty="0" smtClean="0"/>
                        <a:t>-id</a:t>
                      </a:r>
                      <a:endParaRPr lang="en-US" dirty="0"/>
                    </a:p>
                  </a:txBody>
                  <a:tcPr>
                    <a:noFill/>
                  </a:tcPr>
                </a:tc>
                <a:tc>
                  <a:txBody>
                    <a:bodyPr/>
                    <a:lstStyle/>
                    <a:p>
                      <a:r>
                        <a:rPr lang="en-US" b="1" dirty="0" err="1" smtClean="0"/>
                        <a:t>emp</a:t>
                      </a:r>
                      <a:r>
                        <a:rPr lang="en-US" b="1" dirty="0" smtClean="0"/>
                        <a:t>-name</a:t>
                      </a:r>
                      <a:endParaRPr lang="en-US" dirty="0"/>
                    </a:p>
                  </a:txBody>
                  <a:tcPr>
                    <a:noFill/>
                  </a:tcPr>
                </a:tc>
                <a:tc>
                  <a:txBody>
                    <a:bodyPr/>
                    <a:lstStyle/>
                    <a:p>
                      <a:r>
                        <a:rPr lang="en-US" b="1" dirty="0" smtClean="0"/>
                        <a:t>salary</a:t>
                      </a:r>
                      <a:endParaRPr lang="en-US" dirty="0"/>
                    </a:p>
                  </a:txBody>
                  <a:tcPr>
                    <a:noFill/>
                  </a:tcPr>
                </a:tc>
                <a:tc>
                  <a:txBody>
                    <a:bodyPr/>
                    <a:lstStyle/>
                    <a:p>
                      <a:r>
                        <a:rPr lang="en-US" b="1" dirty="0" smtClean="0"/>
                        <a:t>sex</a:t>
                      </a:r>
                      <a:endParaRPr lang="en-US"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department</a:t>
                      </a:r>
                      <a:endParaRPr lang="en-US" dirty="0" smtClean="0"/>
                    </a:p>
                  </a:txBody>
                  <a:tcPr>
                    <a:noFill/>
                  </a:tcPr>
                </a:tc>
              </a:tr>
            </a:tbl>
          </a:graphicData>
        </a:graphic>
      </p:graphicFrame>
    </p:spTree>
    <p:extLst>
      <p:ext uri="{BB962C8B-B14F-4D97-AF65-F5344CB8AC3E}">
        <p14:creationId xmlns:p14="http://schemas.microsoft.com/office/powerpoint/2010/main" val="13725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 calcmode="lin" valueType="num">
                                      <p:cBhvr>
                                        <p:cTn id="15"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1000"/>
                                        <p:tgtEl>
                                          <p:spTgt spid="4"/>
                                        </p:tgtEl>
                                      </p:cBhvr>
                                    </p:animEffect>
                                    <p:anim calcmode="lin" valueType="num">
                                      <p:cBhvr>
                                        <p:cTn id="24" dur="1000" fill="hold"/>
                                        <p:tgtEl>
                                          <p:spTgt spid="4"/>
                                        </p:tgtEl>
                                        <p:attrNameLst>
                                          <p:attrName>ppt_x</p:attrName>
                                        </p:attrNameLst>
                                      </p:cBhvr>
                                      <p:tavLst>
                                        <p:tav tm="0">
                                          <p:val>
                                            <p:strVal val="#ppt_x"/>
                                          </p:val>
                                        </p:tav>
                                        <p:tav tm="100000">
                                          <p:val>
                                            <p:strVal val="#ppt_x"/>
                                          </p:val>
                                        </p:tav>
                                      </p:tavLst>
                                    </p:anim>
                                    <p:anim calcmode="lin" valueType="num">
                                      <p:cBhvr>
                                        <p:cTn id="2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P spid="5"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524000" y="886165"/>
            <a:ext cx="5334000" cy="769441"/>
          </a:xfrm>
          <a:prstGeom prst="rect">
            <a:avLst/>
          </a:prstGeom>
          <a:noFill/>
        </p:spPr>
        <p:txBody>
          <a:bodyPr wrap="square" rtlCol="0">
            <a:spAutoFit/>
          </a:bodyPr>
          <a:lstStyle/>
          <a:p>
            <a:r>
              <a:rPr lang="en-US" sz="4400" b="1" dirty="0">
                <a:solidFill>
                  <a:srgbClr val="40D20C"/>
                </a:solidFill>
              </a:rPr>
              <a:t>6  ACID Mode</a:t>
            </a:r>
            <a:r>
              <a:rPr lang="en-US" sz="3600" b="1" dirty="0">
                <a:solidFill>
                  <a:srgbClr val="40D20C"/>
                </a:solidFill>
              </a:rPr>
              <a:t>l</a:t>
            </a:r>
            <a:r>
              <a:rPr lang="en-US" sz="3600" b="1" dirty="0"/>
              <a:t> </a:t>
            </a:r>
            <a:endParaRPr lang="en-US" sz="3600" dirty="0"/>
          </a:p>
        </p:txBody>
      </p:sp>
      <p:sp>
        <p:nvSpPr>
          <p:cNvPr id="3" name="مستطيل 2"/>
          <p:cNvSpPr/>
          <p:nvPr/>
        </p:nvSpPr>
        <p:spPr>
          <a:xfrm>
            <a:off x="762000" y="1828800"/>
            <a:ext cx="8382000" cy="4524315"/>
          </a:xfrm>
          <a:prstGeom prst="rect">
            <a:avLst/>
          </a:prstGeom>
        </p:spPr>
        <p:txBody>
          <a:bodyPr wrap="square">
            <a:spAutoFit/>
          </a:bodyPr>
          <a:lstStyle/>
          <a:p>
            <a:pPr algn="just"/>
            <a:r>
              <a:rPr lang="en-US" sz="3200" b="1" dirty="0">
                <a:effectLst>
                  <a:glow rad="139700">
                    <a:schemeClr val="accent4">
                      <a:satMod val="175000"/>
                      <a:alpha val="40000"/>
                    </a:schemeClr>
                  </a:glow>
                  <a:outerShdw blurRad="114300" sx="0" sy="0">
                    <a:srgbClr val="000000"/>
                  </a:outerShdw>
                </a:effectLst>
              </a:rPr>
              <a:t> </a:t>
            </a:r>
            <a:r>
              <a:rPr lang="en-US" sz="3200" b="1" dirty="0" smtClean="0"/>
              <a:t>ACID </a:t>
            </a:r>
            <a:r>
              <a:rPr lang="en-GB" sz="3200" b="1" i="1" dirty="0"/>
              <a:t>(</a:t>
            </a:r>
            <a:r>
              <a:rPr lang="en-GB" sz="3200" b="1" i="1" dirty="0">
                <a:solidFill>
                  <a:srgbClr val="40D20C"/>
                </a:solidFill>
              </a:rPr>
              <a:t>A</a:t>
            </a:r>
            <a:r>
              <a:rPr lang="en-GB" sz="3200" b="1" i="1" dirty="0"/>
              <a:t>tomicity, Consistency, </a:t>
            </a:r>
            <a:r>
              <a:rPr lang="en-GB" sz="3200" b="1" i="1" dirty="0">
                <a:solidFill>
                  <a:srgbClr val="40D20C"/>
                </a:solidFill>
              </a:rPr>
              <a:t>I</a:t>
            </a:r>
            <a:r>
              <a:rPr lang="en-GB" sz="3200" b="1" i="1" dirty="0"/>
              <a:t>solation, </a:t>
            </a:r>
            <a:r>
              <a:rPr lang="en-GB" sz="3200" b="1" i="1" dirty="0">
                <a:solidFill>
                  <a:srgbClr val="40D20C"/>
                </a:solidFill>
              </a:rPr>
              <a:t>D</a:t>
            </a:r>
            <a:r>
              <a:rPr lang="en-GB" sz="3200" b="1" i="1" dirty="0"/>
              <a:t>urability)</a:t>
            </a:r>
            <a:r>
              <a:rPr lang="en-US" sz="3200" dirty="0"/>
              <a:t> is </a:t>
            </a:r>
            <a:r>
              <a:rPr lang="en-US" sz="3200" u="sng" dirty="0"/>
              <a:t>a set of properties that guarantee database transactions are processed reliably</a:t>
            </a:r>
            <a:r>
              <a:rPr lang="en-US" sz="3200" dirty="0"/>
              <a:t>. A transaction a single logical operation on the data is called a transaction. For example, a transfer of funds from one bank account to another, even though that might involve multiple changes (such as debiting one account and crediting another), is a single transaction.</a:t>
            </a:r>
          </a:p>
        </p:txBody>
      </p:sp>
    </p:spTree>
    <p:extLst>
      <p:ext uri="{BB962C8B-B14F-4D97-AF65-F5344CB8AC3E}">
        <p14:creationId xmlns:p14="http://schemas.microsoft.com/office/powerpoint/2010/main" val="74940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1219200"/>
            <a:ext cx="8382000" cy="5509200"/>
          </a:xfrm>
          <a:prstGeom prst="rect">
            <a:avLst/>
          </a:prstGeom>
        </p:spPr>
        <p:txBody>
          <a:bodyPr wrap="square">
            <a:spAutoFit/>
          </a:bodyPr>
          <a:lstStyle/>
          <a:p>
            <a:pPr marL="457200" indent="-457200" algn="just">
              <a:buFont typeface="Wingdings" panose="05000000000000000000" pitchFamily="2" charset="2"/>
              <a:buChar char="v"/>
            </a:pPr>
            <a:r>
              <a:rPr lang="en-US" sz="3200" dirty="0"/>
              <a:t> The ACID model is one of the oldest and most important concepts of database theory. There are four goals that every database management system should be achieved: </a:t>
            </a:r>
            <a:r>
              <a:rPr lang="en-US" sz="3200" dirty="0">
                <a:solidFill>
                  <a:srgbClr val="FFFF00"/>
                </a:solidFill>
              </a:rPr>
              <a:t>atomicity</a:t>
            </a:r>
            <a:r>
              <a:rPr lang="en-US" sz="3200" dirty="0"/>
              <a:t>, </a:t>
            </a:r>
            <a:r>
              <a:rPr lang="en-US" sz="3200" dirty="0">
                <a:solidFill>
                  <a:srgbClr val="FF0000"/>
                </a:solidFill>
              </a:rPr>
              <a:t>consistency</a:t>
            </a:r>
            <a:r>
              <a:rPr lang="en-US" sz="3200" dirty="0"/>
              <a:t>, </a:t>
            </a:r>
            <a:r>
              <a:rPr lang="en-US" sz="3200" dirty="0">
                <a:solidFill>
                  <a:srgbClr val="FFC000"/>
                </a:solidFill>
              </a:rPr>
              <a:t>isolation</a:t>
            </a:r>
            <a:r>
              <a:rPr lang="en-US" sz="3200" dirty="0"/>
              <a:t> and </a:t>
            </a:r>
            <a:r>
              <a:rPr lang="en-US" sz="3200" dirty="0">
                <a:solidFill>
                  <a:srgbClr val="40D20C"/>
                </a:solidFill>
              </a:rPr>
              <a:t>durability</a:t>
            </a:r>
            <a:r>
              <a:rPr lang="en-US" sz="3200" dirty="0"/>
              <a:t>. No database can be considered </a:t>
            </a:r>
            <a:r>
              <a:rPr lang="en-US" sz="3200" b="1" u="sng" dirty="0"/>
              <a:t>reliable</a:t>
            </a:r>
            <a:r>
              <a:rPr lang="en-US" sz="3200" dirty="0"/>
              <a:t> if the database fails to meet any of these four goals</a:t>
            </a:r>
            <a:r>
              <a:rPr lang="en-US" sz="3200" dirty="0" smtClean="0"/>
              <a:t>. </a:t>
            </a:r>
            <a:r>
              <a:rPr lang="en-US" sz="3200" b="1" u="sng" dirty="0" smtClean="0">
                <a:hlinkClick r:id="rId2" tooltip="Jim Gray (computer scientist)"/>
              </a:rPr>
              <a:t>Jim </a:t>
            </a:r>
            <a:r>
              <a:rPr lang="en-US" sz="3200" b="1" u="sng" dirty="0">
                <a:hlinkClick r:id="rId2" tooltip="Jim Gray (computer scientist)"/>
              </a:rPr>
              <a:t>Gray</a:t>
            </a:r>
            <a:r>
              <a:rPr lang="en-US" sz="3200" dirty="0"/>
              <a:t> defined these properties of a </a:t>
            </a:r>
            <a:r>
              <a:rPr lang="en-US" sz="3200" b="1" dirty="0"/>
              <a:t>reliable transaction system</a:t>
            </a:r>
            <a:r>
              <a:rPr lang="en-US" sz="3200" dirty="0"/>
              <a:t> in the late 1970s and developed technologies to automatically achieve them.</a:t>
            </a:r>
          </a:p>
        </p:txBody>
      </p:sp>
    </p:spTree>
    <p:extLst>
      <p:ext uri="{BB962C8B-B14F-4D97-AF65-F5344CB8AC3E}">
        <p14:creationId xmlns:p14="http://schemas.microsoft.com/office/powerpoint/2010/main" val="265895858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752600" y="609600"/>
            <a:ext cx="6781800" cy="646331"/>
          </a:xfrm>
          <a:prstGeom prst="rect">
            <a:avLst/>
          </a:prstGeom>
          <a:noFill/>
        </p:spPr>
        <p:txBody>
          <a:bodyPr wrap="square" rtlCol="0">
            <a:spAutoFit/>
          </a:bodyPr>
          <a:lstStyle/>
          <a:p>
            <a:r>
              <a:rPr lang="en-US" sz="3600" b="1" dirty="0">
                <a:solidFill>
                  <a:srgbClr val="40D20C"/>
                </a:solidFill>
              </a:rPr>
              <a:t>6.1 Characteristics of ACID </a:t>
            </a:r>
            <a:r>
              <a:rPr lang="en-US" sz="3600" b="1" dirty="0" smtClean="0">
                <a:solidFill>
                  <a:srgbClr val="40D20C"/>
                </a:solidFill>
              </a:rPr>
              <a:t>Test</a:t>
            </a:r>
            <a:r>
              <a:rPr lang="en-US" sz="3600" b="1" dirty="0">
                <a:solidFill>
                  <a:srgbClr val="40D20C"/>
                </a:solidFill>
              </a:rPr>
              <a:t>	</a:t>
            </a:r>
          </a:p>
        </p:txBody>
      </p:sp>
      <p:sp>
        <p:nvSpPr>
          <p:cNvPr id="3" name="مستطيل 2"/>
          <p:cNvSpPr/>
          <p:nvPr/>
        </p:nvSpPr>
        <p:spPr>
          <a:xfrm>
            <a:off x="762000" y="1219200"/>
            <a:ext cx="8382000" cy="5509200"/>
          </a:xfrm>
          <a:prstGeom prst="rect">
            <a:avLst/>
          </a:prstGeom>
        </p:spPr>
        <p:txBody>
          <a:bodyPr wrap="square">
            <a:spAutoFit/>
          </a:bodyPr>
          <a:lstStyle/>
          <a:p>
            <a:pPr marL="514350" lvl="0" indent="-514350" algn="just">
              <a:buFont typeface="+mj-lt"/>
              <a:buAutoNum type="arabicPeriod"/>
            </a:pPr>
            <a:r>
              <a:rPr lang="en-US" sz="3200" b="1" dirty="0" smtClean="0">
                <a:solidFill>
                  <a:srgbClr val="FFFF00"/>
                </a:solidFill>
              </a:rPr>
              <a:t>Atomicity</a:t>
            </a:r>
            <a:endParaRPr lang="en-US" sz="3200" b="1" dirty="0">
              <a:solidFill>
                <a:srgbClr val="FFFF00"/>
              </a:solidFill>
            </a:endParaRPr>
          </a:p>
          <a:p>
            <a:pPr marL="457200" indent="-457200" algn="just">
              <a:buFont typeface="Arial" panose="020B0604020202020204" pitchFamily="34" charset="0"/>
              <a:buChar char="•"/>
            </a:pPr>
            <a:r>
              <a:rPr lang="en-GB" sz="3200" u="sng" dirty="0"/>
              <a:t>Atomicity</a:t>
            </a:r>
            <a:r>
              <a:rPr lang="en-US" sz="3200" dirty="0"/>
              <a:t> requires that database modifications must follow an "all or nothing" rule</a:t>
            </a:r>
            <a:r>
              <a:rPr lang="en-US" sz="3200" dirty="0" smtClean="0"/>
              <a:t>.</a:t>
            </a:r>
          </a:p>
          <a:p>
            <a:pPr marL="457200" indent="-457200" algn="just">
              <a:buFont typeface="Arial" panose="020B0604020202020204" pitchFamily="34" charset="0"/>
              <a:buChar char="•"/>
            </a:pPr>
            <a:r>
              <a:rPr lang="en-US" sz="3200" dirty="0" smtClean="0"/>
              <a:t> </a:t>
            </a:r>
            <a:r>
              <a:rPr lang="en-US" sz="3200" dirty="0"/>
              <a:t>Each transaction is said to be atomic</a:t>
            </a:r>
            <a:r>
              <a:rPr lang="en-US" sz="3200" dirty="0" smtClean="0"/>
              <a:t>.</a:t>
            </a:r>
          </a:p>
          <a:p>
            <a:pPr marL="457200" indent="-457200" algn="just">
              <a:buFont typeface="Arial" panose="020B0604020202020204" pitchFamily="34" charset="0"/>
              <a:buChar char="•"/>
            </a:pPr>
            <a:r>
              <a:rPr lang="en-US" sz="3200" dirty="0" smtClean="0"/>
              <a:t>If </a:t>
            </a:r>
            <a:r>
              <a:rPr lang="en-US" sz="3200" dirty="0"/>
              <a:t>one part of the transaction fails, the entire transaction fails and the database state is unchanged</a:t>
            </a:r>
            <a:r>
              <a:rPr lang="en-US" sz="3200" dirty="0" smtClean="0"/>
              <a:t>.</a:t>
            </a:r>
          </a:p>
          <a:p>
            <a:pPr marL="457200" indent="-457200" algn="just">
              <a:buFont typeface="Arial" panose="020B0604020202020204" pitchFamily="34" charset="0"/>
              <a:buChar char="•"/>
            </a:pPr>
            <a:r>
              <a:rPr lang="en-US" sz="3200" dirty="0" smtClean="0"/>
              <a:t> </a:t>
            </a:r>
            <a:r>
              <a:rPr lang="en-US" sz="3200" dirty="0"/>
              <a:t>It is important that the database management system maintain the atomic nature of transactions in spite of any DBMS, operating system or hardware failure.</a:t>
            </a:r>
          </a:p>
        </p:txBody>
      </p:sp>
    </p:spTree>
    <p:extLst>
      <p:ext uri="{BB962C8B-B14F-4D97-AF65-F5344CB8AC3E}">
        <p14:creationId xmlns:p14="http://schemas.microsoft.com/office/powerpoint/2010/main" val="1754503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752600" y="609600"/>
            <a:ext cx="6781800" cy="646331"/>
          </a:xfrm>
          <a:prstGeom prst="rect">
            <a:avLst/>
          </a:prstGeom>
          <a:noFill/>
        </p:spPr>
        <p:txBody>
          <a:bodyPr wrap="square" rtlCol="0">
            <a:spAutoFit/>
          </a:bodyPr>
          <a:lstStyle/>
          <a:p>
            <a:r>
              <a:rPr lang="en-US" sz="3600" b="1" dirty="0">
                <a:solidFill>
                  <a:srgbClr val="40D20C"/>
                </a:solidFill>
              </a:rPr>
              <a:t>6.1 Characteristics of ACID </a:t>
            </a:r>
            <a:r>
              <a:rPr lang="en-US" sz="3600" b="1" dirty="0" smtClean="0">
                <a:solidFill>
                  <a:srgbClr val="40D20C"/>
                </a:solidFill>
              </a:rPr>
              <a:t>Test</a:t>
            </a:r>
            <a:r>
              <a:rPr lang="en-US" sz="3600" b="1" dirty="0">
                <a:solidFill>
                  <a:srgbClr val="40D20C"/>
                </a:solidFill>
              </a:rPr>
              <a:t>	</a:t>
            </a:r>
          </a:p>
        </p:txBody>
      </p:sp>
      <p:sp>
        <p:nvSpPr>
          <p:cNvPr id="3" name="مستطيل 2"/>
          <p:cNvSpPr/>
          <p:nvPr/>
        </p:nvSpPr>
        <p:spPr>
          <a:xfrm>
            <a:off x="762000" y="1219200"/>
            <a:ext cx="8382000" cy="5016758"/>
          </a:xfrm>
          <a:prstGeom prst="rect">
            <a:avLst/>
          </a:prstGeom>
        </p:spPr>
        <p:txBody>
          <a:bodyPr wrap="square">
            <a:spAutoFit/>
          </a:bodyPr>
          <a:lstStyle/>
          <a:p>
            <a:pPr marL="514350" lvl="0" indent="-514350" algn="just">
              <a:buFont typeface="+mj-lt"/>
              <a:buAutoNum type="arabicPeriod"/>
            </a:pPr>
            <a:r>
              <a:rPr lang="en-US" sz="3200" b="1" dirty="0" smtClean="0">
                <a:solidFill>
                  <a:srgbClr val="FFFF00"/>
                </a:solidFill>
              </a:rPr>
              <a:t>Atomicity</a:t>
            </a:r>
            <a:endParaRPr lang="ar-SA" sz="3200" b="1" dirty="0" smtClean="0">
              <a:solidFill>
                <a:srgbClr val="FFFF00"/>
              </a:solidFill>
            </a:endParaRPr>
          </a:p>
          <a:p>
            <a:pPr lvl="0" algn="just"/>
            <a:endParaRPr lang="en-US" sz="3200" b="1" dirty="0">
              <a:solidFill>
                <a:srgbClr val="FFFF00"/>
              </a:solidFill>
            </a:endParaRPr>
          </a:p>
          <a:p>
            <a:pPr marL="457200" indent="-457200" algn="just">
              <a:buFont typeface="Arial" panose="020B0604020202020204" pitchFamily="34" charset="0"/>
              <a:buChar char="•"/>
            </a:pPr>
            <a:r>
              <a:rPr lang="en-GB" sz="3200" u="sng" dirty="0"/>
              <a:t>Atomicity</a:t>
            </a:r>
            <a:r>
              <a:rPr lang="en-US" sz="3200" dirty="0"/>
              <a:t> requires that database modifications must follow an "all or nothing" rule</a:t>
            </a:r>
            <a:r>
              <a:rPr lang="en-US" sz="3200" dirty="0" smtClean="0"/>
              <a:t>.</a:t>
            </a:r>
            <a:endParaRPr lang="ar-SA" sz="3200" dirty="0" smtClean="0"/>
          </a:p>
          <a:p>
            <a:pPr marL="457200" indent="-457200" algn="just">
              <a:buFont typeface="Arial" panose="020B0604020202020204" pitchFamily="34" charset="0"/>
              <a:buChar char="•"/>
            </a:pPr>
            <a:endParaRPr lang="en-US" sz="3200" dirty="0" smtClean="0"/>
          </a:p>
          <a:p>
            <a:pPr marL="457200" indent="-457200" algn="just">
              <a:buFont typeface="Arial" panose="020B0604020202020204" pitchFamily="34" charset="0"/>
              <a:buChar char="•"/>
            </a:pPr>
            <a:r>
              <a:rPr lang="ar-SA" sz="3200" dirty="0" smtClean="0"/>
              <a:t>الذرية </a:t>
            </a:r>
            <a:r>
              <a:rPr lang="ar-SA" sz="3200" dirty="0"/>
              <a:t>تعني ان </a:t>
            </a:r>
            <a:r>
              <a:rPr lang="ar-SA" sz="3200" dirty="0" smtClean="0"/>
              <a:t>تعاملات </a:t>
            </a:r>
            <a:r>
              <a:rPr lang="ar-SA" sz="3200" dirty="0"/>
              <a:t>قاعدة البيانات اما ان يتم تنفيذ جميع عملياتها بشكل كامل، أو لا يتم تنفيذ أي منها، بمعنى أنه لا مكان لحلول وسط. ففي مثال </a:t>
            </a:r>
            <a:r>
              <a:rPr lang="ar-SA" sz="3200" dirty="0">
                <a:hlinkClick r:id="rId2" tooltip="التحويل البنكي (الصفحة غير موجودة)"/>
              </a:rPr>
              <a:t>التحويل البنكي</a:t>
            </a:r>
            <a:r>
              <a:rPr lang="ar-SA" sz="3200" dirty="0"/>
              <a:t>، إما ان تتم عمليتي الخصم والايداع كلتاهما أو لا يتم أي منهما. أما ان يتم أحدهما ويفشل الآخر فينتج عنه خلل في صحة البيانات</a:t>
            </a:r>
            <a:r>
              <a:rPr lang="ar-SA" sz="3200" dirty="0" smtClean="0"/>
              <a:t>.</a:t>
            </a:r>
            <a:endParaRPr lang="en-US" sz="3200" dirty="0" smtClean="0"/>
          </a:p>
        </p:txBody>
      </p:sp>
    </p:spTree>
    <p:extLst>
      <p:ext uri="{BB962C8B-B14F-4D97-AF65-F5344CB8AC3E}">
        <p14:creationId xmlns:p14="http://schemas.microsoft.com/office/powerpoint/2010/main" val="207128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1219200"/>
            <a:ext cx="8382000" cy="5016758"/>
          </a:xfrm>
          <a:prstGeom prst="rect">
            <a:avLst/>
          </a:prstGeom>
        </p:spPr>
        <p:txBody>
          <a:bodyPr wrap="square">
            <a:spAutoFit/>
          </a:bodyPr>
          <a:lstStyle/>
          <a:p>
            <a:pPr marL="457200" indent="-457200" algn="just">
              <a:buFont typeface="Arial" panose="020B0604020202020204" pitchFamily="34" charset="0"/>
              <a:buChar char="•"/>
            </a:pPr>
            <a:r>
              <a:rPr lang="en-US" sz="3200" dirty="0" smtClean="0"/>
              <a:t>Each </a:t>
            </a:r>
            <a:r>
              <a:rPr lang="en-US" sz="3200" dirty="0"/>
              <a:t>transaction is said to be atomic</a:t>
            </a:r>
            <a:r>
              <a:rPr lang="en-US" sz="3200" dirty="0" smtClean="0"/>
              <a:t>.</a:t>
            </a:r>
            <a:endParaRPr lang="ar-SA" sz="3200" dirty="0" smtClean="0"/>
          </a:p>
          <a:p>
            <a:pPr marL="457200" indent="-457200" algn="just">
              <a:buFont typeface="Arial" panose="020B0604020202020204" pitchFamily="34" charset="0"/>
              <a:buChar char="•"/>
            </a:pPr>
            <a:endParaRPr lang="en-US" sz="3200" dirty="0" smtClean="0"/>
          </a:p>
          <a:p>
            <a:pPr marL="457200" indent="-457200" algn="just">
              <a:buFont typeface="Arial" panose="020B0604020202020204" pitchFamily="34" charset="0"/>
              <a:buChar char="•"/>
            </a:pPr>
            <a:r>
              <a:rPr lang="en-US" sz="3200" dirty="0" smtClean="0"/>
              <a:t>If </a:t>
            </a:r>
            <a:r>
              <a:rPr lang="en-US" sz="3200" dirty="0"/>
              <a:t>one part of the transaction fails, the entire transaction fails and the database state is unchanged</a:t>
            </a:r>
            <a:r>
              <a:rPr lang="en-US" sz="3200" dirty="0" smtClean="0"/>
              <a:t>.</a:t>
            </a:r>
            <a:endParaRPr lang="ar-SA" sz="3200" dirty="0" smtClean="0"/>
          </a:p>
          <a:p>
            <a:pPr marL="457200" indent="-457200" algn="just">
              <a:buFont typeface="Arial" panose="020B0604020202020204" pitchFamily="34" charset="0"/>
              <a:buChar char="•"/>
            </a:pPr>
            <a:endParaRPr lang="en-US" sz="3200" dirty="0" smtClean="0"/>
          </a:p>
          <a:p>
            <a:pPr marL="457200" indent="-457200" algn="just">
              <a:buFont typeface="Arial" panose="020B0604020202020204" pitchFamily="34" charset="0"/>
              <a:buChar char="•"/>
            </a:pPr>
            <a:r>
              <a:rPr lang="en-US" sz="3200" dirty="0" smtClean="0"/>
              <a:t> </a:t>
            </a:r>
            <a:r>
              <a:rPr lang="en-US" sz="3200" dirty="0"/>
              <a:t>It is important that the database management system maintain the atomic nature of transactions in spite of any DBMS, operating system or hardware failure.</a:t>
            </a:r>
          </a:p>
        </p:txBody>
      </p:sp>
    </p:spTree>
    <p:extLst>
      <p:ext uri="{BB962C8B-B14F-4D97-AF65-F5344CB8AC3E}">
        <p14:creationId xmlns:p14="http://schemas.microsoft.com/office/powerpoint/2010/main" val="207128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143000" y="990600"/>
            <a:ext cx="8001000" cy="5262979"/>
          </a:xfrm>
          <a:prstGeom prst="rect">
            <a:avLst/>
          </a:prstGeom>
          <a:noFill/>
        </p:spPr>
        <p:txBody>
          <a:bodyPr wrap="square" rtlCol="0">
            <a:spAutoFit/>
          </a:bodyPr>
          <a:lstStyle/>
          <a:p>
            <a:pPr marL="457200" indent="-457200" algn="just">
              <a:buFont typeface="Arial" panose="020B0604020202020204" pitchFamily="34" charset="0"/>
              <a:buChar char="•"/>
            </a:pPr>
            <a:r>
              <a:rPr lang="en-US" sz="2800" u="sng" dirty="0"/>
              <a:t>Computer databases </a:t>
            </a:r>
            <a:r>
              <a:rPr lang="en-US" sz="2800" dirty="0"/>
              <a:t>typically contain aggregations of data records or files, such as </a:t>
            </a:r>
            <a:r>
              <a:rPr lang="en-US" sz="2800" u="sng" dirty="0"/>
              <a:t>sales transactions</a:t>
            </a:r>
            <a:r>
              <a:rPr lang="en-US" sz="2800" dirty="0"/>
              <a:t>, </a:t>
            </a:r>
            <a:r>
              <a:rPr lang="en-US" sz="2800" u="sng" dirty="0"/>
              <a:t>product catalogs </a:t>
            </a:r>
            <a:r>
              <a:rPr lang="en-US" sz="2800" dirty="0"/>
              <a:t>and </a:t>
            </a:r>
            <a:r>
              <a:rPr lang="en-US" sz="2800" u="sng" dirty="0"/>
              <a:t>inventories</a:t>
            </a:r>
            <a:r>
              <a:rPr lang="en-US" sz="2800" dirty="0"/>
              <a:t>, and </a:t>
            </a:r>
            <a:r>
              <a:rPr lang="en-US" sz="2800" u="sng" dirty="0"/>
              <a:t>customer profiles</a:t>
            </a:r>
            <a:r>
              <a:rPr lang="en-US" sz="2800" dirty="0"/>
              <a:t>. </a:t>
            </a:r>
            <a:endParaRPr lang="en-US" sz="2800" dirty="0" smtClean="0"/>
          </a:p>
          <a:p>
            <a:pPr marL="457200" indent="-457200" algn="just">
              <a:buFont typeface="Arial" panose="020B0604020202020204" pitchFamily="34" charset="0"/>
              <a:buChar char="•"/>
            </a:pPr>
            <a:r>
              <a:rPr lang="en-US" sz="2800" dirty="0" smtClean="0"/>
              <a:t>a </a:t>
            </a:r>
            <a:r>
              <a:rPr lang="en-US" sz="2800" dirty="0"/>
              <a:t>database manager provides users </a:t>
            </a:r>
            <a:r>
              <a:rPr lang="en-US" sz="2800" u="sng" dirty="0"/>
              <a:t>the capabilities of controlling read/write access</a:t>
            </a:r>
            <a:r>
              <a:rPr lang="en-US" sz="2800" dirty="0"/>
              <a:t>, </a:t>
            </a:r>
            <a:r>
              <a:rPr lang="en-US" sz="2800" u="sng" dirty="0"/>
              <a:t>specifying report generation</a:t>
            </a:r>
            <a:r>
              <a:rPr lang="en-US" sz="2800" dirty="0"/>
              <a:t>, and </a:t>
            </a:r>
            <a:r>
              <a:rPr lang="en-US" sz="2800" u="sng" dirty="0"/>
              <a:t>analyzing usage</a:t>
            </a:r>
            <a:r>
              <a:rPr lang="en-US" sz="2800" u="sng" dirty="0" smtClean="0"/>
              <a:t>.</a:t>
            </a:r>
          </a:p>
          <a:p>
            <a:pPr marL="457200" indent="-457200" algn="just">
              <a:buFont typeface="Arial" panose="020B0604020202020204" pitchFamily="34" charset="0"/>
              <a:buChar char="•"/>
            </a:pPr>
            <a:r>
              <a:rPr lang="en-US" sz="2800" dirty="0" smtClean="0"/>
              <a:t> </a:t>
            </a:r>
            <a:r>
              <a:rPr lang="en-US" sz="2800" dirty="0"/>
              <a:t>Databases and database managers are prevalent in large </a:t>
            </a:r>
            <a:r>
              <a:rPr lang="en-US" sz="2800" u="sng" dirty="0">
                <a:solidFill>
                  <a:srgbClr val="FFFF00"/>
                </a:solidFill>
              </a:rPr>
              <a:t>mainframe</a:t>
            </a:r>
            <a:r>
              <a:rPr lang="en-US" sz="2800" dirty="0"/>
              <a:t> systems, but are also present in smaller distributed </a:t>
            </a:r>
            <a:r>
              <a:rPr lang="en-US" sz="2800" u="sng" dirty="0">
                <a:solidFill>
                  <a:srgbClr val="FFFF00"/>
                </a:solidFill>
              </a:rPr>
              <a:t>workstation</a:t>
            </a:r>
            <a:r>
              <a:rPr lang="en-US" sz="2800" dirty="0"/>
              <a:t> and mid-range systems such as the AS/400 and on personal computers</a:t>
            </a:r>
            <a:r>
              <a:rPr lang="en-US" sz="2800" dirty="0" smtClean="0"/>
              <a:t>.</a:t>
            </a:r>
            <a:endParaRPr lang="en-US" sz="2800" dirty="0"/>
          </a:p>
        </p:txBody>
      </p:sp>
    </p:spTree>
    <p:extLst>
      <p:ext uri="{BB962C8B-B14F-4D97-AF65-F5344CB8AC3E}">
        <p14:creationId xmlns:p14="http://schemas.microsoft.com/office/powerpoint/2010/main" val="352058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50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75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50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edge">
                                      <p:cBhvr>
                                        <p:cTn id="17" dur="75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856357"/>
            <a:ext cx="8382000" cy="6001643"/>
          </a:xfrm>
          <a:prstGeom prst="rect">
            <a:avLst/>
          </a:prstGeom>
        </p:spPr>
        <p:txBody>
          <a:bodyPr wrap="square">
            <a:spAutoFit/>
          </a:bodyPr>
          <a:lstStyle/>
          <a:p>
            <a:pPr marL="514350" lvl="0" indent="-514350">
              <a:buFont typeface="+mj-lt"/>
              <a:buAutoNum type="arabicPeriod" startAt="2"/>
            </a:pPr>
            <a:r>
              <a:rPr lang="en-GB" sz="3200" b="1" dirty="0">
                <a:solidFill>
                  <a:srgbClr val="FF66FF"/>
                </a:solidFill>
                <a:effectLst>
                  <a:outerShdw blurRad="38100" dist="38100" dir="2700000" algn="tl">
                    <a:srgbClr val="000000">
                      <a:alpha val="43137"/>
                    </a:srgbClr>
                  </a:outerShdw>
                </a:effectLst>
              </a:rPr>
              <a:t>Consistency</a:t>
            </a:r>
            <a:endParaRPr lang="en-US" sz="3200" dirty="0">
              <a:solidFill>
                <a:srgbClr val="FF66FF"/>
              </a:solidFill>
              <a:effectLst>
                <a:outerShdw blurRad="38100" dist="38100" dir="2700000" algn="tl">
                  <a:srgbClr val="000000">
                    <a:alpha val="43137"/>
                  </a:srgbClr>
                </a:outerShdw>
              </a:effectLst>
            </a:endParaRPr>
          </a:p>
          <a:p>
            <a:pPr marL="457200" indent="-457200" algn="just">
              <a:buFont typeface="Arial" panose="020B0604020202020204" pitchFamily="34" charset="0"/>
              <a:buChar char="•"/>
            </a:pPr>
            <a:r>
              <a:rPr lang="en-US" sz="3200" u="sng" dirty="0"/>
              <a:t>Consistency</a:t>
            </a:r>
            <a:r>
              <a:rPr lang="en-US" sz="3200" dirty="0"/>
              <a:t> states that only valid data will be written to the database. </a:t>
            </a:r>
            <a:endParaRPr lang="en-US" sz="3200" dirty="0" smtClean="0"/>
          </a:p>
          <a:p>
            <a:pPr marL="457200" indent="-457200" algn="just">
              <a:buFont typeface="Arial" panose="020B0604020202020204" pitchFamily="34" charset="0"/>
              <a:buChar char="•"/>
            </a:pPr>
            <a:r>
              <a:rPr lang="en-US" sz="3200" dirty="0" smtClean="0"/>
              <a:t>If </a:t>
            </a:r>
            <a:r>
              <a:rPr lang="en-US" sz="3200" dirty="0"/>
              <a:t>a transaction is executed that violates the database’s consistency rules, the entire transaction will be rolled back and the database will be restored to the state consistent with those rules. </a:t>
            </a:r>
            <a:endParaRPr lang="en-US" sz="3200" dirty="0" smtClean="0"/>
          </a:p>
          <a:p>
            <a:pPr marL="457200" indent="-457200" algn="just">
              <a:buFont typeface="Arial" panose="020B0604020202020204" pitchFamily="34" charset="0"/>
              <a:buChar char="•"/>
            </a:pPr>
            <a:r>
              <a:rPr lang="en-US" sz="3200" dirty="0" smtClean="0"/>
              <a:t>if </a:t>
            </a:r>
            <a:r>
              <a:rPr lang="en-US" sz="3200" dirty="0"/>
              <a:t>a transaction successfully executes, it will take the database from one state that is consistent with the rules to another state that is also consistent with the rules.</a:t>
            </a:r>
          </a:p>
        </p:txBody>
      </p:sp>
    </p:spTree>
    <p:extLst>
      <p:ext uri="{BB962C8B-B14F-4D97-AF65-F5344CB8AC3E}">
        <p14:creationId xmlns:p14="http://schemas.microsoft.com/office/powerpoint/2010/main" val="390718864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914400"/>
            <a:ext cx="8382000" cy="6063198"/>
          </a:xfrm>
          <a:prstGeom prst="rect">
            <a:avLst/>
          </a:prstGeom>
        </p:spPr>
        <p:txBody>
          <a:bodyPr wrap="square">
            <a:spAutoFit/>
          </a:bodyPr>
          <a:lstStyle/>
          <a:p>
            <a:pPr marL="514350" lvl="0" indent="-514350">
              <a:buFont typeface="+mj-lt"/>
              <a:buAutoNum type="arabicPeriod" startAt="3"/>
            </a:pPr>
            <a:r>
              <a:rPr lang="en-US" sz="3600" b="1" dirty="0">
                <a:solidFill>
                  <a:srgbClr val="FFC000"/>
                </a:solidFill>
                <a:effectLst>
                  <a:outerShdw blurRad="38100" dist="38100" dir="2700000" algn="tl">
                    <a:srgbClr val="000000">
                      <a:alpha val="43137"/>
                    </a:srgbClr>
                  </a:outerShdw>
                </a:effectLst>
              </a:rPr>
              <a:t>Isolation</a:t>
            </a:r>
            <a:endParaRPr lang="en-US" sz="3200" b="1" dirty="0">
              <a:solidFill>
                <a:srgbClr val="FFC000"/>
              </a:solidFill>
              <a:effectLst>
                <a:outerShdw blurRad="38100" dist="38100" dir="2700000" algn="tl">
                  <a:srgbClr val="000000">
                    <a:alpha val="43137"/>
                  </a:srgbClr>
                </a:outerShdw>
              </a:effectLst>
            </a:endParaRPr>
          </a:p>
          <a:p>
            <a:pPr marL="457200" indent="-457200" algn="just">
              <a:buFont typeface="Arial" panose="020B0604020202020204" pitchFamily="34" charset="0"/>
              <a:buChar char="•"/>
            </a:pPr>
            <a:r>
              <a:rPr lang="en-US" sz="3200" u="sng" dirty="0">
                <a:effectLst>
                  <a:outerShdw blurRad="38100" dist="38100" dir="2700000" algn="tl">
                    <a:srgbClr val="000000">
                      <a:alpha val="43137"/>
                    </a:srgbClr>
                  </a:outerShdw>
                </a:effectLst>
              </a:rPr>
              <a:t>Isolation</a:t>
            </a:r>
            <a:r>
              <a:rPr lang="en-US" sz="3200" dirty="0">
                <a:effectLst>
                  <a:outerShdw blurRad="38100" dist="38100" dir="2700000" algn="tl">
                    <a:srgbClr val="000000">
                      <a:alpha val="43137"/>
                    </a:srgbClr>
                  </a:outerShdw>
                </a:effectLst>
              </a:rPr>
              <a:t> </a:t>
            </a:r>
            <a:r>
              <a:rPr lang="en-US" sz="3200" dirty="0"/>
              <a:t>requires that multiple transactions occurring at the same time not impact each other’s execution. </a:t>
            </a:r>
            <a:endParaRPr lang="ar-SA" sz="3200" dirty="0" smtClean="0"/>
          </a:p>
          <a:p>
            <a:pPr marL="457200" indent="-457200" algn="just" rtl="1">
              <a:buFont typeface="Arial" panose="020B0604020202020204" pitchFamily="34" charset="0"/>
              <a:buChar char="•"/>
            </a:pPr>
            <a:r>
              <a:rPr lang="ar-SA" sz="3200" dirty="0"/>
              <a:t>و هو أن تتم التعاملات المختلفة بمعزل عن بعضها البعض. ويختص هذا الشرط بقواعد البيانات التي تقوم بإجراء عدة تعاملات متزامنة. مثلا: إذا قام العميل بالكشف عن رصيده أثناء اجراء تعامل التحويل يجب أن تمنحه قاعدة البيانات اما البيانات التي سبقت التحويل أو التي نتجت عنه (بفرض أنه تم بنجاح) لكن من الخطأ أن يحصل العميل على قراءة لبيانات يتم بتعديلها حاليا بواسطة تعامل معين ولم يتحدد مصيرها بعد (فربما لا يتم التعامل بنجاح في آخر الأمر</a:t>
            </a:r>
            <a:r>
              <a:rPr lang="ar-SA" sz="3200" dirty="0" smtClean="0"/>
              <a:t>).</a:t>
            </a:r>
            <a:endParaRPr lang="en-US" sz="3200" dirty="0" smtClean="0"/>
          </a:p>
        </p:txBody>
      </p:sp>
    </p:spTree>
    <p:extLst>
      <p:ext uri="{BB962C8B-B14F-4D97-AF65-F5344CB8AC3E}">
        <p14:creationId xmlns:p14="http://schemas.microsoft.com/office/powerpoint/2010/main" val="390215785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914400"/>
            <a:ext cx="8382000" cy="4585871"/>
          </a:xfrm>
          <a:prstGeom prst="rect">
            <a:avLst/>
          </a:prstGeom>
        </p:spPr>
        <p:txBody>
          <a:bodyPr wrap="square">
            <a:spAutoFit/>
          </a:bodyPr>
          <a:lstStyle/>
          <a:p>
            <a:pPr marL="514350" lvl="0" indent="-514350">
              <a:buFont typeface="+mj-lt"/>
              <a:buAutoNum type="arabicPeriod" startAt="3"/>
            </a:pPr>
            <a:r>
              <a:rPr lang="en-US" sz="3600" b="1" dirty="0">
                <a:solidFill>
                  <a:srgbClr val="FFC000"/>
                </a:solidFill>
                <a:effectLst>
                  <a:outerShdw blurRad="38100" dist="38100" dir="2700000" algn="tl">
                    <a:srgbClr val="000000">
                      <a:alpha val="43137"/>
                    </a:srgbClr>
                  </a:outerShdw>
                </a:effectLst>
              </a:rPr>
              <a:t>Isolation</a:t>
            </a:r>
            <a:endParaRPr lang="en-US" sz="3200" b="1" dirty="0">
              <a:solidFill>
                <a:srgbClr val="FFC000"/>
              </a:solidFill>
              <a:effectLst>
                <a:outerShdw blurRad="38100" dist="38100" dir="2700000" algn="tl">
                  <a:srgbClr val="000000">
                    <a:alpha val="43137"/>
                  </a:srgbClr>
                </a:outerShdw>
              </a:effectLst>
            </a:endParaRPr>
          </a:p>
          <a:p>
            <a:pPr marL="457200" indent="-457200" algn="just">
              <a:buFont typeface="Arial" panose="020B0604020202020204" pitchFamily="34" charset="0"/>
              <a:buChar char="•"/>
            </a:pPr>
            <a:r>
              <a:rPr lang="en-US" sz="3200" dirty="0" smtClean="0"/>
              <a:t>For </a:t>
            </a:r>
            <a:r>
              <a:rPr lang="en-US" sz="3200" dirty="0"/>
              <a:t>example, if salaam issues a transaction against a database at the same time that </a:t>
            </a:r>
            <a:r>
              <a:rPr lang="en-US" sz="3200" dirty="0" err="1"/>
              <a:t>layla</a:t>
            </a:r>
            <a:r>
              <a:rPr lang="en-US" sz="3200" dirty="0"/>
              <a:t> issues a different transaction; both transactions should operate on the database in an isolated manner. </a:t>
            </a:r>
            <a:endParaRPr lang="en-US" sz="3200" dirty="0" smtClean="0"/>
          </a:p>
          <a:p>
            <a:pPr marL="457200" indent="-457200" algn="just">
              <a:buFont typeface="Arial" panose="020B0604020202020204" pitchFamily="34" charset="0"/>
              <a:buChar char="•"/>
            </a:pPr>
            <a:r>
              <a:rPr lang="en-US" sz="3200" dirty="0" smtClean="0"/>
              <a:t>The </a:t>
            </a:r>
            <a:r>
              <a:rPr lang="en-US" sz="3200" dirty="0"/>
              <a:t>database should either perform salaam’s entire transaction before executing </a:t>
            </a:r>
            <a:r>
              <a:rPr lang="en-US" sz="3200" dirty="0" err="1"/>
              <a:t>layla’s</a:t>
            </a:r>
            <a:r>
              <a:rPr lang="en-US" sz="3200" dirty="0"/>
              <a:t> or vice- </a:t>
            </a:r>
            <a:r>
              <a:rPr lang="en-US" sz="3200" dirty="0" smtClean="0"/>
              <a:t>versa</a:t>
            </a:r>
            <a:endParaRPr lang="en-US" sz="3200" dirty="0"/>
          </a:p>
        </p:txBody>
      </p:sp>
    </p:spTree>
    <p:extLst>
      <p:ext uri="{BB962C8B-B14F-4D97-AF65-F5344CB8AC3E}">
        <p14:creationId xmlns:p14="http://schemas.microsoft.com/office/powerpoint/2010/main" val="66283838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780157"/>
            <a:ext cx="8382000" cy="6001643"/>
          </a:xfrm>
          <a:prstGeom prst="rect">
            <a:avLst/>
          </a:prstGeom>
        </p:spPr>
        <p:txBody>
          <a:bodyPr wrap="square">
            <a:spAutoFit/>
          </a:bodyPr>
          <a:lstStyle/>
          <a:p>
            <a:pPr algn="just"/>
            <a:r>
              <a:rPr lang="en-US" sz="3200" dirty="0" smtClean="0"/>
              <a:t>That </a:t>
            </a:r>
            <a:r>
              <a:rPr lang="en-US" sz="3200" dirty="0"/>
              <a:t>leads to prevents salaam’s transaction from reading intermediate data produced as a side effect of part of </a:t>
            </a:r>
            <a:r>
              <a:rPr lang="en-US" sz="3200" dirty="0" err="1"/>
              <a:t>layla’s</a:t>
            </a:r>
            <a:r>
              <a:rPr lang="en-US" sz="3200" dirty="0"/>
              <a:t> transaction that will not eventually be committed to the database. The isolation property does not ensure which transaction will execute first, but it will not interfere with each other.</a:t>
            </a:r>
            <a:r>
              <a:rPr lang="en-US" sz="3200" b="1" dirty="0"/>
              <a:t> </a:t>
            </a:r>
            <a:r>
              <a:rPr lang="en-US" sz="3200" dirty="0"/>
              <a:t>Isolation is helped to decrease the speed of this type of concurrency management. To respect the isolation property is better to use a </a:t>
            </a:r>
            <a:r>
              <a:rPr lang="en-US" sz="3200" b="1" dirty="0"/>
              <a:t>serial model</a:t>
            </a:r>
            <a:r>
              <a:rPr lang="en-US" sz="3200" dirty="0"/>
              <a:t> where no two transactions can occur on the same data at the same time and where the result is predictable.</a:t>
            </a:r>
          </a:p>
        </p:txBody>
      </p:sp>
    </p:spTree>
    <p:extLst>
      <p:ext uri="{BB962C8B-B14F-4D97-AF65-F5344CB8AC3E}">
        <p14:creationId xmlns:p14="http://schemas.microsoft.com/office/powerpoint/2010/main" val="410210595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51840" y="1066800"/>
            <a:ext cx="8382000" cy="4585871"/>
          </a:xfrm>
          <a:prstGeom prst="rect">
            <a:avLst/>
          </a:prstGeom>
        </p:spPr>
        <p:txBody>
          <a:bodyPr wrap="square">
            <a:spAutoFit/>
          </a:bodyPr>
          <a:lstStyle/>
          <a:p>
            <a:r>
              <a:rPr lang="en-US" sz="3600" b="1" dirty="0">
                <a:solidFill>
                  <a:srgbClr val="40D20C"/>
                </a:solidFill>
                <a:effectLst>
                  <a:outerShdw blurRad="38100" dist="38100" dir="2700000" algn="tl">
                    <a:srgbClr val="000000">
                      <a:alpha val="43137"/>
                    </a:srgbClr>
                  </a:outerShdw>
                </a:effectLst>
              </a:rPr>
              <a:t>4 - Durability : </a:t>
            </a:r>
          </a:p>
          <a:p>
            <a:endParaRPr lang="en-US" sz="3200" b="1" dirty="0" smtClean="0">
              <a:effectLst>
                <a:glow rad="139700">
                  <a:schemeClr val="accent4">
                    <a:satMod val="175000"/>
                    <a:alpha val="40000"/>
                  </a:schemeClr>
                </a:glow>
                <a:outerShdw blurRad="114300" sx="0" sy="0">
                  <a:srgbClr val="000000"/>
                </a:outerShdw>
              </a:effectLst>
            </a:endParaRPr>
          </a:p>
          <a:p>
            <a:pPr algn="just"/>
            <a:r>
              <a:rPr lang="en-US" sz="3200" dirty="0" smtClean="0"/>
              <a:t>Mean </a:t>
            </a:r>
            <a:r>
              <a:rPr lang="en-US" sz="3200" dirty="0"/>
              <a:t>that transactions that have committed will survive permanently </a:t>
            </a:r>
            <a:r>
              <a:rPr lang="en-US" sz="3200" dirty="0" smtClean="0"/>
              <a:t>.</a:t>
            </a:r>
            <a:endParaRPr lang="ar-SA" sz="3200" dirty="0" smtClean="0"/>
          </a:p>
          <a:p>
            <a:pPr algn="just"/>
            <a:endParaRPr lang="ar-SA" sz="3200" dirty="0" smtClean="0"/>
          </a:p>
          <a:p>
            <a:pPr algn="just" rtl="1"/>
            <a:r>
              <a:rPr lang="ar-SA" sz="3200" dirty="0"/>
              <a:t>و معناه أنه إذا حصل مستخدم قاعدة البيانات على نتيجة مفادها أن التعامل قد تم بنجاح، فإن ذلك يعني أن التعامل لن يتم الرجوع فيه مهما حدث، حتى في حالة حدوث أي أعطال لاحقة في قاعدة البيانات.</a:t>
            </a:r>
            <a:endParaRPr lang="en-US" sz="3200" dirty="0"/>
          </a:p>
        </p:txBody>
      </p:sp>
    </p:spTree>
    <p:extLst>
      <p:ext uri="{BB962C8B-B14F-4D97-AF65-F5344CB8AC3E}">
        <p14:creationId xmlns:p14="http://schemas.microsoft.com/office/powerpoint/2010/main" val="314342018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780157"/>
            <a:ext cx="8382000" cy="6186309"/>
          </a:xfrm>
          <a:prstGeom prst="rect">
            <a:avLst/>
          </a:prstGeom>
        </p:spPr>
        <p:txBody>
          <a:bodyPr wrap="square">
            <a:spAutoFit/>
          </a:bodyPr>
          <a:lstStyle/>
          <a:p>
            <a:pPr algn="just"/>
            <a:r>
              <a:rPr lang="en-US" sz="3600" b="1" dirty="0"/>
              <a:t>7 </a:t>
            </a:r>
            <a:r>
              <a:rPr lang="en-US" sz="3600" b="1" dirty="0">
                <a:solidFill>
                  <a:srgbClr val="FFFF00"/>
                </a:solidFill>
                <a:effectLst>
                  <a:outerShdw blurRad="38100" dist="38100" dir="2700000" algn="tl">
                    <a:srgbClr val="000000">
                      <a:alpha val="43137"/>
                    </a:srgbClr>
                  </a:outerShdw>
                </a:effectLst>
              </a:rPr>
              <a:t>Database Design</a:t>
            </a:r>
            <a:endParaRPr lang="en-US" sz="3600" dirty="0">
              <a:solidFill>
                <a:srgbClr val="FFFF00"/>
              </a:solidFill>
              <a:effectLst>
                <a:outerShdw blurRad="38100" dist="38100" dir="2700000" algn="tl">
                  <a:srgbClr val="000000">
                    <a:alpha val="43137"/>
                  </a:srgbClr>
                </a:outerShdw>
              </a:effectLst>
            </a:endParaRPr>
          </a:p>
          <a:p>
            <a:pPr algn="just"/>
            <a:r>
              <a:rPr lang="en-US" sz="3600" dirty="0">
                <a:effectLst>
                  <a:outerShdw blurRad="38100" dist="38100" dir="2700000" algn="tl">
                    <a:srgbClr val="000000">
                      <a:alpha val="43137"/>
                    </a:srgbClr>
                  </a:outerShdw>
                </a:effectLst>
              </a:rPr>
              <a:t>     </a:t>
            </a:r>
            <a:r>
              <a:rPr lang="en-US" sz="3600" b="1" u="sng" dirty="0">
                <a:effectLst>
                  <a:outerShdw blurRad="38100" dist="38100" dir="2700000" algn="tl">
                    <a:srgbClr val="000000">
                      <a:alpha val="43137"/>
                    </a:srgbClr>
                  </a:outerShdw>
                </a:effectLst>
              </a:rPr>
              <a:t>Database design</a:t>
            </a:r>
            <a:r>
              <a:rPr lang="en-US" sz="3600" dirty="0">
                <a:effectLst>
                  <a:outerShdw blurRad="38100" dist="38100" dir="2700000" algn="tl">
                    <a:srgbClr val="000000">
                      <a:alpha val="43137"/>
                    </a:srgbClr>
                  </a:outerShdw>
                </a:effectLst>
              </a:rPr>
              <a:t> </a:t>
            </a:r>
            <a:r>
              <a:rPr lang="en-US" sz="3600" dirty="0"/>
              <a:t>is the process of producing a detailed data model of a database , this data model which can then be used to create a database.</a:t>
            </a:r>
          </a:p>
          <a:p>
            <a:pPr algn="just"/>
            <a:r>
              <a:rPr lang="en-US" sz="3600" dirty="0"/>
              <a:t>The term database design can be used to describe many different parts of the design , it can be thought of as the logical design of the base data structures used to store the data. In the relational model these are the tables and view</a:t>
            </a:r>
          </a:p>
        </p:txBody>
      </p:sp>
    </p:spTree>
    <p:extLst>
      <p:ext uri="{BB962C8B-B14F-4D97-AF65-F5344CB8AC3E}">
        <p14:creationId xmlns:p14="http://schemas.microsoft.com/office/powerpoint/2010/main" val="367204998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780157"/>
            <a:ext cx="8382000" cy="6186309"/>
          </a:xfrm>
          <a:prstGeom prst="rect">
            <a:avLst/>
          </a:prstGeom>
        </p:spPr>
        <p:txBody>
          <a:bodyPr wrap="square">
            <a:spAutoFit/>
          </a:bodyPr>
          <a:lstStyle/>
          <a:p>
            <a:pPr algn="just"/>
            <a:r>
              <a:rPr lang="en-US" sz="3600" b="1" u="sng" dirty="0">
                <a:solidFill>
                  <a:srgbClr val="FFC000"/>
                </a:solidFill>
                <a:effectLst>
                  <a:outerShdw blurRad="38100" dist="38100" dir="2700000" algn="tl">
                    <a:srgbClr val="000000">
                      <a:alpha val="43137"/>
                    </a:srgbClr>
                  </a:outerShdw>
                </a:effectLst>
              </a:rPr>
              <a:t>The Design Process</a:t>
            </a:r>
            <a:endParaRPr lang="en-US" sz="3600" u="sng" dirty="0">
              <a:solidFill>
                <a:srgbClr val="FFC000"/>
              </a:solidFill>
              <a:effectLst>
                <a:outerShdw blurRad="38100" dist="38100" dir="2700000" algn="tl">
                  <a:srgbClr val="000000">
                    <a:alpha val="43137"/>
                  </a:srgbClr>
                </a:outerShdw>
              </a:effectLst>
            </a:endParaRPr>
          </a:p>
          <a:p>
            <a:pPr algn="just"/>
            <a:r>
              <a:rPr lang="en-US" sz="3600" dirty="0"/>
              <a:t>The design process consists of the following steps:</a:t>
            </a:r>
          </a:p>
          <a:p>
            <a:pPr algn="just"/>
            <a:r>
              <a:rPr lang="en-US" sz="3600" b="1" dirty="0"/>
              <a:t>1.</a:t>
            </a:r>
            <a:r>
              <a:rPr lang="en-US" sz="3600" dirty="0"/>
              <a:t> Determine the purpose of your database ‐ This helps prepare you for the remaining steps.</a:t>
            </a:r>
          </a:p>
          <a:p>
            <a:pPr algn="just"/>
            <a:r>
              <a:rPr lang="en-US" sz="3600" b="1" dirty="0"/>
              <a:t>2.</a:t>
            </a:r>
            <a:r>
              <a:rPr lang="en-US" sz="3600" dirty="0"/>
              <a:t> Find and organize the information required ‐ Gather all of the types of information you might want to record in the database, such as product name and order number.</a:t>
            </a:r>
          </a:p>
        </p:txBody>
      </p:sp>
    </p:spTree>
    <p:extLst>
      <p:ext uri="{BB962C8B-B14F-4D97-AF65-F5344CB8AC3E}">
        <p14:creationId xmlns:p14="http://schemas.microsoft.com/office/powerpoint/2010/main" val="402806299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1044000"/>
            <a:ext cx="8382000" cy="5509200"/>
          </a:xfrm>
          <a:prstGeom prst="rect">
            <a:avLst/>
          </a:prstGeom>
        </p:spPr>
        <p:txBody>
          <a:bodyPr wrap="square">
            <a:spAutoFit/>
          </a:bodyPr>
          <a:lstStyle/>
          <a:p>
            <a:pPr algn="just"/>
            <a:r>
              <a:rPr lang="en-US" sz="3200" b="1" dirty="0"/>
              <a:t>3.</a:t>
            </a:r>
            <a:r>
              <a:rPr lang="en-US" sz="3200" dirty="0"/>
              <a:t> Divide the information into tables ‐ Divide your information items into major entities or subjects, such as Products or Orders. Each subject then becomes a table</a:t>
            </a:r>
            <a:r>
              <a:rPr lang="en-US" sz="3200" dirty="0" smtClean="0"/>
              <a:t>.</a:t>
            </a:r>
          </a:p>
          <a:p>
            <a:pPr algn="just"/>
            <a:endParaRPr lang="en-US" sz="3200" dirty="0"/>
          </a:p>
          <a:p>
            <a:pPr algn="just"/>
            <a:r>
              <a:rPr lang="en-US" sz="3200" b="1" dirty="0"/>
              <a:t>4.</a:t>
            </a:r>
            <a:r>
              <a:rPr lang="en-US" sz="3200" dirty="0"/>
              <a:t> Turn information items into columns ‐ Decide what information you want to store in each table. Each item becomes a field, and is displayed as a column in the table. For example, an Employees table might include fields such as Last Name and Hire Date.</a:t>
            </a:r>
          </a:p>
        </p:txBody>
      </p:sp>
    </p:spTree>
    <p:extLst>
      <p:ext uri="{BB962C8B-B14F-4D97-AF65-F5344CB8AC3E}">
        <p14:creationId xmlns:p14="http://schemas.microsoft.com/office/powerpoint/2010/main" val="236196661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1044000"/>
            <a:ext cx="8382000" cy="5016758"/>
          </a:xfrm>
          <a:prstGeom prst="rect">
            <a:avLst/>
          </a:prstGeom>
        </p:spPr>
        <p:txBody>
          <a:bodyPr wrap="square">
            <a:spAutoFit/>
          </a:bodyPr>
          <a:lstStyle/>
          <a:p>
            <a:pPr algn="just"/>
            <a:r>
              <a:rPr lang="en-US" sz="3200" b="1" dirty="0"/>
              <a:t>5.</a:t>
            </a:r>
            <a:r>
              <a:rPr lang="en-US" sz="3200" dirty="0"/>
              <a:t> Specify primary keys ‐ Choose each table’s primary key. The primary key is a column that is used to uniquely identify each row. An example might be Product ID or Order ID</a:t>
            </a:r>
            <a:r>
              <a:rPr lang="en-US" sz="3200" dirty="0" smtClean="0"/>
              <a:t>.</a:t>
            </a:r>
          </a:p>
          <a:p>
            <a:pPr algn="just"/>
            <a:endParaRPr lang="en-US" sz="3200" dirty="0"/>
          </a:p>
          <a:p>
            <a:pPr algn="just"/>
            <a:r>
              <a:rPr lang="en-US" sz="3200" b="1" dirty="0"/>
              <a:t>6. </a:t>
            </a:r>
            <a:r>
              <a:rPr lang="en-US" sz="3200" dirty="0"/>
              <a:t>Set up the table relationships ‐ Look at each table and decide how the data in one table is related to the data in other tables. Add fields to tables or create new tables to clarify the relationships, as necessary.</a:t>
            </a:r>
          </a:p>
        </p:txBody>
      </p:sp>
    </p:spTree>
    <p:extLst>
      <p:ext uri="{BB962C8B-B14F-4D97-AF65-F5344CB8AC3E}">
        <p14:creationId xmlns:p14="http://schemas.microsoft.com/office/powerpoint/2010/main" val="55414472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1044000"/>
            <a:ext cx="8382000" cy="5016758"/>
          </a:xfrm>
          <a:prstGeom prst="rect">
            <a:avLst/>
          </a:prstGeom>
        </p:spPr>
        <p:txBody>
          <a:bodyPr wrap="square">
            <a:spAutoFit/>
          </a:bodyPr>
          <a:lstStyle/>
          <a:p>
            <a:pPr algn="just"/>
            <a:r>
              <a:rPr lang="en-US" sz="3200" b="1" dirty="0"/>
              <a:t>7. </a:t>
            </a:r>
            <a:r>
              <a:rPr lang="en-US" sz="3200" dirty="0"/>
              <a:t>Refine your design ‐ Analyze your design for errors. Create the tables and add a few records of sample data. See if you can get the results you want from your tables. Make adjustments to the design, as needed</a:t>
            </a:r>
            <a:r>
              <a:rPr lang="en-US" sz="3200" dirty="0" smtClean="0"/>
              <a:t>.</a:t>
            </a:r>
          </a:p>
          <a:p>
            <a:pPr algn="just"/>
            <a:endParaRPr lang="en-US" sz="3200" dirty="0"/>
          </a:p>
          <a:p>
            <a:pPr algn="just"/>
            <a:r>
              <a:rPr lang="en-US" sz="3200" b="1" dirty="0"/>
              <a:t>8.</a:t>
            </a:r>
            <a:r>
              <a:rPr lang="en-US" sz="3200" dirty="0"/>
              <a:t> Apply the normalization rules ‐ Apply the data normalization rules to see if your tables are structured correctly. Make adjustments to the tables, as needed.</a:t>
            </a:r>
          </a:p>
        </p:txBody>
      </p:sp>
    </p:spTree>
    <p:extLst>
      <p:ext uri="{BB962C8B-B14F-4D97-AF65-F5344CB8AC3E}">
        <p14:creationId xmlns:p14="http://schemas.microsoft.com/office/powerpoint/2010/main" val="19306148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066800" y="1524000"/>
            <a:ext cx="8051800" cy="2308324"/>
          </a:xfrm>
          <a:prstGeom prst="rect">
            <a:avLst/>
          </a:prstGeom>
          <a:noFill/>
        </p:spPr>
        <p:txBody>
          <a:bodyPr wrap="square" rtlCol="0">
            <a:spAutoFit/>
          </a:bodyPr>
          <a:lstStyle/>
          <a:p>
            <a:pPr marL="457200" indent="-457200" algn="just">
              <a:buFont typeface="Arial" panose="020B0604020202020204" pitchFamily="34" charset="0"/>
              <a:buChar char="•"/>
            </a:pPr>
            <a:r>
              <a:rPr lang="en-US" sz="3200" u="sng" dirty="0" smtClean="0">
                <a:solidFill>
                  <a:srgbClr val="FFFF00"/>
                </a:solidFill>
              </a:rPr>
              <a:t>SQL</a:t>
            </a:r>
            <a:r>
              <a:rPr lang="en-US" sz="2800" dirty="0" smtClean="0"/>
              <a:t>(Structured </a:t>
            </a:r>
            <a:r>
              <a:rPr lang="en-US" sz="2800" dirty="0"/>
              <a:t>Query Language) is a standard language for making interactive queries from and updating a database such as IBM's </a:t>
            </a:r>
            <a:r>
              <a:rPr lang="en-US" sz="2800" u="sng" dirty="0">
                <a:solidFill>
                  <a:srgbClr val="FFFF00"/>
                </a:solidFill>
              </a:rPr>
              <a:t>DB2</a:t>
            </a:r>
            <a:r>
              <a:rPr lang="en-US" sz="2800" dirty="0"/>
              <a:t>, Microsoft's </a:t>
            </a:r>
            <a:r>
              <a:rPr lang="en-US" sz="2800" u="sng" dirty="0">
                <a:solidFill>
                  <a:srgbClr val="FFFF00"/>
                </a:solidFill>
              </a:rPr>
              <a:t>SQL Server</a:t>
            </a:r>
            <a:r>
              <a:rPr lang="en-US" sz="2800" dirty="0"/>
              <a:t>, and database products from </a:t>
            </a:r>
            <a:r>
              <a:rPr lang="en-US" sz="2800" u="sng" dirty="0">
                <a:solidFill>
                  <a:srgbClr val="FFFF00"/>
                </a:solidFill>
              </a:rPr>
              <a:t>Oracle</a:t>
            </a:r>
            <a:r>
              <a:rPr lang="en-US" sz="2800" dirty="0"/>
              <a:t>, </a:t>
            </a:r>
            <a:r>
              <a:rPr lang="en-US" sz="2800" u="sng" dirty="0">
                <a:solidFill>
                  <a:srgbClr val="FFFF00"/>
                </a:solidFill>
              </a:rPr>
              <a:t>Sybase</a:t>
            </a:r>
            <a:r>
              <a:rPr lang="en-US" sz="2800" dirty="0"/>
              <a:t>, and Computer Associates.</a:t>
            </a:r>
          </a:p>
        </p:txBody>
      </p:sp>
    </p:spTree>
    <p:extLst>
      <p:ext uri="{BB962C8B-B14F-4D97-AF65-F5344CB8AC3E}">
        <p14:creationId xmlns:p14="http://schemas.microsoft.com/office/powerpoint/2010/main" val="246523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1044000"/>
            <a:ext cx="8382000" cy="5201424"/>
          </a:xfrm>
          <a:prstGeom prst="rect">
            <a:avLst/>
          </a:prstGeom>
        </p:spPr>
        <p:txBody>
          <a:bodyPr wrap="square">
            <a:spAutoFit/>
          </a:bodyPr>
          <a:lstStyle/>
          <a:p>
            <a:pPr algn="just"/>
            <a:r>
              <a:rPr lang="en-US" sz="4000" b="1" dirty="0" smtClean="0">
                <a:solidFill>
                  <a:srgbClr val="FF66FF"/>
                </a:solidFill>
                <a:effectLst>
                  <a:outerShdw blurRad="38100" dist="38100" dir="2700000" algn="tl">
                    <a:srgbClr val="000000">
                      <a:alpha val="43137"/>
                    </a:srgbClr>
                  </a:outerShdw>
                </a:effectLst>
              </a:rPr>
              <a:t>8. </a:t>
            </a:r>
            <a:r>
              <a:rPr lang="en-US" sz="4000" b="1" dirty="0">
                <a:solidFill>
                  <a:srgbClr val="FF66FF"/>
                </a:solidFill>
                <a:effectLst>
                  <a:outerShdw blurRad="38100" dist="38100" dir="2700000" algn="tl">
                    <a:srgbClr val="000000">
                      <a:alpha val="43137"/>
                    </a:srgbClr>
                  </a:outerShdw>
                </a:effectLst>
              </a:rPr>
              <a:t>Database </a:t>
            </a:r>
            <a:r>
              <a:rPr lang="en-US" sz="4000" b="1" dirty="0" smtClean="0">
                <a:solidFill>
                  <a:srgbClr val="FF66FF"/>
                </a:solidFill>
                <a:effectLst>
                  <a:outerShdw blurRad="38100" dist="38100" dir="2700000" algn="tl">
                    <a:srgbClr val="000000">
                      <a:alpha val="43137"/>
                    </a:srgbClr>
                  </a:outerShdw>
                </a:effectLst>
              </a:rPr>
              <a:t>Model</a:t>
            </a:r>
          </a:p>
          <a:p>
            <a:pPr algn="just"/>
            <a:endParaRPr lang="en-US" sz="4000" dirty="0"/>
          </a:p>
          <a:p>
            <a:pPr algn="just"/>
            <a:r>
              <a:rPr lang="en-US" sz="3600" u="sng" dirty="0">
                <a:effectLst>
                  <a:outerShdw blurRad="38100" dist="38100" dir="2700000" algn="tl">
                    <a:srgbClr val="000000">
                      <a:alpha val="43137"/>
                    </a:srgbClr>
                  </a:outerShdw>
                </a:effectLst>
              </a:rPr>
              <a:t>A </a:t>
            </a:r>
            <a:r>
              <a:rPr lang="en-US" sz="3600" b="1" u="sng" dirty="0">
                <a:effectLst>
                  <a:outerShdw blurRad="38100" dist="38100" dir="2700000" algn="tl">
                    <a:srgbClr val="000000">
                      <a:alpha val="43137"/>
                    </a:srgbClr>
                  </a:outerShdw>
                </a:effectLst>
              </a:rPr>
              <a:t>database model</a:t>
            </a:r>
            <a:r>
              <a:rPr lang="en-US" sz="3600" u="sng" dirty="0">
                <a:effectLst>
                  <a:outerShdw blurRad="38100" dist="38100" dir="2700000" algn="tl">
                    <a:srgbClr val="000000">
                      <a:alpha val="43137"/>
                    </a:srgbClr>
                  </a:outerShdw>
                </a:effectLst>
              </a:rPr>
              <a:t> </a:t>
            </a:r>
            <a:r>
              <a:rPr lang="en-US" sz="3600" dirty="0"/>
              <a:t>refers to the logical structure, representation or layout of a database and how the data will be stored, managed and processed within it. It helps in designing a database and serves as blueprint for application developers and database administrators in creating a database.</a:t>
            </a:r>
          </a:p>
        </p:txBody>
      </p:sp>
    </p:spTree>
    <p:extLst>
      <p:ext uri="{BB962C8B-B14F-4D97-AF65-F5344CB8AC3E}">
        <p14:creationId xmlns:p14="http://schemas.microsoft.com/office/powerpoint/2010/main" val="173753552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1044000"/>
            <a:ext cx="8382000" cy="4524315"/>
          </a:xfrm>
          <a:prstGeom prst="rect">
            <a:avLst/>
          </a:prstGeom>
        </p:spPr>
        <p:txBody>
          <a:bodyPr wrap="square">
            <a:spAutoFit/>
          </a:bodyPr>
          <a:lstStyle/>
          <a:p>
            <a:pPr algn="just"/>
            <a:r>
              <a:rPr lang="en-US" sz="3600" dirty="0"/>
              <a:t>A database model is primarily a type of data model. Depending on the model in use, a database model can include entities, their relationships, data flow, tables and more. For example, within a hierarchal database mode, the data model organizes data in the form of a tree-like structure having parent and child segments.</a:t>
            </a:r>
          </a:p>
        </p:txBody>
      </p:sp>
    </p:spTree>
    <p:extLst>
      <p:ext uri="{BB962C8B-B14F-4D97-AF65-F5344CB8AC3E}">
        <p14:creationId xmlns:p14="http://schemas.microsoft.com/office/powerpoint/2010/main" val="60912905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1044000"/>
            <a:ext cx="8382000" cy="5816977"/>
          </a:xfrm>
          <a:prstGeom prst="rect">
            <a:avLst/>
          </a:prstGeom>
        </p:spPr>
        <p:txBody>
          <a:bodyPr wrap="square">
            <a:spAutoFit/>
          </a:bodyPr>
          <a:lstStyle/>
          <a:p>
            <a:pPr algn="just"/>
            <a:r>
              <a:rPr lang="en-US" sz="3600" dirty="0"/>
              <a:t>Some of the popular database models include relational models, hierarchical models, flat file models, object oriented models, entity relationship models and network models.</a:t>
            </a:r>
          </a:p>
          <a:p>
            <a:pPr algn="just"/>
            <a:r>
              <a:rPr lang="en-US" sz="3600" dirty="0"/>
              <a:t>In history of database design, three models have been in use.</a:t>
            </a:r>
          </a:p>
          <a:p>
            <a:pPr marL="571500" lvl="0" indent="-571500" algn="just">
              <a:buFont typeface="Arial" panose="020B0604020202020204" pitchFamily="34" charset="0"/>
              <a:buChar char="•"/>
            </a:pPr>
            <a:r>
              <a:rPr lang="en-US" sz="4000" dirty="0">
                <a:solidFill>
                  <a:srgbClr val="FF66FF"/>
                </a:solidFill>
                <a:effectLst>
                  <a:outerShdw blurRad="38100" dist="38100" dir="2700000" algn="tl">
                    <a:srgbClr val="000000">
                      <a:alpha val="43137"/>
                    </a:srgbClr>
                  </a:outerShdw>
                </a:effectLst>
              </a:rPr>
              <a:t>Hierarchical Model</a:t>
            </a:r>
          </a:p>
          <a:p>
            <a:pPr marL="571500" lvl="0" indent="-571500" algn="just">
              <a:buFont typeface="Arial" panose="020B0604020202020204" pitchFamily="34" charset="0"/>
              <a:buChar char="•"/>
            </a:pPr>
            <a:r>
              <a:rPr lang="en-US" sz="4000" dirty="0">
                <a:solidFill>
                  <a:srgbClr val="FFFF00"/>
                </a:solidFill>
                <a:effectLst>
                  <a:outerShdw blurRad="38100" dist="38100" dir="2700000" algn="tl">
                    <a:srgbClr val="000000">
                      <a:alpha val="43137"/>
                    </a:srgbClr>
                  </a:outerShdw>
                </a:effectLst>
              </a:rPr>
              <a:t>Network Model</a:t>
            </a:r>
          </a:p>
          <a:p>
            <a:pPr marL="571500" lvl="0" indent="-571500" algn="just">
              <a:buFont typeface="Arial" panose="020B0604020202020204" pitchFamily="34" charset="0"/>
              <a:buChar char="•"/>
            </a:pPr>
            <a:r>
              <a:rPr lang="en-US" sz="4000" dirty="0">
                <a:solidFill>
                  <a:srgbClr val="40D20C"/>
                </a:solidFill>
                <a:effectLst>
                  <a:outerShdw blurRad="38100" dist="38100" dir="2700000" algn="tl">
                    <a:srgbClr val="000000">
                      <a:alpha val="43137"/>
                    </a:srgbClr>
                  </a:outerShdw>
                </a:effectLst>
              </a:rPr>
              <a:t>Relational Model</a:t>
            </a:r>
          </a:p>
        </p:txBody>
      </p:sp>
    </p:spTree>
    <p:extLst>
      <p:ext uri="{BB962C8B-B14F-4D97-AF65-F5344CB8AC3E}">
        <p14:creationId xmlns:p14="http://schemas.microsoft.com/office/powerpoint/2010/main" val="114767948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1044000"/>
            <a:ext cx="8382000" cy="3539430"/>
          </a:xfrm>
          <a:prstGeom prst="rect">
            <a:avLst/>
          </a:prstGeom>
        </p:spPr>
        <p:txBody>
          <a:bodyPr wrap="square">
            <a:spAutoFit/>
          </a:bodyPr>
          <a:lstStyle/>
          <a:p>
            <a:pPr algn="just"/>
            <a:r>
              <a:rPr lang="en-US" sz="3600" b="1" dirty="0"/>
              <a:t>8.1 </a:t>
            </a:r>
            <a:r>
              <a:rPr lang="en-US" sz="4000" b="1" dirty="0">
                <a:solidFill>
                  <a:srgbClr val="FF66FF"/>
                </a:solidFill>
                <a:effectLst>
                  <a:outerShdw blurRad="38100" dist="38100" dir="2700000" algn="tl">
                    <a:srgbClr val="000000">
                      <a:alpha val="43137"/>
                    </a:srgbClr>
                  </a:outerShdw>
                </a:effectLst>
              </a:rPr>
              <a:t>Hierarchical </a:t>
            </a:r>
            <a:r>
              <a:rPr lang="en-US" sz="4000" b="1" dirty="0" smtClean="0">
                <a:solidFill>
                  <a:srgbClr val="FF66FF"/>
                </a:solidFill>
                <a:effectLst>
                  <a:outerShdw blurRad="38100" dist="38100" dir="2700000" algn="tl">
                    <a:srgbClr val="000000">
                      <a:alpha val="43137"/>
                    </a:srgbClr>
                  </a:outerShdw>
                </a:effectLst>
              </a:rPr>
              <a:t>Model</a:t>
            </a:r>
            <a:endParaRPr lang="ar-SA" sz="4000" b="1" dirty="0" smtClean="0">
              <a:solidFill>
                <a:srgbClr val="FF66FF"/>
              </a:solidFill>
              <a:effectLst>
                <a:outerShdw blurRad="38100" dist="38100" dir="2700000" algn="tl">
                  <a:srgbClr val="000000">
                    <a:alpha val="43137"/>
                  </a:srgbClr>
                </a:outerShdw>
              </a:effectLst>
            </a:endParaRPr>
          </a:p>
          <a:p>
            <a:pPr algn="just"/>
            <a:endParaRPr lang="en-US" sz="4000" dirty="0">
              <a:solidFill>
                <a:srgbClr val="FF66FF"/>
              </a:solidFill>
              <a:effectLst>
                <a:outerShdw blurRad="38100" dist="38100" dir="2700000" algn="tl">
                  <a:srgbClr val="000000">
                    <a:alpha val="43137"/>
                  </a:srgbClr>
                </a:outerShdw>
              </a:effectLst>
            </a:endParaRPr>
          </a:p>
          <a:p>
            <a:pPr algn="just"/>
            <a:r>
              <a:rPr lang="en-US" sz="3600" dirty="0"/>
              <a:t>In this model each entity </a:t>
            </a:r>
            <a:r>
              <a:rPr lang="en-US" sz="3600" dirty="0" smtClean="0"/>
              <a:t>has </a:t>
            </a:r>
            <a:r>
              <a:rPr lang="en-US" sz="3600" dirty="0"/>
              <a:t>only one parent but can have several children . At the top of hierarchy there is only one entity which is called Root.</a:t>
            </a:r>
          </a:p>
        </p:txBody>
      </p:sp>
    </p:spTree>
    <p:extLst>
      <p:ext uri="{BB962C8B-B14F-4D97-AF65-F5344CB8AC3E}">
        <p14:creationId xmlns:p14="http://schemas.microsoft.com/office/powerpoint/2010/main" val="46527285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pic>
        <p:nvPicPr>
          <p:cNvPr id="4" name="صورة 3" descr="Hierarchical Model of database"/>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143000"/>
            <a:ext cx="7620000" cy="5486400"/>
          </a:xfrm>
          <a:prstGeom prst="rect">
            <a:avLst/>
          </a:prstGeom>
          <a:noFill/>
          <a:ln>
            <a:noFill/>
          </a:ln>
        </p:spPr>
      </p:pic>
    </p:spTree>
    <p:extLst>
      <p:ext uri="{BB962C8B-B14F-4D97-AF65-F5344CB8AC3E}">
        <p14:creationId xmlns:p14="http://schemas.microsoft.com/office/powerpoint/2010/main" val="258032551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1044000"/>
            <a:ext cx="8382000" cy="2985433"/>
          </a:xfrm>
          <a:prstGeom prst="rect">
            <a:avLst/>
          </a:prstGeom>
        </p:spPr>
        <p:txBody>
          <a:bodyPr wrap="square">
            <a:spAutoFit/>
          </a:bodyPr>
          <a:lstStyle/>
          <a:p>
            <a:r>
              <a:rPr lang="en-US" sz="4000" b="1" dirty="0">
                <a:solidFill>
                  <a:srgbClr val="FFFF00"/>
                </a:solidFill>
                <a:effectLst>
                  <a:outerShdw blurRad="38100" dist="38100" dir="2700000" algn="tl">
                    <a:srgbClr val="000000">
                      <a:alpha val="43137"/>
                    </a:srgbClr>
                  </a:outerShdw>
                </a:effectLst>
              </a:rPr>
              <a:t>8.2 Network </a:t>
            </a:r>
            <a:r>
              <a:rPr lang="en-US" sz="4000" b="1" dirty="0" smtClean="0">
                <a:solidFill>
                  <a:srgbClr val="FFFF00"/>
                </a:solidFill>
                <a:effectLst>
                  <a:outerShdw blurRad="38100" dist="38100" dir="2700000" algn="tl">
                    <a:srgbClr val="000000">
                      <a:alpha val="43137"/>
                    </a:srgbClr>
                  </a:outerShdw>
                </a:effectLst>
              </a:rPr>
              <a:t>Model</a:t>
            </a:r>
            <a:endParaRPr lang="ar-SA" sz="4000" b="1" dirty="0" smtClean="0">
              <a:solidFill>
                <a:srgbClr val="FFFF00"/>
              </a:solidFill>
              <a:effectLst>
                <a:outerShdw blurRad="38100" dist="38100" dir="2700000" algn="tl">
                  <a:srgbClr val="000000">
                    <a:alpha val="43137"/>
                  </a:srgbClr>
                </a:outerShdw>
              </a:effectLst>
            </a:endParaRPr>
          </a:p>
          <a:p>
            <a:endParaRPr lang="en-US" sz="4000" dirty="0">
              <a:solidFill>
                <a:srgbClr val="FFFF00"/>
              </a:solidFill>
              <a:effectLst>
                <a:outerShdw blurRad="38100" dist="38100" dir="2700000" algn="tl">
                  <a:srgbClr val="000000">
                    <a:alpha val="43137"/>
                  </a:srgbClr>
                </a:outerShdw>
              </a:effectLst>
            </a:endParaRPr>
          </a:p>
          <a:p>
            <a:r>
              <a:rPr lang="en-US" sz="3600" dirty="0"/>
              <a:t>In the network model, entities are organized in a graph, in which some entities can be accessed through several path</a:t>
            </a:r>
          </a:p>
        </p:txBody>
      </p:sp>
    </p:spTree>
    <p:extLst>
      <p:ext uri="{BB962C8B-B14F-4D97-AF65-F5344CB8AC3E}">
        <p14:creationId xmlns:p14="http://schemas.microsoft.com/office/powerpoint/2010/main" val="258032551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pic>
        <p:nvPicPr>
          <p:cNvPr id="4" name="صورة 3" descr="Network Model of database"/>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143000"/>
            <a:ext cx="7696200" cy="5562600"/>
          </a:xfrm>
          <a:prstGeom prst="rect">
            <a:avLst/>
          </a:prstGeom>
          <a:noFill/>
          <a:ln>
            <a:noFill/>
          </a:ln>
        </p:spPr>
      </p:pic>
    </p:spTree>
    <p:extLst>
      <p:ext uri="{BB962C8B-B14F-4D97-AF65-F5344CB8AC3E}">
        <p14:creationId xmlns:p14="http://schemas.microsoft.com/office/powerpoint/2010/main" val="333630550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1044000"/>
            <a:ext cx="8382000" cy="2985433"/>
          </a:xfrm>
          <a:prstGeom prst="rect">
            <a:avLst/>
          </a:prstGeom>
        </p:spPr>
        <p:txBody>
          <a:bodyPr wrap="square">
            <a:spAutoFit/>
          </a:bodyPr>
          <a:lstStyle/>
          <a:p>
            <a:pPr algn="just"/>
            <a:r>
              <a:rPr lang="en-US" sz="4000" b="1" dirty="0">
                <a:solidFill>
                  <a:srgbClr val="40D20C"/>
                </a:solidFill>
                <a:effectLst>
                  <a:outerShdw blurRad="38100" dist="38100" dir="2700000" algn="tl">
                    <a:srgbClr val="000000">
                      <a:alpha val="43137"/>
                    </a:srgbClr>
                  </a:outerShdw>
                </a:effectLst>
              </a:rPr>
              <a:t>8.3 Relational </a:t>
            </a:r>
            <a:r>
              <a:rPr lang="en-US" sz="4000" b="1" dirty="0" smtClean="0">
                <a:solidFill>
                  <a:srgbClr val="40D20C"/>
                </a:solidFill>
                <a:effectLst>
                  <a:outerShdw blurRad="38100" dist="38100" dir="2700000" algn="tl">
                    <a:srgbClr val="000000">
                      <a:alpha val="43137"/>
                    </a:srgbClr>
                  </a:outerShdw>
                </a:effectLst>
              </a:rPr>
              <a:t>Model</a:t>
            </a:r>
            <a:endParaRPr lang="ar-SA" sz="4000" b="1" dirty="0" smtClean="0">
              <a:solidFill>
                <a:srgbClr val="40D20C"/>
              </a:solidFill>
              <a:effectLst>
                <a:outerShdw blurRad="38100" dist="38100" dir="2700000" algn="tl">
                  <a:srgbClr val="000000">
                    <a:alpha val="43137"/>
                  </a:srgbClr>
                </a:outerShdw>
              </a:effectLst>
            </a:endParaRPr>
          </a:p>
          <a:p>
            <a:pPr algn="just"/>
            <a:endParaRPr lang="en-US" sz="4000" dirty="0">
              <a:solidFill>
                <a:srgbClr val="40D20C"/>
              </a:solidFill>
              <a:effectLst>
                <a:outerShdw blurRad="38100" dist="38100" dir="2700000" algn="tl">
                  <a:srgbClr val="000000">
                    <a:alpha val="43137"/>
                  </a:srgbClr>
                </a:outerShdw>
              </a:effectLst>
            </a:endParaRPr>
          </a:p>
          <a:p>
            <a:pPr algn="just"/>
            <a:r>
              <a:rPr lang="en-US" sz="3600" dirty="0"/>
              <a:t>In this model, data is organized in two-dimensional tables called relations. The tables or relation are related to each other.</a:t>
            </a:r>
          </a:p>
        </p:txBody>
      </p:sp>
    </p:spTree>
    <p:extLst>
      <p:ext uri="{BB962C8B-B14F-4D97-AF65-F5344CB8AC3E}">
        <p14:creationId xmlns:p14="http://schemas.microsoft.com/office/powerpoint/2010/main" val="33363055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pic>
        <p:nvPicPr>
          <p:cNvPr id="4" name="صورة 3" descr="Relational Model of database"/>
          <p:cNvPicPr/>
          <p:nvPr/>
        </p:nvPicPr>
        <p:blipFill>
          <a:blip r:embed="rId2">
            <a:extLst>
              <a:ext uri="{28A0092B-C50C-407E-A947-70E740481C1C}">
                <a14:useLocalDpi xmlns:a14="http://schemas.microsoft.com/office/drawing/2010/main" val="0"/>
              </a:ext>
            </a:extLst>
          </a:blip>
          <a:srcRect/>
          <a:stretch>
            <a:fillRect/>
          </a:stretch>
        </p:blipFill>
        <p:spPr bwMode="auto">
          <a:xfrm>
            <a:off x="1447800" y="838200"/>
            <a:ext cx="7315200" cy="5791200"/>
          </a:xfrm>
          <a:prstGeom prst="rect">
            <a:avLst/>
          </a:prstGeom>
          <a:noFill/>
          <a:ln>
            <a:noFill/>
          </a:ln>
        </p:spPr>
      </p:pic>
    </p:spTree>
    <p:extLst>
      <p:ext uri="{BB962C8B-B14F-4D97-AF65-F5344CB8AC3E}">
        <p14:creationId xmlns:p14="http://schemas.microsoft.com/office/powerpoint/2010/main" val="3609246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914400" y="609600"/>
            <a:ext cx="8229600" cy="6247864"/>
          </a:xfrm>
          <a:prstGeom prst="rect">
            <a:avLst/>
          </a:prstGeom>
          <a:noFill/>
        </p:spPr>
        <p:txBody>
          <a:bodyPr wrap="square" rtlCol="0">
            <a:spAutoFit/>
          </a:bodyPr>
          <a:lstStyle/>
          <a:p>
            <a:pPr algn="just"/>
            <a:r>
              <a:rPr lang="en-US" sz="3600" b="1" dirty="0"/>
              <a:t>1.1 </a:t>
            </a:r>
            <a:r>
              <a:rPr lang="en-US" sz="3600" b="1" dirty="0">
                <a:solidFill>
                  <a:srgbClr val="FFFF00"/>
                </a:solidFill>
              </a:rPr>
              <a:t>Database System Applications</a:t>
            </a:r>
            <a:endParaRPr lang="en-US" sz="3600" dirty="0">
              <a:solidFill>
                <a:srgbClr val="FFFF00"/>
              </a:solidFill>
            </a:endParaRPr>
          </a:p>
          <a:p>
            <a:pPr algn="just"/>
            <a:r>
              <a:rPr lang="en-US" sz="2800" b="1" dirty="0"/>
              <a:t> </a:t>
            </a:r>
            <a:r>
              <a:rPr lang="en-US" sz="2800" dirty="0" smtClean="0"/>
              <a:t>Databases </a:t>
            </a:r>
            <a:r>
              <a:rPr lang="en-US" sz="2800" dirty="0"/>
              <a:t>are widely used. Here are some representative applications:</a:t>
            </a:r>
          </a:p>
          <a:p>
            <a:pPr algn="just"/>
            <a:r>
              <a:rPr lang="en-US" sz="2800" b="1" dirty="0"/>
              <a:t>• </a:t>
            </a:r>
            <a:r>
              <a:rPr lang="en-US" sz="2800" b="1" dirty="0">
                <a:solidFill>
                  <a:srgbClr val="40D20C"/>
                </a:solidFill>
              </a:rPr>
              <a:t>Banking</a:t>
            </a:r>
            <a:r>
              <a:rPr lang="en-US" sz="2800" b="1" dirty="0"/>
              <a:t>:</a:t>
            </a:r>
            <a:r>
              <a:rPr lang="en-US" sz="2800" dirty="0"/>
              <a:t> For customer information, accounts, and loans, and banking transactions.</a:t>
            </a:r>
          </a:p>
          <a:p>
            <a:pPr algn="just"/>
            <a:r>
              <a:rPr lang="en-US" sz="2800" b="1" dirty="0"/>
              <a:t>• </a:t>
            </a:r>
            <a:r>
              <a:rPr lang="en-US" sz="2800" b="1" dirty="0">
                <a:solidFill>
                  <a:srgbClr val="FFC000"/>
                </a:solidFill>
              </a:rPr>
              <a:t>Airlines</a:t>
            </a:r>
            <a:r>
              <a:rPr lang="en-US" sz="2800" b="1" dirty="0"/>
              <a:t>:</a:t>
            </a:r>
            <a:r>
              <a:rPr lang="en-US" sz="2800" dirty="0"/>
              <a:t> For reservations and schedule information. Airlines were among the first to use databases in a geographically distributed manner—terminals situated around the world accessed the central database system through phone lines and other data networks.</a:t>
            </a:r>
          </a:p>
          <a:p>
            <a:pPr algn="just"/>
            <a:r>
              <a:rPr lang="en-US" sz="2800" dirty="0"/>
              <a:t>• </a:t>
            </a:r>
            <a:r>
              <a:rPr lang="en-US" sz="2800" dirty="0">
                <a:solidFill>
                  <a:srgbClr val="00B0F0"/>
                </a:solidFill>
              </a:rPr>
              <a:t>Universities</a:t>
            </a:r>
            <a:r>
              <a:rPr lang="en-US" sz="2800" dirty="0"/>
              <a:t>: For student information, course registrations, and </a:t>
            </a:r>
            <a:r>
              <a:rPr lang="en-US" sz="2800" dirty="0" smtClean="0"/>
              <a:t>grades.</a:t>
            </a:r>
            <a:endParaRPr lang="en-US" sz="2800" dirty="0"/>
          </a:p>
          <a:p>
            <a:pPr algn="just"/>
            <a:r>
              <a:rPr lang="en-US" sz="2800" b="1" dirty="0"/>
              <a:t>• </a:t>
            </a:r>
            <a:r>
              <a:rPr lang="en-US" sz="2800" b="1" dirty="0">
                <a:solidFill>
                  <a:srgbClr val="FFFF00"/>
                </a:solidFill>
              </a:rPr>
              <a:t>Credit card transactions</a:t>
            </a:r>
            <a:r>
              <a:rPr lang="en-US" sz="2800" b="1" dirty="0"/>
              <a:t>:</a:t>
            </a:r>
            <a:r>
              <a:rPr lang="en-US" sz="2800" dirty="0"/>
              <a:t> For purchases on credit cards and generation of monthly </a:t>
            </a:r>
            <a:r>
              <a:rPr lang="en-US" sz="2800" dirty="0" smtClean="0"/>
              <a:t>statements.</a:t>
            </a:r>
            <a:endParaRPr lang="en-US" sz="2800" dirty="0"/>
          </a:p>
        </p:txBody>
      </p:sp>
    </p:spTree>
    <p:extLst>
      <p:ext uri="{BB962C8B-B14F-4D97-AF65-F5344CB8AC3E}">
        <p14:creationId xmlns:p14="http://schemas.microsoft.com/office/powerpoint/2010/main" val="320177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3" end="3"/>
                                            </p:txEl>
                                          </p:spTgt>
                                        </p:tgtEl>
                                        <p:attrNameLst>
                                          <p:attrName>style.visibility</p:attrName>
                                        </p:attrNameLst>
                                      </p:cBhvr>
                                      <p:to>
                                        <p:strVal val="visible"/>
                                      </p:to>
                                    </p:set>
                                    <p:animEffect transition="in" filter="wipe(down)">
                                      <p:cBhvr>
                                        <p:cTn id="61" dur="580">
                                          <p:stCondLst>
                                            <p:cond delay="0"/>
                                          </p:stCondLst>
                                        </p:cTn>
                                        <p:tgtEl>
                                          <p:spTgt spid="2">
                                            <p:txEl>
                                              <p:pRg st="3" end="3"/>
                                            </p:txEl>
                                          </p:spTgt>
                                        </p:tgtEl>
                                      </p:cBhvr>
                                    </p:animEffect>
                                    <p:anim calcmode="lin" valueType="num">
                                      <p:cBhvr>
                                        <p:cTn id="62"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3" end="3"/>
                                            </p:txEl>
                                          </p:spTgt>
                                        </p:tgtEl>
                                      </p:cBhvr>
                                      <p:to x="100000" y="60000"/>
                                    </p:animScale>
                                    <p:animScale>
                                      <p:cBhvr>
                                        <p:cTn id="68" dur="166" decel="50000">
                                          <p:stCondLst>
                                            <p:cond delay="676"/>
                                          </p:stCondLst>
                                        </p:cTn>
                                        <p:tgtEl>
                                          <p:spTgt spid="2">
                                            <p:txEl>
                                              <p:pRg st="3" end="3"/>
                                            </p:txEl>
                                          </p:spTgt>
                                        </p:tgtEl>
                                      </p:cBhvr>
                                      <p:to x="100000" y="100000"/>
                                    </p:animScale>
                                    <p:animScale>
                                      <p:cBhvr>
                                        <p:cTn id="69" dur="26">
                                          <p:stCondLst>
                                            <p:cond delay="1312"/>
                                          </p:stCondLst>
                                        </p:cTn>
                                        <p:tgtEl>
                                          <p:spTgt spid="2">
                                            <p:txEl>
                                              <p:pRg st="3" end="3"/>
                                            </p:txEl>
                                          </p:spTgt>
                                        </p:tgtEl>
                                      </p:cBhvr>
                                      <p:to x="100000" y="80000"/>
                                    </p:animScale>
                                    <p:animScale>
                                      <p:cBhvr>
                                        <p:cTn id="70" dur="166" decel="50000">
                                          <p:stCondLst>
                                            <p:cond delay="1338"/>
                                          </p:stCondLst>
                                        </p:cTn>
                                        <p:tgtEl>
                                          <p:spTgt spid="2">
                                            <p:txEl>
                                              <p:pRg st="3" end="3"/>
                                            </p:txEl>
                                          </p:spTgt>
                                        </p:tgtEl>
                                      </p:cBhvr>
                                      <p:to x="100000" y="100000"/>
                                    </p:animScale>
                                    <p:animScale>
                                      <p:cBhvr>
                                        <p:cTn id="71" dur="26">
                                          <p:stCondLst>
                                            <p:cond delay="1642"/>
                                          </p:stCondLst>
                                        </p:cTn>
                                        <p:tgtEl>
                                          <p:spTgt spid="2">
                                            <p:txEl>
                                              <p:pRg st="3" end="3"/>
                                            </p:txEl>
                                          </p:spTgt>
                                        </p:tgtEl>
                                      </p:cBhvr>
                                      <p:to x="100000" y="90000"/>
                                    </p:animScale>
                                    <p:animScale>
                                      <p:cBhvr>
                                        <p:cTn id="72" dur="166" decel="50000">
                                          <p:stCondLst>
                                            <p:cond delay="1668"/>
                                          </p:stCondLst>
                                        </p:cTn>
                                        <p:tgtEl>
                                          <p:spTgt spid="2">
                                            <p:txEl>
                                              <p:pRg st="3" end="3"/>
                                            </p:txEl>
                                          </p:spTgt>
                                        </p:tgtEl>
                                      </p:cBhvr>
                                      <p:to x="100000" y="100000"/>
                                    </p:animScale>
                                    <p:animScale>
                                      <p:cBhvr>
                                        <p:cTn id="73" dur="26">
                                          <p:stCondLst>
                                            <p:cond delay="1808"/>
                                          </p:stCondLst>
                                        </p:cTn>
                                        <p:tgtEl>
                                          <p:spTgt spid="2">
                                            <p:txEl>
                                              <p:pRg st="3" end="3"/>
                                            </p:txEl>
                                          </p:spTgt>
                                        </p:tgtEl>
                                      </p:cBhvr>
                                      <p:to x="100000" y="95000"/>
                                    </p:animScale>
                                    <p:animScale>
                                      <p:cBhvr>
                                        <p:cTn id="74" dur="166" decel="50000">
                                          <p:stCondLst>
                                            <p:cond delay="1834"/>
                                          </p:stCondLst>
                                        </p:cTn>
                                        <p:tgtEl>
                                          <p:spTgt spid="2">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2">
                                            <p:txEl>
                                              <p:pRg st="4" end="4"/>
                                            </p:txEl>
                                          </p:spTgt>
                                        </p:tgtEl>
                                        <p:attrNameLst>
                                          <p:attrName>style.visibility</p:attrName>
                                        </p:attrNameLst>
                                      </p:cBhvr>
                                      <p:to>
                                        <p:strVal val="visible"/>
                                      </p:to>
                                    </p:set>
                                    <p:animEffect transition="in" filter="wipe(down)">
                                      <p:cBhvr>
                                        <p:cTn id="79" dur="580">
                                          <p:stCondLst>
                                            <p:cond delay="0"/>
                                          </p:stCondLst>
                                        </p:cTn>
                                        <p:tgtEl>
                                          <p:spTgt spid="2">
                                            <p:txEl>
                                              <p:pRg st="4" end="4"/>
                                            </p:txEl>
                                          </p:spTgt>
                                        </p:tgtEl>
                                      </p:cBhvr>
                                    </p:animEffect>
                                    <p:anim calcmode="lin" valueType="num">
                                      <p:cBhvr>
                                        <p:cTn id="80"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4" end="4"/>
                                            </p:txEl>
                                          </p:spTgt>
                                        </p:tgtEl>
                                      </p:cBhvr>
                                      <p:to x="100000" y="60000"/>
                                    </p:animScale>
                                    <p:animScale>
                                      <p:cBhvr>
                                        <p:cTn id="86" dur="166" decel="50000">
                                          <p:stCondLst>
                                            <p:cond delay="676"/>
                                          </p:stCondLst>
                                        </p:cTn>
                                        <p:tgtEl>
                                          <p:spTgt spid="2">
                                            <p:txEl>
                                              <p:pRg st="4" end="4"/>
                                            </p:txEl>
                                          </p:spTgt>
                                        </p:tgtEl>
                                      </p:cBhvr>
                                      <p:to x="100000" y="100000"/>
                                    </p:animScale>
                                    <p:animScale>
                                      <p:cBhvr>
                                        <p:cTn id="87" dur="26">
                                          <p:stCondLst>
                                            <p:cond delay="1312"/>
                                          </p:stCondLst>
                                        </p:cTn>
                                        <p:tgtEl>
                                          <p:spTgt spid="2">
                                            <p:txEl>
                                              <p:pRg st="4" end="4"/>
                                            </p:txEl>
                                          </p:spTgt>
                                        </p:tgtEl>
                                      </p:cBhvr>
                                      <p:to x="100000" y="80000"/>
                                    </p:animScale>
                                    <p:animScale>
                                      <p:cBhvr>
                                        <p:cTn id="88" dur="166" decel="50000">
                                          <p:stCondLst>
                                            <p:cond delay="1338"/>
                                          </p:stCondLst>
                                        </p:cTn>
                                        <p:tgtEl>
                                          <p:spTgt spid="2">
                                            <p:txEl>
                                              <p:pRg st="4" end="4"/>
                                            </p:txEl>
                                          </p:spTgt>
                                        </p:tgtEl>
                                      </p:cBhvr>
                                      <p:to x="100000" y="100000"/>
                                    </p:animScale>
                                    <p:animScale>
                                      <p:cBhvr>
                                        <p:cTn id="89" dur="26">
                                          <p:stCondLst>
                                            <p:cond delay="1642"/>
                                          </p:stCondLst>
                                        </p:cTn>
                                        <p:tgtEl>
                                          <p:spTgt spid="2">
                                            <p:txEl>
                                              <p:pRg st="4" end="4"/>
                                            </p:txEl>
                                          </p:spTgt>
                                        </p:tgtEl>
                                      </p:cBhvr>
                                      <p:to x="100000" y="90000"/>
                                    </p:animScale>
                                    <p:animScale>
                                      <p:cBhvr>
                                        <p:cTn id="90" dur="166" decel="50000">
                                          <p:stCondLst>
                                            <p:cond delay="1668"/>
                                          </p:stCondLst>
                                        </p:cTn>
                                        <p:tgtEl>
                                          <p:spTgt spid="2">
                                            <p:txEl>
                                              <p:pRg st="4" end="4"/>
                                            </p:txEl>
                                          </p:spTgt>
                                        </p:tgtEl>
                                      </p:cBhvr>
                                      <p:to x="100000" y="100000"/>
                                    </p:animScale>
                                    <p:animScale>
                                      <p:cBhvr>
                                        <p:cTn id="91" dur="26">
                                          <p:stCondLst>
                                            <p:cond delay="1808"/>
                                          </p:stCondLst>
                                        </p:cTn>
                                        <p:tgtEl>
                                          <p:spTgt spid="2">
                                            <p:txEl>
                                              <p:pRg st="4" end="4"/>
                                            </p:txEl>
                                          </p:spTgt>
                                        </p:tgtEl>
                                      </p:cBhvr>
                                      <p:to x="100000" y="95000"/>
                                    </p:animScale>
                                    <p:animScale>
                                      <p:cBhvr>
                                        <p:cTn id="92" dur="166" decel="50000">
                                          <p:stCondLst>
                                            <p:cond delay="1834"/>
                                          </p:stCondLst>
                                        </p:cTn>
                                        <p:tgtEl>
                                          <p:spTgt spid="2">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2">
                                            <p:txEl>
                                              <p:pRg st="5" end="5"/>
                                            </p:txEl>
                                          </p:spTgt>
                                        </p:tgtEl>
                                        <p:attrNameLst>
                                          <p:attrName>style.visibility</p:attrName>
                                        </p:attrNameLst>
                                      </p:cBhvr>
                                      <p:to>
                                        <p:strVal val="visible"/>
                                      </p:to>
                                    </p:set>
                                    <p:animEffect transition="in" filter="wipe(down)">
                                      <p:cBhvr>
                                        <p:cTn id="97" dur="580">
                                          <p:stCondLst>
                                            <p:cond delay="0"/>
                                          </p:stCondLst>
                                        </p:cTn>
                                        <p:tgtEl>
                                          <p:spTgt spid="2">
                                            <p:txEl>
                                              <p:pRg st="5" end="5"/>
                                            </p:txEl>
                                          </p:spTgt>
                                        </p:tgtEl>
                                      </p:cBhvr>
                                    </p:animEffect>
                                    <p:anim calcmode="lin" valueType="num">
                                      <p:cBhvr>
                                        <p:cTn id="98"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2">
                                            <p:txEl>
                                              <p:pRg st="5" end="5"/>
                                            </p:txEl>
                                          </p:spTgt>
                                        </p:tgtEl>
                                      </p:cBhvr>
                                      <p:to x="100000" y="60000"/>
                                    </p:animScale>
                                    <p:animScale>
                                      <p:cBhvr>
                                        <p:cTn id="104" dur="166" decel="50000">
                                          <p:stCondLst>
                                            <p:cond delay="676"/>
                                          </p:stCondLst>
                                        </p:cTn>
                                        <p:tgtEl>
                                          <p:spTgt spid="2">
                                            <p:txEl>
                                              <p:pRg st="5" end="5"/>
                                            </p:txEl>
                                          </p:spTgt>
                                        </p:tgtEl>
                                      </p:cBhvr>
                                      <p:to x="100000" y="100000"/>
                                    </p:animScale>
                                    <p:animScale>
                                      <p:cBhvr>
                                        <p:cTn id="105" dur="26">
                                          <p:stCondLst>
                                            <p:cond delay="1312"/>
                                          </p:stCondLst>
                                        </p:cTn>
                                        <p:tgtEl>
                                          <p:spTgt spid="2">
                                            <p:txEl>
                                              <p:pRg st="5" end="5"/>
                                            </p:txEl>
                                          </p:spTgt>
                                        </p:tgtEl>
                                      </p:cBhvr>
                                      <p:to x="100000" y="80000"/>
                                    </p:animScale>
                                    <p:animScale>
                                      <p:cBhvr>
                                        <p:cTn id="106" dur="166" decel="50000">
                                          <p:stCondLst>
                                            <p:cond delay="1338"/>
                                          </p:stCondLst>
                                        </p:cTn>
                                        <p:tgtEl>
                                          <p:spTgt spid="2">
                                            <p:txEl>
                                              <p:pRg st="5" end="5"/>
                                            </p:txEl>
                                          </p:spTgt>
                                        </p:tgtEl>
                                      </p:cBhvr>
                                      <p:to x="100000" y="100000"/>
                                    </p:animScale>
                                    <p:animScale>
                                      <p:cBhvr>
                                        <p:cTn id="107" dur="26">
                                          <p:stCondLst>
                                            <p:cond delay="1642"/>
                                          </p:stCondLst>
                                        </p:cTn>
                                        <p:tgtEl>
                                          <p:spTgt spid="2">
                                            <p:txEl>
                                              <p:pRg st="5" end="5"/>
                                            </p:txEl>
                                          </p:spTgt>
                                        </p:tgtEl>
                                      </p:cBhvr>
                                      <p:to x="100000" y="90000"/>
                                    </p:animScale>
                                    <p:animScale>
                                      <p:cBhvr>
                                        <p:cTn id="108" dur="166" decel="50000">
                                          <p:stCondLst>
                                            <p:cond delay="1668"/>
                                          </p:stCondLst>
                                        </p:cTn>
                                        <p:tgtEl>
                                          <p:spTgt spid="2">
                                            <p:txEl>
                                              <p:pRg st="5" end="5"/>
                                            </p:txEl>
                                          </p:spTgt>
                                        </p:tgtEl>
                                      </p:cBhvr>
                                      <p:to x="100000" y="100000"/>
                                    </p:animScale>
                                    <p:animScale>
                                      <p:cBhvr>
                                        <p:cTn id="109" dur="26">
                                          <p:stCondLst>
                                            <p:cond delay="1808"/>
                                          </p:stCondLst>
                                        </p:cTn>
                                        <p:tgtEl>
                                          <p:spTgt spid="2">
                                            <p:txEl>
                                              <p:pRg st="5" end="5"/>
                                            </p:txEl>
                                          </p:spTgt>
                                        </p:tgtEl>
                                      </p:cBhvr>
                                      <p:to x="100000" y="95000"/>
                                    </p:animScale>
                                    <p:animScale>
                                      <p:cBhvr>
                                        <p:cTn id="110" dur="166" decel="50000">
                                          <p:stCondLst>
                                            <p:cond delay="1834"/>
                                          </p:stCondLst>
                                        </p:cTn>
                                        <p:tgtEl>
                                          <p:spTgt spid="2">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381000" y="733246"/>
            <a:ext cx="8763000" cy="6124754"/>
          </a:xfrm>
          <a:prstGeom prst="rect">
            <a:avLst/>
          </a:prstGeom>
          <a:noFill/>
        </p:spPr>
        <p:txBody>
          <a:bodyPr wrap="square" rtlCol="0">
            <a:spAutoFit/>
          </a:bodyPr>
          <a:lstStyle/>
          <a:p>
            <a:pPr algn="just"/>
            <a:r>
              <a:rPr lang="en-US" sz="2800" b="1" dirty="0"/>
              <a:t> </a:t>
            </a:r>
            <a:r>
              <a:rPr lang="en-US" sz="2800" b="1" dirty="0" smtClean="0"/>
              <a:t>• </a:t>
            </a:r>
            <a:r>
              <a:rPr lang="en-US" sz="2800" b="1" dirty="0">
                <a:solidFill>
                  <a:srgbClr val="40D20C"/>
                </a:solidFill>
              </a:rPr>
              <a:t>Telecommunication</a:t>
            </a:r>
            <a:r>
              <a:rPr lang="en-US" sz="2800" b="1" dirty="0"/>
              <a:t>:</a:t>
            </a:r>
            <a:r>
              <a:rPr lang="en-US" sz="2800" dirty="0"/>
              <a:t> For keeping records of calls made, generating monthly bills, maintaining balances on prepaid calling cards, and storing information about the communication networks.</a:t>
            </a:r>
          </a:p>
          <a:p>
            <a:pPr algn="just"/>
            <a:r>
              <a:rPr lang="en-US" sz="2800" b="1" dirty="0"/>
              <a:t>• </a:t>
            </a:r>
            <a:r>
              <a:rPr lang="en-US" sz="2800" b="1" dirty="0">
                <a:solidFill>
                  <a:srgbClr val="FFC000"/>
                </a:solidFill>
              </a:rPr>
              <a:t>Finance</a:t>
            </a:r>
            <a:r>
              <a:rPr lang="en-US" sz="2800" b="1" dirty="0"/>
              <a:t>:</a:t>
            </a:r>
            <a:r>
              <a:rPr lang="en-US" sz="2800" dirty="0"/>
              <a:t> For storing information about holdings, sales, and purchases of financial instruments such as stocks and bonds.</a:t>
            </a:r>
          </a:p>
          <a:p>
            <a:pPr algn="just"/>
            <a:r>
              <a:rPr lang="en-US" sz="2800" b="1" dirty="0"/>
              <a:t>• </a:t>
            </a:r>
            <a:r>
              <a:rPr lang="en-US" sz="2800" b="1" dirty="0">
                <a:solidFill>
                  <a:srgbClr val="9999FF"/>
                </a:solidFill>
              </a:rPr>
              <a:t>Sales</a:t>
            </a:r>
            <a:r>
              <a:rPr lang="en-US" sz="2800" b="1" dirty="0"/>
              <a:t>:</a:t>
            </a:r>
            <a:r>
              <a:rPr lang="en-US" sz="2800" dirty="0"/>
              <a:t> For customer, product, and purchase information.</a:t>
            </a:r>
          </a:p>
          <a:p>
            <a:pPr algn="just"/>
            <a:r>
              <a:rPr lang="en-US" sz="2800" b="1" dirty="0"/>
              <a:t>• </a:t>
            </a:r>
            <a:r>
              <a:rPr lang="en-US" sz="2800" b="1" dirty="0">
                <a:solidFill>
                  <a:srgbClr val="00B0F0"/>
                </a:solidFill>
              </a:rPr>
              <a:t>Manufacturing</a:t>
            </a:r>
            <a:r>
              <a:rPr lang="en-US" sz="2800" b="1" dirty="0"/>
              <a:t>:</a:t>
            </a:r>
            <a:r>
              <a:rPr lang="en-US" sz="2800" dirty="0"/>
              <a:t> For management of supply chain and for tracking production of items in factories, inventories of items in warehouses/stores, and orders for items.</a:t>
            </a:r>
          </a:p>
          <a:p>
            <a:pPr algn="just"/>
            <a:r>
              <a:rPr lang="en-US" sz="2800" b="1" dirty="0"/>
              <a:t>• </a:t>
            </a:r>
            <a:r>
              <a:rPr lang="en-US" sz="2800" b="1" dirty="0">
                <a:solidFill>
                  <a:srgbClr val="FFFF00"/>
                </a:solidFill>
              </a:rPr>
              <a:t>Human resources</a:t>
            </a:r>
            <a:r>
              <a:rPr lang="en-US" sz="2800" b="1" dirty="0"/>
              <a:t>:</a:t>
            </a:r>
            <a:r>
              <a:rPr lang="en-US" sz="2800" dirty="0"/>
              <a:t> For information about employees, salaries, payroll taxes and benefits, and for generation of paychecks.</a:t>
            </a:r>
          </a:p>
        </p:txBody>
      </p:sp>
    </p:spTree>
    <p:extLst>
      <p:ext uri="{BB962C8B-B14F-4D97-AF65-F5344CB8AC3E}">
        <p14:creationId xmlns:p14="http://schemas.microsoft.com/office/powerpoint/2010/main" val="2851373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3" end="3"/>
                                            </p:txEl>
                                          </p:spTgt>
                                        </p:tgtEl>
                                        <p:attrNameLst>
                                          <p:attrName>style.visibility</p:attrName>
                                        </p:attrNameLst>
                                      </p:cBhvr>
                                      <p:to>
                                        <p:strVal val="visible"/>
                                      </p:to>
                                    </p:set>
                                    <p:animEffect transition="in" filter="wipe(down)">
                                      <p:cBhvr>
                                        <p:cTn id="61" dur="580">
                                          <p:stCondLst>
                                            <p:cond delay="0"/>
                                          </p:stCondLst>
                                        </p:cTn>
                                        <p:tgtEl>
                                          <p:spTgt spid="2">
                                            <p:txEl>
                                              <p:pRg st="3" end="3"/>
                                            </p:txEl>
                                          </p:spTgt>
                                        </p:tgtEl>
                                      </p:cBhvr>
                                    </p:animEffect>
                                    <p:anim calcmode="lin" valueType="num">
                                      <p:cBhvr>
                                        <p:cTn id="62"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3" end="3"/>
                                            </p:txEl>
                                          </p:spTgt>
                                        </p:tgtEl>
                                      </p:cBhvr>
                                      <p:to x="100000" y="60000"/>
                                    </p:animScale>
                                    <p:animScale>
                                      <p:cBhvr>
                                        <p:cTn id="68" dur="166" decel="50000">
                                          <p:stCondLst>
                                            <p:cond delay="676"/>
                                          </p:stCondLst>
                                        </p:cTn>
                                        <p:tgtEl>
                                          <p:spTgt spid="2">
                                            <p:txEl>
                                              <p:pRg st="3" end="3"/>
                                            </p:txEl>
                                          </p:spTgt>
                                        </p:tgtEl>
                                      </p:cBhvr>
                                      <p:to x="100000" y="100000"/>
                                    </p:animScale>
                                    <p:animScale>
                                      <p:cBhvr>
                                        <p:cTn id="69" dur="26">
                                          <p:stCondLst>
                                            <p:cond delay="1312"/>
                                          </p:stCondLst>
                                        </p:cTn>
                                        <p:tgtEl>
                                          <p:spTgt spid="2">
                                            <p:txEl>
                                              <p:pRg st="3" end="3"/>
                                            </p:txEl>
                                          </p:spTgt>
                                        </p:tgtEl>
                                      </p:cBhvr>
                                      <p:to x="100000" y="80000"/>
                                    </p:animScale>
                                    <p:animScale>
                                      <p:cBhvr>
                                        <p:cTn id="70" dur="166" decel="50000">
                                          <p:stCondLst>
                                            <p:cond delay="1338"/>
                                          </p:stCondLst>
                                        </p:cTn>
                                        <p:tgtEl>
                                          <p:spTgt spid="2">
                                            <p:txEl>
                                              <p:pRg st="3" end="3"/>
                                            </p:txEl>
                                          </p:spTgt>
                                        </p:tgtEl>
                                      </p:cBhvr>
                                      <p:to x="100000" y="100000"/>
                                    </p:animScale>
                                    <p:animScale>
                                      <p:cBhvr>
                                        <p:cTn id="71" dur="26">
                                          <p:stCondLst>
                                            <p:cond delay="1642"/>
                                          </p:stCondLst>
                                        </p:cTn>
                                        <p:tgtEl>
                                          <p:spTgt spid="2">
                                            <p:txEl>
                                              <p:pRg st="3" end="3"/>
                                            </p:txEl>
                                          </p:spTgt>
                                        </p:tgtEl>
                                      </p:cBhvr>
                                      <p:to x="100000" y="90000"/>
                                    </p:animScale>
                                    <p:animScale>
                                      <p:cBhvr>
                                        <p:cTn id="72" dur="166" decel="50000">
                                          <p:stCondLst>
                                            <p:cond delay="1668"/>
                                          </p:stCondLst>
                                        </p:cTn>
                                        <p:tgtEl>
                                          <p:spTgt spid="2">
                                            <p:txEl>
                                              <p:pRg st="3" end="3"/>
                                            </p:txEl>
                                          </p:spTgt>
                                        </p:tgtEl>
                                      </p:cBhvr>
                                      <p:to x="100000" y="100000"/>
                                    </p:animScale>
                                    <p:animScale>
                                      <p:cBhvr>
                                        <p:cTn id="73" dur="26">
                                          <p:stCondLst>
                                            <p:cond delay="1808"/>
                                          </p:stCondLst>
                                        </p:cTn>
                                        <p:tgtEl>
                                          <p:spTgt spid="2">
                                            <p:txEl>
                                              <p:pRg st="3" end="3"/>
                                            </p:txEl>
                                          </p:spTgt>
                                        </p:tgtEl>
                                      </p:cBhvr>
                                      <p:to x="100000" y="95000"/>
                                    </p:animScale>
                                    <p:animScale>
                                      <p:cBhvr>
                                        <p:cTn id="74" dur="166" decel="50000">
                                          <p:stCondLst>
                                            <p:cond delay="1834"/>
                                          </p:stCondLst>
                                        </p:cTn>
                                        <p:tgtEl>
                                          <p:spTgt spid="2">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2">
                                            <p:txEl>
                                              <p:pRg st="4" end="4"/>
                                            </p:txEl>
                                          </p:spTgt>
                                        </p:tgtEl>
                                        <p:attrNameLst>
                                          <p:attrName>style.visibility</p:attrName>
                                        </p:attrNameLst>
                                      </p:cBhvr>
                                      <p:to>
                                        <p:strVal val="visible"/>
                                      </p:to>
                                    </p:set>
                                    <p:animEffect transition="in" filter="wipe(down)">
                                      <p:cBhvr>
                                        <p:cTn id="79" dur="580">
                                          <p:stCondLst>
                                            <p:cond delay="0"/>
                                          </p:stCondLst>
                                        </p:cTn>
                                        <p:tgtEl>
                                          <p:spTgt spid="2">
                                            <p:txEl>
                                              <p:pRg st="4" end="4"/>
                                            </p:txEl>
                                          </p:spTgt>
                                        </p:tgtEl>
                                      </p:cBhvr>
                                    </p:animEffect>
                                    <p:anim calcmode="lin" valueType="num">
                                      <p:cBhvr>
                                        <p:cTn id="80"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4" end="4"/>
                                            </p:txEl>
                                          </p:spTgt>
                                        </p:tgtEl>
                                      </p:cBhvr>
                                      <p:to x="100000" y="60000"/>
                                    </p:animScale>
                                    <p:animScale>
                                      <p:cBhvr>
                                        <p:cTn id="86" dur="166" decel="50000">
                                          <p:stCondLst>
                                            <p:cond delay="676"/>
                                          </p:stCondLst>
                                        </p:cTn>
                                        <p:tgtEl>
                                          <p:spTgt spid="2">
                                            <p:txEl>
                                              <p:pRg st="4" end="4"/>
                                            </p:txEl>
                                          </p:spTgt>
                                        </p:tgtEl>
                                      </p:cBhvr>
                                      <p:to x="100000" y="100000"/>
                                    </p:animScale>
                                    <p:animScale>
                                      <p:cBhvr>
                                        <p:cTn id="87" dur="26">
                                          <p:stCondLst>
                                            <p:cond delay="1312"/>
                                          </p:stCondLst>
                                        </p:cTn>
                                        <p:tgtEl>
                                          <p:spTgt spid="2">
                                            <p:txEl>
                                              <p:pRg st="4" end="4"/>
                                            </p:txEl>
                                          </p:spTgt>
                                        </p:tgtEl>
                                      </p:cBhvr>
                                      <p:to x="100000" y="80000"/>
                                    </p:animScale>
                                    <p:animScale>
                                      <p:cBhvr>
                                        <p:cTn id="88" dur="166" decel="50000">
                                          <p:stCondLst>
                                            <p:cond delay="1338"/>
                                          </p:stCondLst>
                                        </p:cTn>
                                        <p:tgtEl>
                                          <p:spTgt spid="2">
                                            <p:txEl>
                                              <p:pRg st="4" end="4"/>
                                            </p:txEl>
                                          </p:spTgt>
                                        </p:tgtEl>
                                      </p:cBhvr>
                                      <p:to x="100000" y="100000"/>
                                    </p:animScale>
                                    <p:animScale>
                                      <p:cBhvr>
                                        <p:cTn id="89" dur="26">
                                          <p:stCondLst>
                                            <p:cond delay="1642"/>
                                          </p:stCondLst>
                                        </p:cTn>
                                        <p:tgtEl>
                                          <p:spTgt spid="2">
                                            <p:txEl>
                                              <p:pRg st="4" end="4"/>
                                            </p:txEl>
                                          </p:spTgt>
                                        </p:tgtEl>
                                      </p:cBhvr>
                                      <p:to x="100000" y="90000"/>
                                    </p:animScale>
                                    <p:animScale>
                                      <p:cBhvr>
                                        <p:cTn id="90" dur="166" decel="50000">
                                          <p:stCondLst>
                                            <p:cond delay="1668"/>
                                          </p:stCondLst>
                                        </p:cTn>
                                        <p:tgtEl>
                                          <p:spTgt spid="2">
                                            <p:txEl>
                                              <p:pRg st="4" end="4"/>
                                            </p:txEl>
                                          </p:spTgt>
                                        </p:tgtEl>
                                      </p:cBhvr>
                                      <p:to x="100000" y="100000"/>
                                    </p:animScale>
                                    <p:animScale>
                                      <p:cBhvr>
                                        <p:cTn id="91" dur="26">
                                          <p:stCondLst>
                                            <p:cond delay="1808"/>
                                          </p:stCondLst>
                                        </p:cTn>
                                        <p:tgtEl>
                                          <p:spTgt spid="2">
                                            <p:txEl>
                                              <p:pRg st="4" end="4"/>
                                            </p:txEl>
                                          </p:spTgt>
                                        </p:tgtEl>
                                      </p:cBhvr>
                                      <p:to x="100000" y="95000"/>
                                    </p:animScale>
                                    <p:animScale>
                                      <p:cBhvr>
                                        <p:cTn id="92" dur="166" decel="50000">
                                          <p:stCondLst>
                                            <p:cond delay="1834"/>
                                          </p:stCondLst>
                                        </p:cTn>
                                        <p:tgtEl>
                                          <p:spTgt spid="2">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990600" y="1143000"/>
            <a:ext cx="7747000" cy="4524315"/>
          </a:xfrm>
          <a:prstGeom prst="rect">
            <a:avLst/>
          </a:prstGeom>
          <a:noFill/>
        </p:spPr>
        <p:txBody>
          <a:bodyPr wrap="square" rtlCol="0">
            <a:spAutoFit/>
          </a:bodyPr>
          <a:lstStyle/>
          <a:p>
            <a:pPr algn="just"/>
            <a:r>
              <a:rPr lang="en-US" sz="3200" b="1" dirty="0"/>
              <a:t>2.1.2 </a:t>
            </a:r>
            <a:r>
              <a:rPr lang="en-US" sz="3200" b="1" dirty="0">
                <a:solidFill>
                  <a:srgbClr val="FFFF00"/>
                </a:solidFill>
              </a:rPr>
              <a:t>Database Administrator</a:t>
            </a:r>
            <a:endParaRPr lang="en-US" sz="3200" dirty="0">
              <a:solidFill>
                <a:srgbClr val="FFFF00"/>
              </a:solidFill>
            </a:endParaRPr>
          </a:p>
          <a:p>
            <a:pPr algn="just"/>
            <a:r>
              <a:rPr lang="en-US" sz="3200" dirty="0"/>
              <a:t>One of the main reasons for using </a:t>
            </a:r>
            <a:r>
              <a:rPr lang="en-US" sz="3200" b="1" dirty="0">
                <a:effectLst>
                  <a:outerShdw blurRad="38100" dist="38100" dir="2700000" algn="tl">
                    <a:srgbClr val="000000">
                      <a:alpha val="43137"/>
                    </a:srgbClr>
                  </a:outerShdw>
                </a:effectLst>
              </a:rPr>
              <a:t>DBMSs</a:t>
            </a:r>
            <a:r>
              <a:rPr lang="en-US" sz="3200" dirty="0"/>
              <a:t> is to have central control of both the data and the programs that access those data</a:t>
            </a:r>
            <a:r>
              <a:rPr lang="en-US" sz="3200" dirty="0" smtClean="0"/>
              <a:t>.</a:t>
            </a:r>
          </a:p>
          <a:p>
            <a:pPr algn="just"/>
            <a:endParaRPr lang="en-US" sz="3200" dirty="0"/>
          </a:p>
          <a:p>
            <a:pPr algn="just"/>
            <a:endParaRPr lang="en-US" sz="3200" dirty="0" smtClean="0"/>
          </a:p>
          <a:p>
            <a:pPr marL="457200" indent="-457200" algn="just">
              <a:buFont typeface="Arial" panose="020B0604020202020204" pitchFamily="34" charset="0"/>
              <a:buChar char="•"/>
            </a:pPr>
            <a:r>
              <a:rPr lang="en-US" sz="3200" b="1" dirty="0" err="1" smtClean="0">
                <a:solidFill>
                  <a:srgbClr val="FFFF00"/>
                </a:solidFill>
              </a:rPr>
              <a:t>DataBase</a:t>
            </a:r>
            <a:r>
              <a:rPr lang="en-US" sz="3200" b="1" dirty="0" smtClean="0">
                <a:solidFill>
                  <a:srgbClr val="FFFF00"/>
                </a:solidFill>
              </a:rPr>
              <a:t> Administrator </a:t>
            </a:r>
            <a:r>
              <a:rPr lang="en-US" sz="3200" dirty="0"/>
              <a:t>(</a:t>
            </a:r>
            <a:r>
              <a:rPr lang="en-US" sz="3200" dirty="0">
                <a:solidFill>
                  <a:srgbClr val="FFFF00"/>
                </a:solidFill>
              </a:rPr>
              <a:t>DBA</a:t>
            </a:r>
            <a:r>
              <a:rPr lang="en-US" sz="3200" dirty="0" smtClean="0"/>
              <a:t>): </a:t>
            </a:r>
            <a:r>
              <a:rPr lang="en-US" sz="3200" dirty="0"/>
              <a:t>A person who has such central control over the </a:t>
            </a:r>
            <a:r>
              <a:rPr lang="en-US" sz="3200" dirty="0" smtClean="0"/>
              <a:t>system.</a:t>
            </a:r>
          </a:p>
        </p:txBody>
      </p:sp>
    </p:spTree>
    <p:extLst>
      <p:ext uri="{BB962C8B-B14F-4D97-AF65-F5344CB8AC3E}">
        <p14:creationId xmlns:p14="http://schemas.microsoft.com/office/powerpoint/2010/main" val="378895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4" end="4"/>
                                            </p:txEl>
                                          </p:spTgt>
                                        </p:tgtEl>
                                        <p:attrNameLst>
                                          <p:attrName>style.visibility</p:attrName>
                                        </p:attrNameLst>
                                      </p:cBhvr>
                                      <p:to>
                                        <p:strVal val="visible"/>
                                      </p:to>
                                    </p:set>
                                    <p:animEffect transition="in" filter="wipe(down)">
                                      <p:cBhvr>
                                        <p:cTn id="43" dur="580">
                                          <p:stCondLst>
                                            <p:cond delay="0"/>
                                          </p:stCondLst>
                                        </p:cTn>
                                        <p:tgtEl>
                                          <p:spTgt spid="2">
                                            <p:txEl>
                                              <p:pRg st="4" end="4"/>
                                            </p:txEl>
                                          </p:spTgt>
                                        </p:tgtEl>
                                      </p:cBhvr>
                                    </p:animEffect>
                                    <p:anim calcmode="lin" valueType="num">
                                      <p:cBhvr>
                                        <p:cTn id="44"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4" end="4"/>
                                            </p:txEl>
                                          </p:spTgt>
                                        </p:tgtEl>
                                      </p:cBhvr>
                                      <p:to x="100000" y="60000"/>
                                    </p:animScale>
                                    <p:animScale>
                                      <p:cBhvr>
                                        <p:cTn id="50" dur="166" decel="50000">
                                          <p:stCondLst>
                                            <p:cond delay="676"/>
                                          </p:stCondLst>
                                        </p:cTn>
                                        <p:tgtEl>
                                          <p:spTgt spid="2">
                                            <p:txEl>
                                              <p:pRg st="4" end="4"/>
                                            </p:txEl>
                                          </p:spTgt>
                                        </p:tgtEl>
                                      </p:cBhvr>
                                      <p:to x="100000" y="100000"/>
                                    </p:animScale>
                                    <p:animScale>
                                      <p:cBhvr>
                                        <p:cTn id="51" dur="26">
                                          <p:stCondLst>
                                            <p:cond delay="1312"/>
                                          </p:stCondLst>
                                        </p:cTn>
                                        <p:tgtEl>
                                          <p:spTgt spid="2">
                                            <p:txEl>
                                              <p:pRg st="4" end="4"/>
                                            </p:txEl>
                                          </p:spTgt>
                                        </p:tgtEl>
                                      </p:cBhvr>
                                      <p:to x="100000" y="80000"/>
                                    </p:animScale>
                                    <p:animScale>
                                      <p:cBhvr>
                                        <p:cTn id="52" dur="166" decel="50000">
                                          <p:stCondLst>
                                            <p:cond delay="1338"/>
                                          </p:stCondLst>
                                        </p:cTn>
                                        <p:tgtEl>
                                          <p:spTgt spid="2">
                                            <p:txEl>
                                              <p:pRg st="4" end="4"/>
                                            </p:txEl>
                                          </p:spTgt>
                                        </p:tgtEl>
                                      </p:cBhvr>
                                      <p:to x="100000" y="100000"/>
                                    </p:animScale>
                                    <p:animScale>
                                      <p:cBhvr>
                                        <p:cTn id="53" dur="26">
                                          <p:stCondLst>
                                            <p:cond delay="1642"/>
                                          </p:stCondLst>
                                        </p:cTn>
                                        <p:tgtEl>
                                          <p:spTgt spid="2">
                                            <p:txEl>
                                              <p:pRg st="4" end="4"/>
                                            </p:txEl>
                                          </p:spTgt>
                                        </p:tgtEl>
                                      </p:cBhvr>
                                      <p:to x="100000" y="90000"/>
                                    </p:animScale>
                                    <p:animScale>
                                      <p:cBhvr>
                                        <p:cTn id="54" dur="166" decel="50000">
                                          <p:stCondLst>
                                            <p:cond delay="1668"/>
                                          </p:stCondLst>
                                        </p:cTn>
                                        <p:tgtEl>
                                          <p:spTgt spid="2">
                                            <p:txEl>
                                              <p:pRg st="4" end="4"/>
                                            </p:txEl>
                                          </p:spTgt>
                                        </p:tgtEl>
                                      </p:cBhvr>
                                      <p:to x="100000" y="100000"/>
                                    </p:animScale>
                                    <p:animScale>
                                      <p:cBhvr>
                                        <p:cTn id="55" dur="26">
                                          <p:stCondLst>
                                            <p:cond delay="1808"/>
                                          </p:stCondLst>
                                        </p:cTn>
                                        <p:tgtEl>
                                          <p:spTgt spid="2">
                                            <p:txEl>
                                              <p:pRg st="4" end="4"/>
                                            </p:txEl>
                                          </p:spTgt>
                                        </p:tgtEl>
                                      </p:cBhvr>
                                      <p:to x="100000" y="95000"/>
                                    </p:animScale>
                                    <p:animScale>
                                      <p:cBhvr>
                                        <p:cTn id="56" dur="166" decel="50000">
                                          <p:stCondLst>
                                            <p:cond delay="1834"/>
                                          </p:stCondLst>
                                        </p:cTn>
                                        <p:tgtEl>
                                          <p:spTgt spid="2">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MS_PPTProjOverview">
  <a:themeElements>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Default Design">
      <a:majorFont>
        <a:latin typeface="Trebuchet MS"/>
        <a:ea typeface=""/>
        <a:cs typeface="Arial"/>
      </a:majorFont>
      <a:minorFont>
        <a:latin typeface="Trebuchet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16CE8C-6393-4DEF-B1B6-A93FC5515C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MS_PPTProjOverview</Template>
  <TotalTime>3247</TotalTime>
  <Words>3324</Words>
  <Application>Microsoft Office PowerPoint</Application>
  <PresentationFormat>عرض على الشاشة (3:4)‏</PresentationFormat>
  <Paragraphs>284</Paragraphs>
  <Slides>68</Slides>
  <Notes>1</Notes>
  <HiddenSlides>0</HiddenSlides>
  <MMClips>0</MMClips>
  <ScaleCrop>false</ScaleCrop>
  <HeadingPairs>
    <vt:vector size="4" baseType="variant">
      <vt:variant>
        <vt:lpstr>نسق</vt:lpstr>
      </vt:variant>
      <vt:variant>
        <vt:i4>1</vt:i4>
      </vt:variant>
      <vt:variant>
        <vt:lpstr>عناوين الشرائح</vt:lpstr>
      </vt:variant>
      <vt:variant>
        <vt:i4>68</vt:i4>
      </vt:variant>
    </vt:vector>
  </HeadingPairs>
  <TitlesOfParts>
    <vt:vector size="69" baseType="lpstr">
      <vt:lpstr>MS_PPTProjOverview</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melakredha2016@outlook.com</dc:creator>
  <cp:lastModifiedBy>melakredha2016@outlook.com</cp:lastModifiedBy>
  <cp:revision>281</cp:revision>
  <dcterms:created xsi:type="dcterms:W3CDTF">2016-10-15T14:12:10Z</dcterms:created>
  <dcterms:modified xsi:type="dcterms:W3CDTF">2017-11-27T20:25:23Z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TC010184561025</vt:lpwstr>
  </property>
</Properties>
</file>