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25"/>
  </p:notesMasterIdLst>
  <p:handoutMasterIdLst>
    <p:handoutMasterId r:id="rId26"/>
  </p:handoutMasterIdLst>
  <p:sldIdLst>
    <p:sldId id="256" r:id="rId3"/>
    <p:sldId id="257" r:id="rId4"/>
    <p:sldId id="258" r:id="rId5"/>
    <p:sldId id="318" r:id="rId6"/>
    <p:sldId id="321" r:id="rId7"/>
    <p:sldId id="259" r:id="rId8"/>
    <p:sldId id="274" r:id="rId9"/>
    <p:sldId id="322" r:id="rId10"/>
    <p:sldId id="260" r:id="rId11"/>
    <p:sldId id="323" r:id="rId12"/>
    <p:sldId id="324" r:id="rId13"/>
    <p:sldId id="325" r:id="rId14"/>
    <p:sldId id="275" r:id="rId15"/>
    <p:sldId id="326" r:id="rId16"/>
    <p:sldId id="276" r:id="rId17"/>
    <p:sldId id="277" r:id="rId18"/>
    <p:sldId id="328" r:id="rId19"/>
    <p:sldId id="327" r:id="rId20"/>
    <p:sldId id="278" r:id="rId21"/>
    <p:sldId id="279" r:id="rId22"/>
    <p:sldId id="283" r:id="rId23"/>
    <p:sldId id="280" r:id="rId24"/>
  </p:sldIdLst>
  <p:sldSz cx="9144000" cy="6858000" type="screen4x3"/>
  <p:notesSz cx="6946900" cy="92837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66FF"/>
    <a:srgbClr val="40D20C"/>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0" autoAdjust="0"/>
    <p:restoredTop sz="94700" autoAdjust="0"/>
  </p:normalViewPr>
  <p:slideViewPr>
    <p:cSldViewPr>
      <p:cViewPr>
        <p:scale>
          <a:sx n="60" d="100"/>
          <a:sy n="60" d="100"/>
        </p:scale>
        <p:origin x="-888" y="19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t"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483" name="Rectangle 3"/>
          <p:cNvSpPr>
            <a:spLocks noGrp="1" noChangeArrowheads="1"/>
          </p:cNvSpPr>
          <p:nvPr>
            <p:ph type="dt" sz="quarter" idx="1"/>
          </p:nvPr>
        </p:nvSpPr>
        <p:spPr bwMode="auto">
          <a:xfrm>
            <a:off x="3937000" y="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t"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endParaRPr lang="ar-SA"/>
          </a:p>
        </p:txBody>
      </p:sp>
      <p:sp>
        <p:nvSpPr>
          <p:cNvPr id="20484" name="Rectangle 4"/>
          <p:cNvSpPr>
            <a:spLocks noGrp="1" noChangeArrowheads="1"/>
          </p:cNvSpPr>
          <p:nvPr>
            <p:ph type="ftr" sz="quarter" idx="2"/>
          </p:nvPr>
        </p:nvSpPr>
        <p:spPr bwMode="auto">
          <a:xfrm>
            <a:off x="0" y="882015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b"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485" name="Rectangle 5"/>
          <p:cNvSpPr>
            <a:spLocks noGrp="1" noChangeArrowheads="1"/>
          </p:cNvSpPr>
          <p:nvPr>
            <p:ph type="sldNum" sz="quarter" idx="3"/>
          </p:nvPr>
        </p:nvSpPr>
        <p:spPr bwMode="auto">
          <a:xfrm>
            <a:off x="3937000" y="882015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b"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fld id="{B4A89C2F-58A8-44CE-A436-7A78B9F4F001}" type="slidenum">
              <a:rPr lang="ar-EG"/>
              <a:pPr/>
              <a:t>‹#›</a:t>
            </a:fld>
            <a:endParaRPr lang="ar-SA"/>
          </a:p>
        </p:txBody>
      </p:sp>
    </p:spTree>
    <p:extLst>
      <p:ext uri="{BB962C8B-B14F-4D97-AF65-F5344CB8AC3E}">
        <p14:creationId xmlns:p14="http://schemas.microsoft.com/office/powerpoint/2010/main" val="30429356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t"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51" name="Rectangle 3"/>
          <p:cNvSpPr>
            <a:spLocks noGrp="1" noRot="1" noChangeAspect="1" noChangeArrowheads="1" noTextEdit="1"/>
          </p:cNvSpPr>
          <p:nvPr>
            <p:ph type="sldImg" idx="2"/>
          </p:nvPr>
        </p:nvSpPr>
        <p:spPr bwMode="auto">
          <a:xfrm>
            <a:off x="1152525" y="696913"/>
            <a:ext cx="4641850" cy="3481387"/>
          </a:xfrm>
          <a:prstGeom prst="rect">
            <a:avLst/>
          </a:prstGeom>
          <a:noFill/>
          <a:ln w="9525">
            <a:solidFill>
              <a:srgbClr val="000000"/>
            </a:solidFill>
            <a:miter lim="800000"/>
            <a:headEnd/>
            <a:tailEnd/>
          </a:ln>
        </p:spPr>
      </p:sp>
      <p:sp>
        <p:nvSpPr>
          <p:cNvPr id="2052" name="Rectangle 4"/>
          <p:cNvSpPr>
            <a:spLocks noGrp="1" noChangeArrowheads="1"/>
          </p:cNvSpPr>
          <p:nvPr>
            <p:ph type="body" sz="quarter" idx="3"/>
          </p:nvPr>
        </p:nvSpPr>
        <p:spPr bwMode="auto">
          <a:xfrm>
            <a:off x="925513" y="4410075"/>
            <a:ext cx="5095875" cy="417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t" anchorCtr="0" compatLnSpc="1">
            <a:prstTxWarp prst="textNoShape">
              <a:avLst/>
            </a:prstTxWarp>
          </a:bodyPr>
          <a:lstStyle/>
          <a:p>
            <a:pPr lvl="0"/>
            <a:r>
              <a:rPr lang="ar-SA" smtClean="0"/>
              <a:t>انقر لتحريرأنماط نص الشريحة الرئيسية</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2053" name="Rectangle 5"/>
          <p:cNvSpPr>
            <a:spLocks noGrp="1" noChangeArrowheads="1"/>
          </p:cNvSpPr>
          <p:nvPr>
            <p:ph type="dt" idx="1"/>
          </p:nvPr>
        </p:nvSpPr>
        <p:spPr bwMode="auto">
          <a:xfrm>
            <a:off x="3937000" y="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t"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endParaRPr lang="ar-SA"/>
          </a:p>
        </p:txBody>
      </p:sp>
      <p:sp>
        <p:nvSpPr>
          <p:cNvPr id="2054" name="Rectangle 6"/>
          <p:cNvSpPr>
            <a:spLocks noGrp="1" noChangeArrowheads="1"/>
          </p:cNvSpPr>
          <p:nvPr>
            <p:ph type="ftr" sz="quarter" idx="4"/>
          </p:nvPr>
        </p:nvSpPr>
        <p:spPr bwMode="auto">
          <a:xfrm>
            <a:off x="0" y="882015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b"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55" name="Rectangle 7"/>
          <p:cNvSpPr>
            <a:spLocks noGrp="1" noChangeArrowheads="1"/>
          </p:cNvSpPr>
          <p:nvPr>
            <p:ph type="sldNum" sz="quarter" idx="5"/>
          </p:nvPr>
        </p:nvSpPr>
        <p:spPr bwMode="auto">
          <a:xfrm>
            <a:off x="3937000" y="882015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b"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fld id="{B71DD65D-2586-4971-96C1-36EE4A1EA318}" type="slidenum">
              <a:rPr lang="ar-EG"/>
              <a:pPr/>
              <a:t>‹#›</a:t>
            </a:fld>
            <a:endParaRPr lang="ar-SA"/>
          </a:p>
        </p:txBody>
      </p:sp>
    </p:spTree>
    <p:extLst>
      <p:ext uri="{BB962C8B-B14F-4D97-AF65-F5344CB8AC3E}">
        <p14:creationId xmlns:p14="http://schemas.microsoft.com/office/powerpoint/2010/main" val="1610842558"/>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1pPr>
    <a:lvl2pPr marL="4572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2pPr>
    <a:lvl3pPr marL="9144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3pPr>
    <a:lvl4pPr marL="13716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4pPr>
    <a:lvl5pPr marL="18288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B71DD65D-2586-4971-96C1-36EE4A1EA318}" type="slidenum">
              <a:rPr lang="ar-EG" smtClean="0"/>
              <a:pPr/>
              <a:t>7</a:t>
            </a:fld>
            <a:endParaRPr lang="ar-SA"/>
          </a:p>
        </p:txBody>
      </p:sp>
    </p:spTree>
    <p:extLst>
      <p:ext uri="{BB962C8B-B14F-4D97-AF65-F5344CB8AC3E}">
        <p14:creationId xmlns:p14="http://schemas.microsoft.com/office/powerpoint/2010/main" val="20630972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3076" name="Rectangle 4"/>
          <p:cNvSpPr>
            <a:spLocks noGrp="1" noChangeArrowheads="1"/>
          </p:cNvSpPr>
          <p:nvPr>
            <p:ph type="ctrTitle" sz="quarter"/>
          </p:nvPr>
        </p:nvSpPr>
        <p:spPr>
          <a:xfrm>
            <a:off x="1905000" y="2057400"/>
            <a:ext cx="6705600" cy="1447800"/>
          </a:xfrm>
        </p:spPr>
        <p:txBody>
          <a:bodyPr/>
          <a:lstStyle>
            <a:lvl1pPr>
              <a:defRPr sz="4400"/>
            </a:lvl1pPr>
          </a:lstStyle>
          <a:p>
            <a:pPr lvl="0"/>
            <a:r>
              <a:rPr lang="ar-SA" noProof="0" smtClean="0"/>
              <a:t>انقر لتحرير نمط العنوان الرئيسي</a:t>
            </a:r>
          </a:p>
        </p:txBody>
      </p:sp>
      <p:sp>
        <p:nvSpPr>
          <p:cNvPr id="3077" name="Rectangle 5"/>
          <p:cNvSpPr>
            <a:spLocks noGrp="1" noChangeArrowheads="1"/>
          </p:cNvSpPr>
          <p:nvPr>
            <p:ph type="subTitle" sz="quarter" idx="1"/>
          </p:nvPr>
        </p:nvSpPr>
        <p:spPr>
          <a:xfrm>
            <a:off x="2209800" y="3581400"/>
            <a:ext cx="6400800" cy="1752600"/>
          </a:xfrm>
        </p:spPr>
        <p:txBody>
          <a:bodyPr/>
          <a:lstStyle>
            <a:lvl1pPr marL="0" indent="0">
              <a:spcBef>
                <a:spcPct val="20000"/>
              </a:spcBef>
              <a:buFontTx/>
              <a:buNone/>
              <a:defRPr/>
            </a:lvl1pPr>
          </a:lstStyle>
          <a:p>
            <a:pPr lvl="0"/>
            <a:r>
              <a:rPr lang="ar-SA" noProof="0" smtClean="0"/>
              <a:t>انقر لتحرير نمط العنوان الثانوي الرئيسي</a:t>
            </a:r>
          </a:p>
        </p:txBody>
      </p:sp>
      <p:sp>
        <p:nvSpPr>
          <p:cNvPr id="3078" name="Rectangle 6"/>
          <p:cNvSpPr>
            <a:spLocks noGrp="1" noChangeArrowheads="1"/>
          </p:cNvSpPr>
          <p:nvPr>
            <p:ph type="dt" sz="quarter" idx="2"/>
          </p:nvPr>
        </p:nvSpPr>
        <p:spPr/>
        <p:txBody>
          <a:bodyPr/>
          <a:lstStyle>
            <a:lvl1pPr>
              <a:defRPr/>
            </a:lvl1pPr>
          </a:lstStyle>
          <a:p>
            <a:endParaRPr lang="ar-SA"/>
          </a:p>
        </p:txBody>
      </p:sp>
      <p:sp>
        <p:nvSpPr>
          <p:cNvPr id="3079" name="Rectangle 7"/>
          <p:cNvSpPr>
            <a:spLocks noGrp="1" noChangeArrowheads="1"/>
          </p:cNvSpPr>
          <p:nvPr>
            <p:ph type="ftr" sz="quarter" idx="3"/>
          </p:nvPr>
        </p:nvSpPr>
        <p:spPr/>
        <p:txBody>
          <a:bodyPr/>
          <a:lstStyle>
            <a:lvl1pPr>
              <a:defRPr/>
            </a:lvl1pPr>
          </a:lstStyle>
          <a:p>
            <a:endParaRPr lang="ar-SA"/>
          </a:p>
        </p:txBody>
      </p:sp>
      <p:sp>
        <p:nvSpPr>
          <p:cNvPr id="3080" name="Rectangle 8"/>
          <p:cNvSpPr>
            <a:spLocks noGrp="1" noChangeArrowheads="1"/>
          </p:cNvSpPr>
          <p:nvPr>
            <p:ph type="sldNum" sz="quarter" idx="4"/>
          </p:nvPr>
        </p:nvSpPr>
        <p:spPr/>
        <p:txBody>
          <a:bodyPr/>
          <a:lstStyle>
            <a:lvl1pPr>
              <a:defRPr/>
            </a:lvl1pPr>
          </a:lstStyle>
          <a:p>
            <a:fld id="{BDB8070E-1D67-4A50-86B3-ECDF5A75DBA2}" type="slidenum">
              <a:rPr lang="ar-EG"/>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E566B03B-3D14-43A4-9E21-483E85A91F4C}" type="slidenum">
              <a:rPr lang="ar-EG"/>
              <a:pPr/>
              <a:t>‹#›</a:t>
            </a:fld>
            <a:endParaRPr lang="ar-SA"/>
          </a:p>
        </p:txBody>
      </p:sp>
    </p:spTree>
    <p:extLst>
      <p:ext uri="{BB962C8B-B14F-4D97-AF65-F5344CB8AC3E}">
        <p14:creationId xmlns:p14="http://schemas.microsoft.com/office/powerpoint/2010/main" val="27789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0850" y="1066800"/>
            <a:ext cx="1657350" cy="4953000"/>
          </a:xfrm>
        </p:spPr>
        <p:txBody>
          <a:bodyPr vert="eaVert"/>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828800" y="1066800"/>
            <a:ext cx="4819650" cy="495300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68796875-42FF-45DC-95E9-3307A6E175B3}" type="slidenum">
              <a:rPr lang="ar-EG"/>
              <a:pPr/>
              <a:t>‹#›</a:t>
            </a:fld>
            <a:endParaRPr lang="ar-SA"/>
          </a:p>
        </p:txBody>
      </p:sp>
    </p:spTree>
    <p:extLst>
      <p:ext uri="{BB962C8B-B14F-4D97-AF65-F5344CB8AC3E}">
        <p14:creationId xmlns:p14="http://schemas.microsoft.com/office/powerpoint/2010/main" val="150508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9534ED1B-B6EC-4068-AAFB-5C720853AFB7}" type="slidenum">
              <a:rPr lang="ar-EG"/>
              <a:pPr/>
              <a:t>‹#›</a:t>
            </a:fld>
            <a:endParaRPr lang="ar-SA"/>
          </a:p>
        </p:txBody>
      </p:sp>
    </p:spTree>
    <p:extLst>
      <p:ext uri="{BB962C8B-B14F-4D97-AF65-F5344CB8AC3E}">
        <p14:creationId xmlns:p14="http://schemas.microsoft.com/office/powerpoint/2010/main" val="2060779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95B35482-05F5-42B1-9294-54C103EB4BC0}" type="slidenum">
              <a:rPr lang="ar-EG"/>
              <a:pPr/>
              <a:t>‹#›</a:t>
            </a:fld>
            <a:endParaRPr lang="ar-SA"/>
          </a:p>
        </p:txBody>
      </p:sp>
    </p:spTree>
    <p:extLst>
      <p:ext uri="{BB962C8B-B14F-4D97-AF65-F5344CB8AC3E}">
        <p14:creationId xmlns:p14="http://schemas.microsoft.com/office/powerpoint/2010/main" val="2614947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2133600" y="2057400"/>
            <a:ext cx="30861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Content Placeholder 3"/>
          <p:cNvSpPr>
            <a:spLocks noGrp="1"/>
          </p:cNvSpPr>
          <p:nvPr>
            <p:ph sz="half" idx="2"/>
          </p:nvPr>
        </p:nvSpPr>
        <p:spPr>
          <a:xfrm>
            <a:off x="5372100" y="2057400"/>
            <a:ext cx="30861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Date Placeholder 4"/>
          <p:cNvSpPr>
            <a:spLocks noGrp="1"/>
          </p:cNvSpPr>
          <p:nvPr>
            <p:ph type="dt" sz="quarter" idx="10"/>
          </p:nvPr>
        </p:nvSpPr>
        <p:spPr/>
        <p:txBody>
          <a:bodyPr/>
          <a:lstStyle>
            <a:lvl1pPr>
              <a:defRPr/>
            </a:lvl1pPr>
          </a:lstStyle>
          <a:p>
            <a:endParaRPr lang="ar-SA"/>
          </a:p>
        </p:txBody>
      </p:sp>
      <p:sp>
        <p:nvSpPr>
          <p:cNvPr id="6" name="Footer Placeholder 5"/>
          <p:cNvSpPr>
            <a:spLocks noGrp="1"/>
          </p:cNvSpPr>
          <p:nvPr>
            <p:ph type="ftr" sz="quarter" idx="11"/>
          </p:nvPr>
        </p:nvSpPr>
        <p:spPr/>
        <p:txBody>
          <a:bodyPr/>
          <a:lstStyle>
            <a:lvl1pPr>
              <a:defRPr/>
            </a:lvl1pPr>
          </a:lstStyle>
          <a:p>
            <a:endParaRPr lang="ar-SA"/>
          </a:p>
        </p:txBody>
      </p:sp>
      <p:sp>
        <p:nvSpPr>
          <p:cNvPr id="7" name="Slide Number Placeholder 6"/>
          <p:cNvSpPr>
            <a:spLocks noGrp="1"/>
          </p:cNvSpPr>
          <p:nvPr>
            <p:ph type="sldNum" sz="quarter" idx="12"/>
          </p:nvPr>
        </p:nvSpPr>
        <p:spPr/>
        <p:txBody>
          <a:bodyPr/>
          <a:lstStyle>
            <a:lvl1pPr>
              <a:defRPr/>
            </a:lvl1pPr>
          </a:lstStyle>
          <a:p>
            <a:fld id="{EF31193F-C492-4F17-A470-90249383BD40}" type="slidenum">
              <a:rPr lang="ar-EG"/>
              <a:pPr/>
              <a:t>‹#›</a:t>
            </a:fld>
            <a:endParaRPr lang="ar-SA"/>
          </a:p>
        </p:txBody>
      </p:sp>
    </p:spTree>
    <p:extLst>
      <p:ext uri="{BB962C8B-B14F-4D97-AF65-F5344CB8AC3E}">
        <p14:creationId xmlns:p14="http://schemas.microsoft.com/office/powerpoint/2010/main" val="3236159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quarter" idx="10"/>
          </p:nvPr>
        </p:nvSpPr>
        <p:spPr/>
        <p:txBody>
          <a:bodyPr/>
          <a:lstStyle>
            <a:lvl1pPr>
              <a:defRPr/>
            </a:lvl1pPr>
          </a:lstStyle>
          <a:p>
            <a:endParaRPr lang="ar-SA"/>
          </a:p>
        </p:txBody>
      </p:sp>
      <p:sp>
        <p:nvSpPr>
          <p:cNvPr id="8" name="Footer Placeholder 7"/>
          <p:cNvSpPr>
            <a:spLocks noGrp="1"/>
          </p:cNvSpPr>
          <p:nvPr>
            <p:ph type="ftr" sz="quarter" idx="11"/>
          </p:nvPr>
        </p:nvSpPr>
        <p:spPr/>
        <p:txBody>
          <a:bodyPr/>
          <a:lstStyle>
            <a:lvl1pPr>
              <a:defRPr/>
            </a:lvl1pPr>
          </a:lstStyle>
          <a:p>
            <a:endParaRPr lang="ar-SA"/>
          </a:p>
        </p:txBody>
      </p:sp>
      <p:sp>
        <p:nvSpPr>
          <p:cNvPr id="9" name="Slide Number Placeholder 8"/>
          <p:cNvSpPr>
            <a:spLocks noGrp="1"/>
          </p:cNvSpPr>
          <p:nvPr>
            <p:ph type="sldNum" sz="quarter" idx="12"/>
          </p:nvPr>
        </p:nvSpPr>
        <p:spPr/>
        <p:txBody>
          <a:bodyPr/>
          <a:lstStyle>
            <a:lvl1pPr>
              <a:defRPr/>
            </a:lvl1pPr>
          </a:lstStyle>
          <a:p>
            <a:fld id="{982E8528-312A-4FFD-BE50-7162033BA643}" type="slidenum">
              <a:rPr lang="ar-EG"/>
              <a:pPr/>
              <a:t>‹#›</a:t>
            </a:fld>
            <a:endParaRPr lang="ar-SA"/>
          </a:p>
        </p:txBody>
      </p:sp>
    </p:spTree>
    <p:extLst>
      <p:ext uri="{BB962C8B-B14F-4D97-AF65-F5344CB8AC3E}">
        <p14:creationId xmlns:p14="http://schemas.microsoft.com/office/powerpoint/2010/main" val="1190035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quarter" idx="10"/>
          </p:nvPr>
        </p:nvSpPr>
        <p:spPr/>
        <p:txBody>
          <a:bodyPr/>
          <a:lstStyle>
            <a:lvl1pPr>
              <a:defRPr/>
            </a:lvl1pPr>
          </a:lstStyle>
          <a:p>
            <a:endParaRPr lang="ar-SA"/>
          </a:p>
        </p:txBody>
      </p:sp>
      <p:sp>
        <p:nvSpPr>
          <p:cNvPr id="4" name="Footer Placeholder 3"/>
          <p:cNvSpPr>
            <a:spLocks noGrp="1"/>
          </p:cNvSpPr>
          <p:nvPr>
            <p:ph type="ftr" sz="quarter" idx="11"/>
          </p:nvPr>
        </p:nvSpPr>
        <p:spPr/>
        <p:txBody>
          <a:bodyPr/>
          <a:lstStyle>
            <a:lvl1pPr>
              <a:defRPr/>
            </a:lvl1pPr>
          </a:lstStyle>
          <a:p>
            <a:endParaRPr lang="ar-SA"/>
          </a:p>
        </p:txBody>
      </p:sp>
      <p:sp>
        <p:nvSpPr>
          <p:cNvPr id="5" name="Slide Number Placeholder 4"/>
          <p:cNvSpPr>
            <a:spLocks noGrp="1"/>
          </p:cNvSpPr>
          <p:nvPr>
            <p:ph type="sldNum" sz="quarter" idx="12"/>
          </p:nvPr>
        </p:nvSpPr>
        <p:spPr/>
        <p:txBody>
          <a:bodyPr/>
          <a:lstStyle>
            <a:lvl1pPr>
              <a:defRPr/>
            </a:lvl1pPr>
          </a:lstStyle>
          <a:p>
            <a:fld id="{AEE51FAA-3470-464D-BD01-4443195EEA52}" type="slidenum">
              <a:rPr lang="ar-EG"/>
              <a:pPr/>
              <a:t>‹#›</a:t>
            </a:fld>
            <a:endParaRPr lang="ar-SA"/>
          </a:p>
        </p:txBody>
      </p:sp>
    </p:spTree>
    <p:extLst>
      <p:ext uri="{BB962C8B-B14F-4D97-AF65-F5344CB8AC3E}">
        <p14:creationId xmlns:p14="http://schemas.microsoft.com/office/powerpoint/2010/main" val="3307692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lvl1pPr>
              <a:defRPr/>
            </a:lvl1pPr>
          </a:lstStyle>
          <a:p>
            <a:endParaRPr lang="ar-SA"/>
          </a:p>
        </p:txBody>
      </p:sp>
      <p:sp>
        <p:nvSpPr>
          <p:cNvPr id="3" name="Footer Placeholder 2"/>
          <p:cNvSpPr>
            <a:spLocks noGrp="1"/>
          </p:cNvSpPr>
          <p:nvPr>
            <p:ph type="ftr" sz="quarter" idx="11"/>
          </p:nvPr>
        </p:nvSpPr>
        <p:spPr/>
        <p:txBody>
          <a:bodyPr/>
          <a:lstStyle>
            <a:lvl1pPr>
              <a:defRPr/>
            </a:lvl1pPr>
          </a:lstStyle>
          <a:p>
            <a:endParaRPr lang="ar-SA"/>
          </a:p>
        </p:txBody>
      </p:sp>
      <p:sp>
        <p:nvSpPr>
          <p:cNvPr id="4" name="Slide Number Placeholder 3"/>
          <p:cNvSpPr>
            <a:spLocks noGrp="1"/>
          </p:cNvSpPr>
          <p:nvPr>
            <p:ph type="sldNum" sz="quarter" idx="12"/>
          </p:nvPr>
        </p:nvSpPr>
        <p:spPr/>
        <p:txBody>
          <a:bodyPr/>
          <a:lstStyle>
            <a:lvl1pPr>
              <a:defRPr/>
            </a:lvl1pPr>
          </a:lstStyle>
          <a:p>
            <a:fld id="{6915BA4C-A84D-49A9-BEDF-5DBC850A0C17}" type="slidenum">
              <a:rPr lang="ar-EG"/>
              <a:pPr/>
              <a:t>‹#›</a:t>
            </a:fld>
            <a:endParaRPr lang="ar-SA"/>
          </a:p>
        </p:txBody>
      </p:sp>
    </p:spTree>
    <p:extLst>
      <p:ext uri="{BB962C8B-B14F-4D97-AF65-F5344CB8AC3E}">
        <p14:creationId xmlns:p14="http://schemas.microsoft.com/office/powerpoint/2010/main" val="1003406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quarter" idx="10"/>
          </p:nvPr>
        </p:nvSpPr>
        <p:spPr/>
        <p:txBody>
          <a:bodyPr/>
          <a:lstStyle>
            <a:lvl1pPr>
              <a:defRPr/>
            </a:lvl1pPr>
          </a:lstStyle>
          <a:p>
            <a:endParaRPr lang="ar-SA"/>
          </a:p>
        </p:txBody>
      </p:sp>
      <p:sp>
        <p:nvSpPr>
          <p:cNvPr id="6" name="Footer Placeholder 5"/>
          <p:cNvSpPr>
            <a:spLocks noGrp="1"/>
          </p:cNvSpPr>
          <p:nvPr>
            <p:ph type="ftr" sz="quarter" idx="11"/>
          </p:nvPr>
        </p:nvSpPr>
        <p:spPr/>
        <p:txBody>
          <a:bodyPr/>
          <a:lstStyle>
            <a:lvl1pPr>
              <a:defRPr/>
            </a:lvl1pPr>
          </a:lstStyle>
          <a:p>
            <a:endParaRPr lang="ar-SA"/>
          </a:p>
        </p:txBody>
      </p:sp>
      <p:sp>
        <p:nvSpPr>
          <p:cNvPr id="7" name="Slide Number Placeholder 6"/>
          <p:cNvSpPr>
            <a:spLocks noGrp="1"/>
          </p:cNvSpPr>
          <p:nvPr>
            <p:ph type="sldNum" sz="quarter" idx="12"/>
          </p:nvPr>
        </p:nvSpPr>
        <p:spPr/>
        <p:txBody>
          <a:bodyPr/>
          <a:lstStyle>
            <a:lvl1pPr>
              <a:defRPr/>
            </a:lvl1pPr>
          </a:lstStyle>
          <a:p>
            <a:fld id="{15C3F88F-9DBB-4601-B1E5-0E3E61E0C31A}" type="slidenum">
              <a:rPr lang="ar-EG"/>
              <a:pPr/>
              <a:t>‹#›</a:t>
            </a:fld>
            <a:endParaRPr lang="ar-SA"/>
          </a:p>
        </p:txBody>
      </p:sp>
    </p:spTree>
    <p:extLst>
      <p:ext uri="{BB962C8B-B14F-4D97-AF65-F5344CB8AC3E}">
        <p14:creationId xmlns:p14="http://schemas.microsoft.com/office/powerpoint/2010/main" val="837275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quarter" idx="10"/>
          </p:nvPr>
        </p:nvSpPr>
        <p:spPr/>
        <p:txBody>
          <a:bodyPr/>
          <a:lstStyle>
            <a:lvl1pPr>
              <a:defRPr/>
            </a:lvl1pPr>
          </a:lstStyle>
          <a:p>
            <a:endParaRPr lang="ar-SA"/>
          </a:p>
        </p:txBody>
      </p:sp>
      <p:sp>
        <p:nvSpPr>
          <p:cNvPr id="6" name="Footer Placeholder 5"/>
          <p:cNvSpPr>
            <a:spLocks noGrp="1"/>
          </p:cNvSpPr>
          <p:nvPr>
            <p:ph type="ftr" sz="quarter" idx="11"/>
          </p:nvPr>
        </p:nvSpPr>
        <p:spPr/>
        <p:txBody>
          <a:bodyPr/>
          <a:lstStyle>
            <a:lvl1pPr>
              <a:defRPr/>
            </a:lvl1pPr>
          </a:lstStyle>
          <a:p>
            <a:endParaRPr lang="ar-SA"/>
          </a:p>
        </p:txBody>
      </p:sp>
      <p:sp>
        <p:nvSpPr>
          <p:cNvPr id="7" name="Slide Number Placeholder 6"/>
          <p:cNvSpPr>
            <a:spLocks noGrp="1"/>
          </p:cNvSpPr>
          <p:nvPr>
            <p:ph type="sldNum" sz="quarter" idx="12"/>
          </p:nvPr>
        </p:nvSpPr>
        <p:spPr/>
        <p:txBody>
          <a:bodyPr/>
          <a:lstStyle>
            <a:lvl1pPr>
              <a:defRPr/>
            </a:lvl1pPr>
          </a:lstStyle>
          <a:p>
            <a:fld id="{CB3369E8-C75F-4C01-BE76-85C119E549D2}" type="slidenum">
              <a:rPr lang="ar-EG"/>
              <a:pPr/>
              <a:t>‹#›</a:t>
            </a:fld>
            <a:endParaRPr lang="ar-SA"/>
          </a:p>
        </p:txBody>
      </p:sp>
    </p:spTree>
    <p:extLst>
      <p:ext uri="{BB962C8B-B14F-4D97-AF65-F5344CB8AC3E}">
        <p14:creationId xmlns:p14="http://schemas.microsoft.com/office/powerpoint/2010/main" val="1873241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30" name="Rectangle 6"/>
          <p:cNvSpPr>
            <a:spLocks noGrp="1" noChangeArrowheads="1"/>
          </p:cNvSpPr>
          <p:nvPr>
            <p:ph type="title"/>
          </p:nvPr>
        </p:nvSpPr>
        <p:spPr bwMode="auto">
          <a:xfrm>
            <a:off x="1828800" y="1066800"/>
            <a:ext cx="66294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b" anchorCtr="0" compatLnSpc="1">
            <a:prstTxWarp prst="textNoShape">
              <a:avLst/>
            </a:prstTxWarp>
          </a:bodyPr>
          <a:lstStyle/>
          <a:p>
            <a:pPr lvl="0"/>
            <a:r>
              <a:rPr lang="ar-SA" smtClean="0"/>
              <a:t>انقر لتحرير نمط عنوان الشريحة الرئيسية</a:t>
            </a:r>
          </a:p>
        </p:txBody>
      </p:sp>
      <p:sp>
        <p:nvSpPr>
          <p:cNvPr id="1031" name="Rectangle 7"/>
          <p:cNvSpPr>
            <a:spLocks noGrp="1" noChangeArrowheads="1"/>
          </p:cNvSpPr>
          <p:nvPr>
            <p:ph type="body" idx="1"/>
          </p:nvPr>
        </p:nvSpPr>
        <p:spPr bwMode="auto">
          <a:xfrm>
            <a:off x="2133600" y="2057400"/>
            <a:ext cx="6324600" cy="3962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t" anchorCtr="0" compatLnSpc="1">
            <a:prstTxWarp prst="textNoShape">
              <a:avLst/>
            </a:prstTxWarp>
          </a:bodyPr>
          <a:lstStyle/>
          <a:p>
            <a:pPr lvl="0"/>
            <a:r>
              <a:rPr lang="ar-SA" smtClean="0"/>
              <a:t>انقر لتحريرأنماط نص الشريحة الرئيسية</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1035" name="Rectangle 11"/>
          <p:cNvSpPr>
            <a:spLocks noGrp="1" noChangeArrowheads="1"/>
          </p:cNvSpPr>
          <p:nvPr>
            <p:ph type="dt" sz="quarter" idx="2"/>
          </p:nvPr>
        </p:nvSpPr>
        <p:spPr bwMode="auto">
          <a:xfrm>
            <a:off x="1828800" y="6248400"/>
            <a:ext cx="19050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ctr" anchorCtr="0" compatLnSpc="1">
            <a:prstTxWarp prst="textNoShape">
              <a:avLst/>
            </a:prstTxWarp>
          </a:bodyPr>
          <a:lstStyle>
            <a:lvl1pPr algn="r" rtl="1">
              <a:defRPr sz="1200">
                <a:latin typeface="+mn-lt"/>
                <a:ea typeface="굴림" pitchFamily="34" charset="-127"/>
                <a:cs typeface="+mn-cs"/>
              </a:defRPr>
            </a:lvl1pPr>
          </a:lstStyle>
          <a:p>
            <a:endParaRPr lang="ar-SA"/>
          </a:p>
        </p:txBody>
      </p:sp>
      <p:sp>
        <p:nvSpPr>
          <p:cNvPr id="1036" name="Rectangle 12"/>
          <p:cNvSpPr>
            <a:spLocks noGrp="1" noChangeArrowheads="1"/>
          </p:cNvSpPr>
          <p:nvPr>
            <p:ph type="ftr" sz="quarter" idx="3"/>
          </p:nvPr>
        </p:nvSpPr>
        <p:spPr bwMode="auto">
          <a:xfrm>
            <a:off x="3886200" y="6248400"/>
            <a:ext cx="30480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ctr" anchorCtr="0" compatLnSpc="1">
            <a:prstTxWarp prst="textNoShape">
              <a:avLst/>
            </a:prstTxWarp>
          </a:bodyPr>
          <a:lstStyle>
            <a:lvl1pPr algn="ctr" rtl="1">
              <a:defRPr sz="1200">
                <a:latin typeface="+mn-lt"/>
                <a:ea typeface="굴림" pitchFamily="34" charset="-127"/>
                <a:cs typeface="+mn-cs"/>
              </a:defRPr>
            </a:lvl1pPr>
          </a:lstStyle>
          <a:p>
            <a:endParaRPr lang="ar-SA"/>
          </a:p>
        </p:txBody>
      </p:sp>
      <p:sp>
        <p:nvSpPr>
          <p:cNvPr id="1037" name="Rectangle 13"/>
          <p:cNvSpPr>
            <a:spLocks noGrp="1" noChangeArrowheads="1"/>
          </p:cNvSpPr>
          <p:nvPr>
            <p:ph type="sldNum" sz="quarter" idx="4"/>
          </p:nvPr>
        </p:nvSpPr>
        <p:spPr bwMode="auto">
          <a:xfrm>
            <a:off x="7086600" y="6248400"/>
            <a:ext cx="19050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none" lIns="92075" tIns="46037" rIns="92075" bIns="46037" numCol="1" anchor="ctr" anchorCtr="0" compatLnSpc="1">
            <a:prstTxWarp prst="textNoShape">
              <a:avLst/>
            </a:prstTxWarp>
          </a:bodyPr>
          <a:lstStyle>
            <a:lvl1pPr rtl="1">
              <a:defRPr sz="1200">
                <a:latin typeface="+mn-lt"/>
                <a:ea typeface="굴림" pitchFamily="34" charset="-127"/>
                <a:cs typeface="+mn-cs"/>
              </a:defRPr>
            </a:lvl1pPr>
          </a:lstStyle>
          <a:p>
            <a:fld id="{6057BF04-C9AB-4115-8E11-D437C8651218}" type="slidenum">
              <a:rPr lang="ar-EG"/>
              <a:pPr/>
              <a:t>‹#›</a:t>
            </a:fld>
            <a:endParaRPr lang="ar-SA"/>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rtl="1" eaLnBrk="1" fontAlgn="base" hangingPunct="1">
        <a:spcBef>
          <a:spcPct val="0"/>
        </a:spcBef>
        <a:spcAft>
          <a:spcPct val="0"/>
        </a:spcAft>
        <a:defRPr sz="3200" b="1">
          <a:solidFill>
            <a:schemeClr val="tx1"/>
          </a:solidFill>
          <a:latin typeface="+mj-lt"/>
          <a:ea typeface="+mj-ea"/>
          <a:cs typeface="+mj-cs"/>
        </a:defRPr>
      </a:lvl1pPr>
      <a:lvl2pPr algn="r" rtl="1" eaLnBrk="1" fontAlgn="base" hangingPunct="1">
        <a:spcBef>
          <a:spcPct val="0"/>
        </a:spcBef>
        <a:spcAft>
          <a:spcPct val="0"/>
        </a:spcAft>
        <a:defRPr sz="3200" b="1">
          <a:solidFill>
            <a:schemeClr val="tx1"/>
          </a:solidFill>
          <a:latin typeface="Trebuchet MS" pitchFamily="34" charset="0"/>
          <a:cs typeface="Arial" pitchFamily="34" charset="0"/>
        </a:defRPr>
      </a:lvl2pPr>
      <a:lvl3pPr algn="r" rtl="1" eaLnBrk="1" fontAlgn="base" hangingPunct="1">
        <a:spcBef>
          <a:spcPct val="0"/>
        </a:spcBef>
        <a:spcAft>
          <a:spcPct val="0"/>
        </a:spcAft>
        <a:defRPr sz="3200" b="1">
          <a:solidFill>
            <a:schemeClr val="tx1"/>
          </a:solidFill>
          <a:latin typeface="Trebuchet MS" pitchFamily="34" charset="0"/>
          <a:cs typeface="Arial" pitchFamily="34" charset="0"/>
        </a:defRPr>
      </a:lvl3pPr>
      <a:lvl4pPr algn="r" rtl="1" eaLnBrk="1" fontAlgn="base" hangingPunct="1">
        <a:spcBef>
          <a:spcPct val="0"/>
        </a:spcBef>
        <a:spcAft>
          <a:spcPct val="0"/>
        </a:spcAft>
        <a:defRPr sz="3200" b="1">
          <a:solidFill>
            <a:schemeClr val="tx1"/>
          </a:solidFill>
          <a:latin typeface="Trebuchet MS" pitchFamily="34" charset="0"/>
          <a:cs typeface="Arial" pitchFamily="34" charset="0"/>
        </a:defRPr>
      </a:lvl4pPr>
      <a:lvl5pPr algn="r" rtl="1" eaLnBrk="1" fontAlgn="base" hangingPunct="1">
        <a:spcBef>
          <a:spcPct val="0"/>
        </a:spcBef>
        <a:spcAft>
          <a:spcPct val="0"/>
        </a:spcAft>
        <a:defRPr sz="3200" b="1">
          <a:solidFill>
            <a:schemeClr val="tx1"/>
          </a:solidFill>
          <a:latin typeface="Trebuchet MS" pitchFamily="34" charset="0"/>
          <a:cs typeface="Arial" pitchFamily="34" charset="0"/>
        </a:defRPr>
      </a:lvl5pPr>
      <a:lvl6pPr marL="457200" algn="r" rtl="1" eaLnBrk="1" fontAlgn="base" hangingPunct="1">
        <a:spcBef>
          <a:spcPct val="0"/>
        </a:spcBef>
        <a:spcAft>
          <a:spcPct val="0"/>
        </a:spcAft>
        <a:defRPr sz="3200" b="1">
          <a:solidFill>
            <a:schemeClr val="tx1"/>
          </a:solidFill>
          <a:latin typeface="Trebuchet MS" pitchFamily="34" charset="0"/>
          <a:cs typeface="Arial" pitchFamily="34" charset="0"/>
        </a:defRPr>
      </a:lvl6pPr>
      <a:lvl7pPr marL="914400" algn="r" rtl="1" eaLnBrk="1" fontAlgn="base" hangingPunct="1">
        <a:spcBef>
          <a:spcPct val="0"/>
        </a:spcBef>
        <a:spcAft>
          <a:spcPct val="0"/>
        </a:spcAft>
        <a:defRPr sz="3200" b="1">
          <a:solidFill>
            <a:schemeClr val="tx1"/>
          </a:solidFill>
          <a:latin typeface="Trebuchet MS" pitchFamily="34" charset="0"/>
          <a:cs typeface="Arial" pitchFamily="34" charset="0"/>
        </a:defRPr>
      </a:lvl7pPr>
      <a:lvl8pPr marL="1371600" algn="r" rtl="1" eaLnBrk="1" fontAlgn="base" hangingPunct="1">
        <a:spcBef>
          <a:spcPct val="0"/>
        </a:spcBef>
        <a:spcAft>
          <a:spcPct val="0"/>
        </a:spcAft>
        <a:defRPr sz="3200" b="1">
          <a:solidFill>
            <a:schemeClr val="tx1"/>
          </a:solidFill>
          <a:latin typeface="Trebuchet MS" pitchFamily="34" charset="0"/>
          <a:cs typeface="Arial" pitchFamily="34" charset="0"/>
        </a:defRPr>
      </a:lvl8pPr>
      <a:lvl9pPr marL="1828800" algn="r" rtl="1" eaLnBrk="1" fontAlgn="base" hangingPunct="1">
        <a:spcBef>
          <a:spcPct val="0"/>
        </a:spcBef>
        <a:spcAft>
          <a:spcPct val="0"/>
        </a:spcAft>
        <a:defRPr sz="3200" b="1">
          <a:solidFill>
            <a:schemeClr val="tx1"/>
          </a:solidFill>
          <a:latin typeface="Trebuchet MS" pitchFamily="34" charset="0"/>
          <a:cs typeface="Arial" pitchFamily="34" charset="0"/>
        </a:defRPr>
      </a:lvl9pPr>
    </p:titleStyle>
    <p:bodyStyle>
      <a:lvl1pPr marL="342900" indent="-342900" algn="r" rtl="1" eaLnBrk="1" fontAlgn="base" hangingPunct="1">
        <a:spcBef>
          <a:spcPct val="50000"/>
        </a:spcBef>
        <a:spcAft>
          <a:spcPct val="0"/>
        </a:spcAft>
        <a:buClr>
          <a:schemeClr val="tx1"/>
        </a:buClr>
        <a:buChar char="•"/>
        <a:defRPr sz="2400">
          <a:solidFill>
            <a:schemeClr val="tx1"/>
          </a:solidFill>
          <a:latin typeface="+mn-lt"/>
          <a:ea typeface="+mn-ea"/>
          <a:cs typeface="+mn-cs"/>
        </a:defRPr>
      </a:lvl1pPr>
      <a:lvl2pPr marL="742950" indent="-285750" algn="r" rtl="1" eaLnBrk="1" fontAlgn="base" hangingPunct="1">
        <a:spcBef>
          <a:spcPct val="20000"/>
        </a:spcBef>
        <a:spcAft>
          <a:spcPct val="0"/>
        </a:spcAft>
        <a:buClr>
          <a:schemeClr val="tx1"/>
        </a:buClr>
        <a:buFont typeface="Garamond" pitchFamily="18" charset="0"/>
        <a:buChar char="−"/>
        <a:defRPr sz="2200">
          <a:solidFill>
            <a:schemeClr val="tx1"/>
          </a:solidFill>
          <a:latin typeface="+mn-lt"/>
          <a:cs typeface="+mn-cs"/>
        </a:defRPr>
      </a:lvl2pPr>
      <a:lvl3pPr marL="1143000" indent="-228600" algn="r" rtl="1" eaLnBrk="1" fontAlgn="base" hangingPunct="1">
        <a:spcBef>
          <a:spcPct val="20000"/>
        </a:spcBef>
        <a:spcAft>
          <a:spcPct val="0"/>
        </a:spcAft>
        <a:buClr>
          <a:schemeClr val="tx1"/>
        </a:buClr>
        <a:buChar char="•"/>
        <a:defRPr sz="2000">
          <a:solidFill>
            <a:schemeClr val="tx1"/>
          </a:solidFill>
          <a:latin typeface="+mn-lt"/>
          <a:cs typeface="+mn-cs"/>
        </a:defRPr>
      </a:lvl3pPr>
      <a:lvl4pPr marL="1600200" indent="-228600" algn="r" rtl="1" eaLnBrk="1" fontAlgn="base" hangingPunct="1">
        <a:spcBef>
          <a:spcPct val="20000"/>
        </a:spcBef>
        <a:spcAft>
          <a:spcPct val="0"/>
        </a:spcAft>
        <a:buClr>
          <a:schemeClr val="tx1"/>
        </a:buClr>
        <a:buFont typeface="Garamond" pitchFamily="18" charset="0"/>
        <a:buChar char="−"/>
        <a:defRPr>
          <a:solidFill>
            <a:schemeClr val="tx1"/>
          </a:solidFill>
          <a:latin typeface="+mn-lt"/>
          <a:cs typeface="+mn-cs"/>
        </a:defRPr>
      </a:lvl4pPr>
      <a:lvl5pPr marL="2057400" indent="-228600" algn="r" rtl="1" eaLnBrk="1" fontAlgn="base" hangingPunct="1">
        <a:spcBef>
          <a:spcPct val="20000"/>
        </a:spcBef>
        <a:spcAft>
          <a:spcPct val="0"/>
        </a:spcAft>
        <a:buClr>
          <a:schemeClr val="tx1"/>
        </a:buClr>
        <a:buChar char="•"/>
        <a:defRPr sz="1600">
          <a:solidFill>
            <a:schemeClr val="tx1"/>
          </a:solidFill>
          <a:latin typeface="+mn-lt"/>
          <a:cs typeface="+mn-cs"/>
        </a:defRPr>
      </a:lvl5pPr>
      <a:lvl6pPr marL="2514600" indent="-228600" algn="r" rtl="1" eaLnBrk="1" fontAlgn="base" hangingPunct="1">
        <a:spcBef>
          <a:spcPct val="20000"/>
        </a:spcBef>
        <a:spcAft>
          <a:spcPct val="0"/>
        </a:spcAft>
        <a:buClr>
          <a:schemeClr val="tx1"/>
        </a:buClr>
        <a:buChar char="•"/>
        <a:defRPr sz="1600">
          <a:solidFill>
            <a:schemeClr val="tx1"/>
          </a:solidFill>
          <a:latin typeface="+mn-lt"/>
          <a:cs typeface="+mn-cs"/>
        </a:defRPr>
      </a:lvl6pPr>
      <a:lvl7pPr marL="2971800" indent="-228600" algn="r" rtl="1" eaLnBrk="1" fontAlgn="base" hangingPunct="1">
        <a:spcBef>
          <a:spcPct val="20000"/>
        </a:spcBef>
        <a:spcAft>
          <a:spcPct val="0"/>
        </a:spcAft>
        <a:buClr>
          <a:schemeClr val="tx1"/>
        </a:buClr>
        <a:buChar char="•"/>
        <a:defRPr sz="1600">
          <a:solidFill>
            <a:schemeClr val="tx1"/>
          </a:solidFill>
          <a:latin typeface="+mn-lt"/>
          <a:cs typeface="+mn-cs"/>
        </a:defRPr>
      </a:lvl7pPr>
      <a:lvl8pPr marL="3429000" indent="-228600" algn="r" rtl="1" eaLnBrk="1" fontAlgn="base" hangingPunct="1">
        <a:spcBef>
          <a:spcPct val="20000"/>
        </a:spcBef>
        <a:spcAft>
          <a:spcPct val="0"/>
        </a:spcAft>
        <a:buClr>
          <a:schemeClr val="tx1"/>
        </a:buClr>
        <a:buChar char="•"/>
        <a:defRPr sz="1600">
          <a:solidFill>
            <a:schemeClr val="tx1"/>
          </a:solidFill>
          <a:latin typeface="+mn-lt"/>
          <a:cs typeface="+mn-cs"/>
        </a:defRPr>
      </a:lvl8pPr>
      <a:lvl9pPr marL="3886200" indent="-228600" algn="r" rtl="1" eaLnBrk="1" fontAlgn="base" hangingPunct="1">
        <a:spcBef>
          <a:spcPct val="20000"/>
        </a:spcBef>
        <a:spcAft>
          <a:spcPct val="0"/>
        </a:spcAft>
        <a:buClr>
          <a:schemeClr val="tx1"/>
        </a:buClr>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مربع نص 18"/>
          <p:cNvSpPr txBox="1"/>
          <p:nvPr/>
        </p:nvSpPr>
        <p:spPr>
          <a:xfrm>
            <a:off x="1219200" y="2667000"/>
            <a:ext cx="7620000" cy="2585323"/>
          </a:xfrm>
          <a:prstGeom prst="rect">
            <a:avLst/>
          </a:prstGeom>
          <a:noFill/>
        </p:spPr>
        <p:txBody>
          <a:bodyPr wrap="square" rtlCol="0">
            <a:spAutoFit/>
          </a:bodyPr>
          <a:lstStyle/>
          <a:p>
            <a:pPr algn="ctr"/>
            <a:r>
              <a:rPr lang="en-US" sz="5400" b="1" dirty="0"/>
              <a:t>Database and Database Management System (DBMS)</a:t>
            </a:r>
            <a:endParaRPr lang="en-US" sz="5400" dirty="0"/>
          </a:p>
        </p:txBody>
      </p:sp>
      <p:sp>
        <p:nvSpPr>
          <p:cNvPr id="21" name="مربع نص 20"/>
          <p:cNvSpPr txBox="1"/>
          <p:nvPr/>
        </p:nvSpPr>
        <p:spPr>
          <a:xfrm>
            <a:off x="7645400" y="0"/>
            <a:ext cx="1473200" cy="461665"/>
          </a:xfrm>
          <a:prstGeom prst="rect">
            <a:avLst/>
          </a:prstGeom>
          <a:noFill/>
        </p:spPr>
        <p:txBody>
          <a:bodyPr wrap="square" rtlCol="0">
            <a:spAutoFit/>
          </a:bodyPr>
          <a:lstStyle/>
          <a:p>
            <a:r>
              <a:rPr lang="en-US" dirty="0" smtClean="0"/>
              <a:t>Chapter 2</a:t>
            </a:r>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2000"/>
                                        <p:tgtEl>
                                          <p:spTgt spid="19"/>
                                        </p:tgtEl>
                                      </p:cBhvr>
                                    </p:animEffect>
                                    <p:anim calcmode="lin" valueType="num">
                                      <p:cBhvr>
                                        <p:cTn id="8" dur="2000" fill="hold"/>
                                        <p:tgtEl>
                                          <p:spTgt spid="19"/>
                                        </p:tgtEl>
                                        <p:attrNameLst>
                                          <p:attrName>ppt_w</p:attrName>
                                        </p:attrNameLst>
                                      </p:cBhvr>
                                      <p:tavLst>
                                        <p:tav tm="0" fmla="#ppt_w*sin(2.5*pi*$)">
                                          <p:val>
                                            <p:fltVal val="0"/>
                                          </p:val>
                                        </p:tav>
                                        <p:tav tm="100000">
                                          <p:val>
                                            <p:fltVal val="1"/>
                                          </p:val>
                                        </p:tav>
                                      </p:tavLst>
                                    </p:anim>
                                    <p:anim calcmode="lin" valueType="num">
                                      <p:cBhvr>
                                        <p:cTn id="9" dur="2000" fill="hold"/>
                                        <p:tgtEl>
                                          <p:spTgt spid="1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1295400" y="856357"/>
            <a:ext cx="7823200" cy="6001643"/>
          </a:xfrm>
          <a:prstGeom prst="rect">
            <a:avLst/>
          </a:prstGeom>
          <a:noFill/>
        </p:spPr>
        <p:txBody>
          <a:bodyPr wrap="square" rtlCol="0">
            <a:spAutoFit/>
          </a:bodyPr>
          <a:lstStyle/>
          <a:p>
            <a:pPr marL="457200" indent="-457200" algn="just">
              <a:buFont typeface="Arial" panose="020B0604020202020204" pitchFamily="34" charset="0"/>
              <a:buChar char="•"/>
            </a:pPr>
            <a:r>
              <a:rPr lang="en-US" sz="3200" u="sng" dirty="0" smtClean="0"/>
              <a:t>The </a:t>
            </a:r>
            <a:r>
              <a:rPr lang="en-US" sz="3200" u="sng" dirty="0"/>
              <a:t>functions of a </a:t>
            </a:r>
            <a:r>
              <a:rPr lang="en-US" sz="3200" b="1" u="sng" dirty="0">
                <a:solidFill>
                  <a:srgbClr val="FFFF00"/>
                </a:solidFill>
                <a:effectLst>
                  <a:outerShdw blurRad="38100" dist="38100" dir="2700000" algn="tl">
                    <a:srgbClr val="000000">
                      <a:alpha val="43137"/>
                    </a:srgbClr>
                  </a:outerShdw>
                </a:effectLst>
              </a:rPr>
              <a:t>DBA</a:t>
            </a:r>
            <a:r>
              <a:rPr lang="en-US" sz="3200" u="sng" dirty="0"/>
              <a:t> </a:t>
            </a:r>
            <a:r>
              <a:rPr lang="en-US" sz="3200" dirty="0"/>
              <a:t>include:</a:t>
            </a:r>
          </a:p>
          <a:p>
            <a:pPr marL="514350" indent="-514350" algn="just">
              <a:buFont typeface="+mj-lt"/>
              <a:buAutoNum type="arabicPeriod"/>
            </a:pPr>
            <a:r>
              <a:rPr lang="en-US" sz="3200" b="1" dirty="0" smtClean="0">
                <a:solidFill>
                  <a:srgbClr val="40D20C"/>
                </a:solidFill>
              </a:rPr>
              <a:t>Schema </a:t>
            </a:r>
            <a:r>
              <a:rPr lang="en-US" sz="3200" b="1" dirty="0">
                <a:solidFill>
                  <a:srgbClr val="40D20C"/>
                </a:solidFill>
              </a:rPr>
              <a:t>definition</a:t>
            </a:r>
            <a:r>
              <a:rPr lang="en-US" sz="3200" b="1" dirty="0"/>
              <a:t>.</a:t>
            </a:r>
            <a:r>
              <a:rPr lang="en-US" sz="3200" dirty="0"/>
              <a:t> The DBA creates the original database schema by executing a set of data definition statements in the DDL.</a:t>
            </a:r>
          </a:p>
          <a:p>
            <a:pPr marL="514350" indent="-514350" algn="just">
              <a:buFont typeface="+mj-lt"/>
              <a:buAutoNum type="arabicPeriod"/>
            </a:pPr>
            <a:r>
              <a:rPr lang="en-US" sz="3200" b="1" dirty="0" smtClean="0">
                <a:solidFill>
                  <a:srgbClr val="FFC000"/>
                </a:solidFill>
              </a:rPr>
              <a:t>Storage </a:t>
            </a:r>
            <a:r>
              <a:rPr lang="en-US" sz="3200" b="1" dirty="0">
                <a:solidFill>
                  <a:srgbClr val="FFC000"/>
                </a:solidFill>
              </a:rPr>
              <a:t>structure and access-method definition.</a:t>
            </a:r>
            <a:endParaRPr lang="en-US" sz="3200" dirty="0">
              <a:solidFill>
                <a:srgbClr val="FFC000"/>
              </a:solidFill>
            </a:endParaRPr>
          </a:p>
          <a:p>
            <a:pPr marL="514350" indent="-514350" algn="just">
              <a:buFont typeface="+mj-lt"/>
              <a:buAutoNum type="arabicPeriod"/>
            </a:pPr>
            <a:r>
              <a:rPr lang="en-US" sz="3200" b="1" dirty="0" smtClean="0">
                <a:solidFill>
                  <a:schemeClr val="accent2">
                    <a:lumMod val="60000"/>
                    <a:lumOff val="40000"/>
                  </a:schemeClr>
                </a:solidFill>
              </a:rPr>
              <a:t>Schema </a:t>
            </a:r>
            <a:r>
              <a:rPr lang="en-US" sz="3200" b="1" dirty="0">
                <a:solidFill>
                  <a:schemeClr val="accent2">
                    <a:lumMod val="60000"/>
                    <a:lumOff val="40000"/>
                  </a:schemeClr>
                </a:solidFill>
              </a:rPr>
              <a:t>and physical-organization modification</a:t>
            </a:r>
            <a:r>
              <a:rPr lang="en-US" sz="3200" b="1" dirty="0"/>
              <a:t>.</a:t>
            </a:r>
            <a:r>
              <a:rPr lang="en-US" sz="3200" dirty="0"/>
              <a:t> The DBA carries out changes to the schema and physical organization to reflect the changing needs of the organization, or to alter the physical organization to improve performance</a:t>
            </a:r>
            <a:r>
              <a:rPr lang="en-US" sz="3200" dirty="0" smtClean="0"/>
              <a:t>.</a:t>
            </a:r>
            <a:endParaRPr lang="en-US" sz="3200" dirty="0"/>
          </a:p>
        </p:txBody>
      </p:sp>
    </p:spTree>
    <p:extLst>
      <p:ext uri="{BB962C8B-B14F-4D97-AF65-F5344CB8AC3E}">
        <p14:creationId xmlns:p14="http://schemas.microsoft.com/office/powerpoint/2010/main" val="3815873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down)">
                                      <p:cBhvr>
                                        <p:cTn id="25" dur="580">
                                          <p:stCondLst>
                                            <p:cond delay="0"/>
                                          </p:stCondLst>
                                        </p:cTn>
                                        <p:tgtEl>
                                          <p:spTgt spid="2">
                                            <p:txEl>
                                              <p:pRg st="1" end="1"/>
                                            </p:txEl>
                                          </p:spTgt>
                                        </p:tgtEl>
                                      </p:cBhvr>
                                    </p:animEffect>
                                    <p:anim calcmode="lin" valueType="num">
                                      <p:cBhvr>
                                        <p:cTn id="26"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1" end="1"/>
                                            </p:txEl>
                                          </p:spTgt>
                                        </p:tgtEl>
                                      </p:cBhvr>
                                      <p:to x="100000" y="60000"/>
                                    </p:animScale>
                                    <p:animScale>
                                      <p:cBhvr>
                                        <p:cTn id="32" dur="166" decel="50000">
                                          <p:stCondLst>
                                            <p:cond delay="676"/>
                                          </p:stCondLst>
                                        </p:cTn>
                                        <p:tgtEl>
                                          <p:spTgt spid="2">
                                            <p:txEl>
                                              <p:pRg st="1" end="1"/>
                                            </p:txEl>
                                          </p:spTgt>
                                        </p:tgtEl>
                                      </p:cBhvr>
                                      <p:to x="100000" y="100000"/>
                                    </p:animScale>
                                    <p:animScale>
                                      <p:cBhvr>
                                        <p:cTn id="33" dur="26">
                                          <p:stCondLst>
                                            <p:cond delay="1312"/>
                                          </p:stCondLst>
                                        </p:cTn>
                                        <p:tgtEl>
                                          <p:spTgt spid="2">
                                            <p:txEl>
                                              <p:pRg st="1" end="1"/>
                                            </p:txEl>
                                          </p:spTgt>
                                        </p:tgtEl>
                                      </p:cBhvr>
                                      <p:to x="100000" y="80000"/>
                                    </p:animScale>
                                    <p:animScale>
                                      <p:cBhvr>
                                        <p:cTn id="34" dur="166" decel="50000">
                                          <p:stCondLst>
                                            <p:cond delay="1338"/>
                                          </p:stCondLst>
                                        </p:cTn>
                                        <p:tgtEl>
                                          <p:spTgt spid="2">
                                            <p:txEl>
                                              <p:pRg st="1" end="1"/>
                                            </p:txEl>
                                          </p:spTgt>
                                        </p:tgtEl>
                                      </p:cBhvr>
                                      <p:to x="100000" y="100000"/>
                                    </p:animScale>
                                    <p:animScale>
                                      <p:cBhvr>
                                        <p:cTn id="35" dur="26">
                                          <p:stCondLst>
                                            <p:cond delay="1642"/>
                                          </p:stCondLst>
                                        </p:cTn>
                                        <p:tgtEl>
                                          <p:spTgt spid="2">
                                            <p:txEl>
                                              <p:pRg st="1" end="1"/>
                                            </p:txEl>
                                          </p:spTgt>
                                        </p:tgtEl>
                                      </p:cBhvr>
                                      <p:to x="100000" y="90000"/>
                                    </p:animScale>
                                    <p:animScale>
                                      <p:cBhvr>
                                        <p:cTn id="36" dur="166" decel="50000">
                                          <p:stCondLst>
                                            <p:cond delay="1668"/>
                                          </p:stCondLst>
                                        </p:cTn>
                                        <p:tgtEl>
                                          <p:spTgt spid="2">
                                            <p:txEl>
                                              <p:pRg st="1" end="1"/>
                                            </p:txEl>
                                          </p:spTgt>
                                        </p:tgtEl>
                                      </p:cBhvr>
                                      <p:to x="100000" y="100000"/>
                                    </p:animScale>
                                    <p:animScale>
                                      <p:cBhvr>
                                        <p:cTn id="37" dur="26">
                                          <p:stCondLst>
                                            <p:cond delay="1808"/>
                                          </p:stCondLst>
                                        </p:cTn>
                                        <p:tgtEl>
                                          <p:spTgt spid="2">
                                            <p:txEl>
                                              <p:pRg st="1" end="1"/>
                                            </p:txEl>
                                          </p:spTgt>
                                        </p:tgtEl>
                                      </p:cBhvr>
                                      <p:to x="100000" y="95000"/>
                                    </p:animScale>
                                    <p:animScale>
                                      <p:cBhvr>
                                        <p:cTn id="38" dur="166" decel="50000">
                                          <p:stCondLst>
                                            <p:cond delay="1834"/>
                                          </p:stCondLst>
                                        </p:cTn>
                                        <p:tgtEl>
                                          <p:spTgt spid="2">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
                                            <p:txEl>
                                              <p:pRg st="2" end="2"/>
                                            </p:txEl>
                                          </p:spTgt>
                                        </p:tgtEl>
                                        <p:attrNameLst>
                                          <p:attrName>style.visibility</p:attrName>
                                        </p:attrNameLst>
                                      </p:cBhvr>
                                      <p:to>
                                        <p:strVal val="visible"/>
                                      </p:to>
                                    </p:set>
                                    <p:animEffect transition="in" filter="wipe(down)">
                                      <p:cBhvr>
                                        <p:cTn id="43" dur="580">
                                          <p:stCondLst>
                                            <p:cond delay="0"/>
                                          </p:stCondLst>
                                        </p:cTn>
                                        <p:tgtEl>
                                          <p:spTgt spid="2">
                                            <p:txEl>
                                              <p:pRg st="2" end="2"/>
                                            </p:txEl>
                                          </p:spTgt>
                                        </p:tgtEl>
                                      </p:cBhvr>
                                    </p:animEffect>
                                    <p:anim calcmode="lin" valueType="num">
                                      <p:cBhvr>
                                        <p:cTn id="44"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2" end="2"/>
                                            </p:txEl>
                                          </p:spTgt>
                                        </p:tgtEl>
                                      </p:cBhvr>
                                      <p:to x="100000" y="60000"/>
                                    </p:animScale>
                                    <p:animScale>
                                      <p:cBhvr>
                                        <p:cTn id="50" dur="166" decel="50000">
                                          <p:stCondLst>
                                            <p:cond delay="676"/>
                                          </p:stCondLst>
                                        </p:cTn>
                                        <p:tgtEl>
                                          <p:spTgt spid="2">
                                            <p:txEl>
                                              <p:pRg st="2" end="2"/>
                                            </p:txEl>
                                          </p:spTgt>
                                        </p:tgtEl>
                                      </p:cBhvr>
                                      <p:to x="100000" y="100000"/>
                                    </p:animScale>
                                    <p:animScale>
                                      <p:cBhvr>
                                        <p:cTn id="51" dur="26">
                                          <p:stCondLst>
                                            <p:cond delay="1312"/>
                                          </p:stCondLst>
                                        </p:cTn>
                                        <p:tgtEl>
                                          <p:spTgt spid="2">
                                            <p:txEl>
                                              <p:pRg st="2" end="2"/>
                                            </p:txEl>
                                          </p:spTgt>
                                        </p:tgtEl>
                                      </p:cBhvr>
                                      <p:to x="100000" y="80000"/>
                                    </p:animScale>
                                    <p:animScale>
                                      <p:cBhvr>
                                        <p:cTn id="52" dur="166" decel="50000">
                                          <p:stCondLst>
                                            <p:cond delay="1338"/>
                                          </p:stCondLst>
                                        </p:cTn>
                                        <p:tgtEl>
                                          <p:spTgt spid="2">
                                            <p:txEl>
                                              <p:pRg st="2" end="2"/>
                                            </p:txEl>
                                          </p:spTgt>
                                        </p:tgtEl>
                                      </p:cBhvr>
                                      <p:to x="100000" y="100000"/>
                                    </p:animScale>
                                    <p:animScale>
                                      <p:cBhvr>
                                        <p:cTn id="53" dur="26">
                                          <p:stCondLst>
                                            <p:cond delay="1642"/>
                                          </p:stCondLst>
                                        </p:cTn>
                                        <p:tgtEl>
                                          <p:spTgt spid="2">
                                            <p:txEl>
                                              <p:pRg st="2" end="2"/>
                                            </p:txEl>
                                          </p:spTgt>
                                        </p:tgtEl>
                                      </p:cBhvr>
                                      <p:to x="100000" y="90000"/>
                                    </p:animScale>
                                    <p:animScale>
                                      <p:cBhvr>
                                        <p:cTn id="54" dur="166" decel="50000">
                                          <p:stCondLst>
                                            <p:cond delay="1668"/>
                                          </p:stCondLst>
                                        </p:cTn>
                                        <p:tgtEl>
                                          <p:spTgt spid="2">
                                            <p:txEl>
                                              <p:pRg st="2" end="2"/>
                                            </p:txEl>
                                          </p:spTgt>
                                        </p:tgtEl>
                                      </p:cBhvr>
                                      <p:to x="100000" y="100000"/>
                                    </p:animScale>
                                    <p:animScale>
                                      <p:cBhvr>
                                        <p:cTn id="55" dur="26">
                                          <p:stCondLst>
                                            <p:cond delay="1808"/>
                                          </p:stCondLst>
                                        </p:cTn>
                                        <p:tgtEl>
                                          <p:spTgt spid="2">
                                            <p:txEl>
                                              <p:pRg st="2" end="2"/>
                                            </p:txEl>
                                          </p:spTgt>
                                        </p:tgtEl>
                                      </p:cBhvr>
                                      <p:to x="100000" y="95000"/>
                                    </p:animScale>
                                    <p:animScale>
                                      <p:cBhvr>
                                        <p:cTn id="56" dur="166" decel="50000">
                                          <p:stCondLst>
                                            <p:cond delay="1834"/>
                                          </p:stCondLst>
                                        </p:cTn>
                                        <p:tgtEl>
                                          <p:spTgt spid="2">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2">
                                            <p:txEl>
                                              <p:pRg st="3" end="3"/>
                                            </p:txEl>
                                          </p:spTgt>
                                        </p:tgtEl>
                                        <p:attrNameLst>
                                          <p:attrName>style.visibility</p:attrName>
                                        </p:attrNameLst>
                                      </p:cBhvr>
                                      <p:to>
                                        <p:strVal val="visible"/>
                                      </p:to>
                                    </p:set>
                                    <p:animEffect transition="in" filter="wipe(down)">
                                      <p:cBhvr>
                                        <p:cTn id="61" dur="580">
                                          <p:stCondLst>
                                            <p:cond delay="0"/>
                                          </p:stCondLst>
                                        </p:cTn>
                                        <p:tgtEl>
                                          <p:spTgt spid="2">
                                            <p:txEl>
                                              <p:pRg st="3" end="3"/>
                                            </p:txEl>
                                          </p:spTgt>
                                        </p:tgtEl>
                                      </p:cBhvr>
                                    </p:animEffect>
                                    <p:anim calcmode="lin" valueType="num">
                                      <p:cBhvr>
                                        <p:cTn id="62" dur="1822"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2">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2">
                                            <p:txEl>
                                              <p:pRg st="3" end="3"/>
                                            </p:txEl>
                                          </p:spTgt>
                                        </p:tgtEl>
                                      </p:cBhvr>
                                      <p:to x="100000" y="60000"/>
                                    </p:animScale>
                                    <p:animScale>
                                      <p:cBhvr>
                                        <p:cTn id="68" dur="166" decel="50000">
                                          <p:stCondLst>
                                            <p:cond delay="676"/>
                                          </p:stCondLst>
                                        </p:cTn>
                                        <p:tgtEl>
                                          <p:spTgt spid="2">
                                            <p:txEl>
                                              <p:pRg st="3" end="3"/>
                                            </p:txEl>
                                          </p:spTgt>
                                        </p:tgtEl>
                                      </p:cBhvr>
                                      <p:to x="100000" y="100000"/>
                                    </p:animScale>
                                    <p:animScale>
                                      <p:cBhvr>
                                        <p:cTn id="69" dur="26">
                                          <p:stCondLst>
                                            <p:cond delay="1312"/>
                                          </p:stCondLst>
                                        </p:cTn>
                                        <p:tgtEl>
                                          <p:spTgt spid="2">
                                            <p:txEl>
                                              <p:pRg st="3" end="3"/>
                                            </p:txEl>
                                          </p:spTgt>
                                        </p:tgtEl>
                                      </p:cBhvr>
                                      <p:to x="100000" y="80000"/>
                                    </p:animScale>
                                    <p:animScale>
                                      <p:cBhvr>
                                        <p:cTn id="70" dur="166" decel="50000">
                                          <p:stCondLst>
                                            <p:cond delay="1338"/>
                                          </p:stCondLst>
                                        </p:cTn>
                                        <p:tgtEl>
                                          <p:spTgt spid="2">
                                            <p:txEl>
                                              <p:pRg st="3" end="3"/>
                                            </p:txEl>
                                          </p:spTgt>
                                        </p:tgtEl>
                                      </p:cBhvr>
                                      <p:to x="100000" y="100000"/>
                                    </p:animScale>
                                    <p:animScale>
                                      <p:cBhvr>
                                        <p:cTn id="71" dur="26">
                                          <p:stCondLst>
                                            <p:cond delay="1642"/>
                                          </p:stCondLst>
                                        </p:cTn>
                                        <p:tgtEl>
                                          <p:spTgt spid="2">
                                            <p:txEl>
                                              <p:pRg st="3" end="3"/>
                                            </p:txEl>
                                          </p:spTgt>
                                        </p:tgtEl>
                                      </p:cBhvr>
                                      <p:to x="100000" y="90000"/>
                                    </p:animScale>
                                    <p:animScale>
                                      <p:cBhvr>
                                        <p:cTn id="72" dur="166" decel="50000">
                                          <p:stCondLst>
                                            <p:cond delay="1668"/>
                                          </p:stCondLst>
                                        </p:cTn>
                                        <p:tgtEl>
                                          <p:spTgt spid="2">
                                            <p:txEl>
                                              <p:pRg st="3" end="3"/>
                                            </p:txEl>
                                          </p:spTgt>
                                        </p:tgtEl>
                                      </p:cBhvr>
                                      <p:to x="100000" y="100000"/>
                                    </p:animScale>
                                    <p:animScale>
                                      <p:cBhvr>
                                        <p:cTn id="73" dur="26">
                                          <p:stCondLst>
                                            <p:cond delay="1808"/>
                                          </p:stCondLst>
                                        </p:cTn>
                                        <p:tgtEl>
                                          <p:spTgt spid="2">
                                            <p:txEl>
                                              <p:pRg st="3" end="3"/>
                                            </p:txEl>
                                          </p:spTgt>
                                        </p:tgtEl>
                                      </p:cBhvr>
                                      <p:to x="100000" y="95000"/>
                                    </p:animScale>
                                    <p:animScale>
                                      <p:cBhvr>
                                        <p:cTn id="74" dur="166" decel="50000">
                                          <p:stCondLst>
                                            <p:cond delay="1834"/>
                                          </p:stCondLst>
                                        </p:cTn>
                                        <p:tgtEl>
                                          <p:spTgt spid="2">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1219200" y="1219200"/>
            <a:ext cx="7899400" cy="4524315"/>
          </a:xfrm>
          <a:prstGeom prst="rect">
            <a:avLst/>
          </a:prstGeom>
          <a:noFill/>
        </p:spPr>
        <p:txBody>
          <a:bodyPr wrap="square" rtlCol="0">
            <a:spAutoFit/>
          </a:bodyPr>
          <a:lstStyle/>
          <a:p>
            <a:pPr marL="514350" indent="-514350" algn="just">
              <a:buFont typeface="+mj-lt"/>
              <a:buAutoNum type="arabicPeriod" startAt="4"/>
            </a:pPr>
            <a:r>
              <a:rPr lang="en-US" sz="3200" b="1" dirty="0" smtClean="0">
                <a:solidFill>
                  <a:srgbClr val="FFFF00"/>
                </a:solidFill>
              </a:rPr>
              <a:t>Granting </a:t>
            </a:r>
            <a:r>
              <a:rPr lang="en-US" sz="3200" b="1" dirty="0">
                <a:solidFill>
                  <a:srgbClr val="FFFF00"/>
                </a:solidFill>
              </a:rPr>
              <a:t>of authorization for data access.</a:t>
            </a:r>
            <a:r>
              <a:rPr lang="en-US" sz="3200" dirty="0">
                <a:solidFill>
                  <a:srgbClr val="FFFF00"/>
                </a:solidFill>
              </a:rPr>
              <a:t> </a:t>
            </a:r>
            <a:r>
              <a:rPr lang="en-US" sz="3200" dirty="0"/>
              <a:t>By granting different types of authorization, the database administrator can regulate which parts of the database various users can access. The authorization information is kept in a special system structure that the database system consults whenever someone attempts to access the data in the system</a:t>
            </a:r>
            <a:r>
              <a:rPr lang="en-US" sz="3200" dirty="0" smtClean="0"/>
              <a:t>.</a:t>
            </a:r>
            <a:endParaRPr lang="en-US" sz="3200" dirty="0"/>
          </a:p>
        </p:txBody>
      </p:sp>
    </p:spTree>
    <p:extLst>
      <p:ext uri="{BB962C8B-B14F-4D97-AF65-F5344CB8AC3E}">
        <p14:creationId xmlns:p14="http://schemas.microsoft.com/office/powerpoint/2010/main" val="945247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1219200" y="914400"/>
            <a:ext cx="7899400" cy="5693866"/>
          </a:xfrm>
          <a:prstGeom prst="rect">
            <a:avLst/>
          </a:prstGeom>
          <a:noFill/>
        </p:spPr>
        <p:txBody>
          <a:bodyPr wrap="square" rtlCol="0">
            <a:spAutoFit/>
          </a:bodyPr>
          <a:lstStyle/>
          <a:p>
            <a:pPr marL="514350" indent="-514350" algn="just">
              <a:buFont typeface="+mj-lt"/>
              <a:buAutoNum type="arabicPeriod" startAt="5"/>
            </a:pPr>
            <a:r>
              <a:rPr lang="en-US" sz="2800" b="1" dirty="0" smtClean="0">
                <a:solidFill>
                  <a:srgbClr val="40D20C"/>
                </a:solidFill>
              </a:rPr>
              <a:t>Routine maintenance</a:t>
            </a:r>
            <a:r>
              <a:rPr lang="en-US" sz="2800" dirty="0" smtClean="0"/>
              <a:t>. Examples of the database administrator’s routine maintenance activities are:</a:t>
            </a:r>
          </a:p>
          <a:p>
            <a:pPr marL="457200" lvl="0" indent="-457200" algn="just">
              <a:buFont typeface="Wingdings" panose="05000000000000000000" pitchFamily="2" charset="2"/>
              <a:buChar char="v"/>
            </a:pPr>
            <a:r>
              <a:rPr lang="en-US" sz="2800" u="sng" dirty="0" smtClean="0">
                <a:solidFill>
                  <a:srgbClr val="FFC000"/>
                </a:solidFill>
              </a:rPr>
              <a:t> Periodically backing up the database</a:t>
            </a:r>
            <a:r>
              <a:rPr lang="en-US" sz="2800" dirty="0" smtClean="0"/>
              <a:t>, either onto tapes or onto remote servers, to prevent loss of data in case of disasters such as flooding.</a:t>
            </a:r>
          </a:p>
          <a:p>
            <a:pPr lvl="0" algn="just"/>
            <a:endParaRPr lang="en-US" sz="2800" dirty="0" smtClean="0"/>
          </a:p>
          <a:p>
            <a:pPr marL="457200" lvl="0" indent="-457200" algn="just">
              <a:buFont typeface="Wingdings" panose="05000000000000000000" pitchFamily="2" charset="2"/>
              <a:buChar char="v"/>
            </a:pPr>
            <a:r>
              <a:rPr lang="en-US" sz="2800" u="sng" dirty="0" smtClean="0">
                <a:solidFill>
                  <a:srgbClr val="FFC000"/>
                </a:solidFill>
              </a:rPr>
              <a:t>Ensuring that enough free disk space </a:t>
            </a:r>
            <a:r>
              <a:rPr lang="en-US" sz="2800" dirty="0" smtClean="0"/>
              <a:t>is available for normal operations, and upgrading disk space as required.</a:t>
            </a:r>
          </a:p>
          <a:p>
            <a:pPr lvl="0" algn="just"/>
            <a:endParaRPr lang="en-US" sz="2800" dirty="0" smtClean="0"/>
          </a:p>
          <a:p>
            <a:pPr marL="457200" lvl="0" indent="-457200" algn="just">
              <a:buFont typeface="Wingdings" panose="05000000000000000000" pitchFamily="2" charset="2"/>
              <a:buChar char="v"/>
            </a:pPr>
            <a:r>
              <a:rPr lang="en-US" sz="2800" u="sng" dirty="0" smtClean="0">
                <a:solidFill>
                  <a:srgbClr val="FFC000"/>
                </a:solidFill>
              </a:rPr>
              <a:t>Monitoring jobs running on the database </a:t>
            </a:r>
            <a:r>
              <a:rPr lang="en-US" sz="2800" dirty="0" smtClean="0"/>
              <a:t>and ensuring that performance is not degraded by very expensive tasks submitted by some users.</a:t>
            </a:r>
            <a:endParaRPr lang="en-US" sz="2800" dirty="0"/>
          </a:p>
        </p:txBody>
      </p:sp>
    </p:spTree>
    <p:extLst>
      <p:ext uri="{BB962C8B-B14F-4D97-AF65-F5344CB8AC3E}">
        <p14:creationId xmlns:p14="http://schemas.microsoft.com/office/powerpoint/2010/main" val="4283879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down)">
                                      <p:cBhvr>
                                        <p:cTn id="25" dur="580">
                                          <p:stCondLst>
                                            <p:cond delay="0"/>
                                          </p:stCondLst>
                                        </p:cTn>
                                        <p:tgtEl>
                                          <p:spTgt spid="2">
                                            <p:txEl>
                                              <p:pRg st="1" end="1"/>
                                            </p:txEl>
                                          </p:spTgt>
                                        </p:tgtEl>
                                      </p:cBhvr>
                                    </p:animEffect>
                                    <p:anim calcmode="lin" valueType="num">
                                      <p:cBhvr>
                                        <p:cTn id="26"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1" end="1"/>
                                            </p:txEl>
                                          </p:spTgt>
                                        </p:tgtEl>
                                      </p:cBhvr>
                                      <p:to x="100000" y="60000"/>
                                    </p:animScale>
                                    <p:animScale>
                                      <p:cBhvr>
                                        <p:cTn id="32" dur="166" decel="50000">
                                          <p:stCondLst>
                                            <p:cond delay="676"/>
                                          </p:stCondLst>
                                        </p:cTn>
                                        <p:tgtEl>
                                          <p:spTgt spid="2">
                                            <p:txEl>
                                              <p:pRg st="1" end="1"/>
                                            </p:txEl>
                                          </p:spTgt>
                                        </p:tgtEl>
                                      </p:cBhvr>
                                      <p:to x="100000" y="100000"/>
                                    </p:animScale>
                                    <p:animScale>
                                      <p:cBhvr>
                                        <p:cTn id="33" dur="26">
                                          <p:stCondLst>
                                            <p:cond delay="1312"/>
                                          </p:stCondLst>
                                        </p:cTn>
                                        <p:tgtEl>
                                          <p:spTgt spid="2">
                                            <p:txEl>
                                              <p:pRg st="1" end="1"/>
                                            </p:txEl>
                                          </p:spTgt>
                                        </p:tgtEl>
                                      </p:cBhvr>
                                      <p:to x="100000" y="80000"/>
                                    </p:animScale>
                                    <p:animScale>
                                      <p:cBhvr>
                                        <p:cTn id="34" dur="166" decel="50000">
                                          <p:stCondLst>
                                            <p:cond delay="1338"/>
                                          </p:stCondLst>
                                        </p:cTn>
                                        <p:tgtEl>
                                          <p:spTgt spid="2">
                                            <p:txEl>
                                              <p:pRg st="1" end="1"/>
                                            </p:txEl>
                                          </p:spTgt>
                                        </p:tgtEl>
                                      </p:cBhvr>
                                      <p:to x="100000" y="100000"/>
                                    </p:animScale>
                                    <p:animScale>
                                      <p:cBhvr>
                                        <p:cTn id="35" dur="26">
                                          <p:stCondLst>
                                            <p:cond delay="1642"/>
                                          </p:stCondLst>
                                        </p:cTn>
                                        <p:tgtEl>
                                          <p:spTgt spid="2">
                                            <p:txEl>
                                              <p:pRg st="1" end="1"/>
                                            </p:txEl>
                                          </p:spTgt>
                                        </p:tgtEl>
                                      </p:cBhvr>
                                      <p:to x="100000" y="90000"/>
                                    </p:animScale>
                                    <p:animScale>
                                      <p:cBhvr>
                                        <p:cTn id="36" dur="166" decel="50000">
                                          <p:stCondLst>
                                            <p:cond delay="1668"/>
                                          </p:stCondLst>
                                        </p:cTn>
                                        <p:tgtEl>
                                          <p:spTgt spid="2">
                                            <p:txEl>
                                              <p:pRg st="1" end="1"/>
                                            </p:txEl>
                                          </p:spTgt>
                                        </p:tgtEl>
                                      </p:cBhvr>
                                      <p:to x="100000" y="100000"/>
                                    </p:animScale>
                                    <p:animScale>
                                      <p:cBhvr>
                                        <p:cTn id="37" dur="26">
                                          <p:stCondLst>
                                            <p:cond delay="1808"/>
                                          </p:stCondLst>
                                        </p:cTn>
                                        <p:tgtEl>
                                          <p:spTgt spid="2">
                                            <p:txEl>
                                              <p:pRg st="1" end="1"/>
                                            </p:txEl>
                                          </p:spTgt>
                                        </p:tgtEl>
                                      </p:cBhvr>
                                      <p:to x="100000" y="95000"/>
                                    </p:animScale>
                                    <p:animScale>
                                      <p:cBhvr>
                                        <p:cTn id="38" dur="166" decel="50000">
                                          <p:stCondLst>
                                            <p:cond delay="1834"/>
                                          </p:stCondLst>
                                        </p:cTn>
                                        <p:tgtEl>
                                          <p:spTgt spid="2">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
                                            <p:txEl>
                                              <p:pRg st="3" end="3"/>
                                            </p:txEl>
                                          </p:spTgt>
                                        </p:tgtEl>
                                        <p:attrNameLst>
                                          <p:attrName>style.visibility</p:attrName>
                                        </p:attrNameLst>
                                      </p:cBhvr>
                                      <p:to>
                                        <p:strVal val="visible"/>
                                      </p:to>
                                    </p:set>
                                    <p:animEffect transition="in" filter="wipe(down)">
                                      <p:cBhvr>
                                        <p:cTn id="43" dur="580">
                                          <p:stCondLst>
                                            <p:cond delay="0"/>
                                          </p:stCondLst>
                                        </p:cTn>
                                        <p:tgtEl>
                                          <p:spTgt spid="2">
                                            <p:txEl>
                                              <p:pRg st="3" end="3"/>
                                            </p:txEl>
                                          </p:spTgt>
                                        </p:tgtEl>
                                      </p:cBhvr>
                                    </p:animEffect>
                                    <p:anim calcmode="lin" valueType="num">
                                      <p:cBhvr>
                                        <p:cTn id="44" dur="1822"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3" end="3"/>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3" end="3"/>
                                            </p:txEl>
                                          </p:spTgt>
                                        </p:tgtEl>
                                      </p:cBhvr>
                                      <p:to x="100000" y="60000"/>
                                    </p:animScale>
                                    <p:animScale>
                                      <p:cBhvr>
                                        <p:cTn id="50" dur="166" decel="50000">
                                          <p:stCondLst>
                                            <p:cond delay="676"/>
                                          </p:stCondLst>
                                        </p:cTn>
                                        <p:tgtEl>
                                          <p:spTgt spid="2">
                                            <p:txEl>
                                              <p:pRg st="3" end="3"/>
                                            </p:txEl>
                                          </p:spTgt>
                                        </p:tgtEl>
                                      </p:cBhvr>
                                      <p:to x="100000" y="100000"/>
                                    </p:animScale>
                                    <p:animScale>
                                      <p:cBhvr>
                                        <p:cTn id="51" dur="26">
                                          <p:stCondLst>
                                            <p:cond delay="1312"/>
                                          </p:stCondLst>
                                        </p:cTn>
                                        <p:tgtEl>
                                          <p:spTgt spid="2">
                                            <p:txEl>
                                              <p:pRg st="3" end="3"/>
                                            </p:txEl>
                                          </p:spTgt>
                                        </p:tgtEl>
                                      </p:cBhvr>
                                      <p:to x="100000" y="80000"/>
                                    </p:animScale>
                                    <p:animScale>
                                      <p:cBhvr>
                                        <p:cTn id="52" dur="166" decel="50000">
                                          <p:stCondLst>
                                            <p:cond delay="1338"/>
                                          </p:stCondLst>
                                        </p:cTn>
                                        <p:tgtEl>
                                          <p:spTgt spid="2">
                                            <p:txEl>
                                              <p:pRg st="3" end="3"/>
                                            </p:txEl>
                                          </p:spTgt>
                                        </p:tgtEl>
                                      </p:cBhvr>
                                      <p:to x="100000" y="100000"/>
                                    </p:animScale>
                                    <p:animScale>
                                      <p:cBhvr>
                                        <p:cTn id="53" dur="26">
                                          <p:stCondLst>
                                            <p:cond delay="1642"/>
                                          </p:stCondLst>
                                        </p:cTn>
                                        <p:tgtEl>
                                          <p:spTgt spid="2">
                                            <p:txEl>
                                              <p:pRg st="3" end="3"/>
                                            </p:txEl>
                                          </p:spTgt>
                                        </p:tgtEl>
                                      </p:cBhvr>
                                      <p:to x="100000" y="90000"/>
                                    </p:animScale>
                                    <p:animScale>
                                      <p:cBhvr>
                                        <p:cTn id="54" dur="166" decel="50000">
                                          <p:stCondLst>
                                            <p:cond delay="1668"/>
                                          </p:stCondLst>
                                        </p:cTn>
                                        <p:tgtEl>
                                          <p:spTgt spid="2">
                                            <p:txEl>
                                              <p:pRg st="3" end="3"/>
                                            </p:txEl>
                                          </p:spTgt>
                                        </p:tgtEl>
                                      </p:cBhvr>
                                      <p:to x="100000" y="100000"/>
                                    </p:animScale>
                                    <p:animScale>
                                      <p:cBhvr>
                                        <p:cTn id="55" dur="26">
                                          <p:stCondLst>
                                            <p:cond delay="1808"/>
                                          </p:stCondLst>
                                        </p:cTn>
                                        <p:tgtEl>
                                          <p:spTgt spid="2">
                                            <p:txEl>
                                              <p:pRg st="3" end="3"/>
                                            </p:txEl>
                                          </p:spTgt>
                                        </p:tgtEl>
                                      </p:cBhvr>
                                      <p:to x="100000" y="95000"/>
                                    </p:animScale>
                                    <p:animScale>
                                      <p:cBhvr>
                                        <p:cTn id="56" dur="166" decel="50000">
                                          <p:stCondLst>
                                            <p:cond delay="1834"/>
                                          </p:stCondLst>
                                        </p:cTn>
                                        <p:tgtEl>
                                          <p:spTgt spid="2">
                                            <p:txEl>
                                              <p:pRg st="3" end="3"/>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2">
                                            <p:txEl>
                                              <p:pRg st="5" end="5"/>
                                            </p:txEl>
                                          </p:spTgt>
                                        </p:tgtEl>
                                        <p:attrNameLst>
                                          <p:attrName>style.visibility</p:attrName>
                                        </p:attrNameLst>
                                      </p:cBhvr>
                                      <p:to>
                                        <p:strVal val="visible"/>
                                      </p:to>
                                    </p:set>
                                    <p:animEffect transition="in" filter="wipe(down)">
                                      <p:cBhvr>
                                        <p:cTn id="61" dur="580">
                                          <p:stCondLst>
                                            <p:cond delay="0"/>
                                          </p:stCondLst>
                                        </p:cTn>
                                        <p:tgtEl>
                                          <p:spTgt spid="2">
                                            <p:txEl>
                                              <p:pRg st="5" end="5"/>
                                            </p:txEl>
                                          </p:spTgt>
                                        </p:tgtEl>
                                      </p:cBhvr>
                                    </p:animEffect>
                                    <p:anim calcmode="lin" valueType="num">
                                      <p:cBhvr>
                                        <p:cTn id="62" dur="1822" tmFilter="0,0; 0.14,0.36; 0.43,0.73; 0.71,0.91; 1.0,1.0">
                                          <p:stCondLst>
                                            <p:cond delay="0"/>
                                          </p:stCondLst>
                                        </p:cTn>
                                        <p:tgtEl>
                                          <p:spTgt spid="2">
                                            <p:txEl>
                                              <p:pRg st="5" end="5"/>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2">
                                            <p:txEl>
                                              <p:pRg st="5" end="5"/>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2">
                                            <p:txEl>
                                              <p:pRg st="5" end="5"/>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2">
                                            <p:txEl>
                                              <p:pRg st="5" end="5"/>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2">
                                            <p:txEl>
                                              <p:pRg st="5" end="5"/>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2">
                                            <p:txEl>
                                              <p:pRg st="5" end="5"/>
                                            </p:txEl>
                                          </p:spTgt>
                                        </p:tgtEl>
                                      </p:cBhvr>
                                      <p:to x="100000" y="60000"/>
                                    </p:animScale>
                                    <p:animScale>
                                      <p:cBhvr>
                                        <p:cTn id="68" dur="166" decel="50000">
                                          <p:stCondLst>
                                            <p:cond delay="676"/>
                                          </p:stCondLst>
                                        </p:cTn>
                                        <p:tgtEl>
                                          <p:spTgt spid="2">
                                            <p:txEl>
                                              <p:pRg st="5" end="5"/>
                                            </p:txEl>
                                          </p:spTgt>
                                        </p:tgtEl>
                                      </p:cBhvr>
                                      <p:to x="100000" y="100000"/>
                                    </p:animScale>
                                    <p:animScale>
                                      <p:cBhvr>
                                        <p:cTn id="69" dur="26">
                                          <p:stCondLst>
                                            <p:cond delay="1312"/>
                                          </p:stCondLst>
                                        </p:cTn>
                                        <p:tgtEl>
                                          <p:spTgt spid="2">
                                            <p:txEl>
                                              <p:pRg st="5" end="5"/>
                                            </p:txEl>
                                          </p:spTgt>
                                        </p:tgtEl>
                                      </p:cBhvr>
                                      <p:to x="100000" y="80000"/>
                                    </p:animScale>
                                    <p:animScale>
                                      <p:cBhvr>
                                        <p:cTn id="70" dur="166" decel="50000">
                                          <p:stCondLst>
                                            <p:cond delay="1338"/>
                                          </p:stCondLst>
                                        </p:cTn>
                                        <p:tgtEl>
                                          <p:spTgt spid="2">
                                            <p:txEl>
                                              <p:pRg st="5" end="5"/>
                                            </p:txEl>
                                          </p:spTgt>
                                        </p:tgtEl>
                                      </p:cBhvr>
                                      <p:to x="100000" y="100000"/>
                                    </p:animScale>
                                    <p:animScale>
                                      <p:cBhvr>
                                        <p:cTn id="71" dur="26">
                                          <p:stCondLst>
                                            <p:cond delay="1642"/>
                                          </p:stCondLst>
                                        </p:cTn>
                                        <p:tgtEl>
                                          <p:spTgt spid="2">
                                            <p:txEl>
                                              <p:pRg st="5" end="5"/>
                                            </p:txEl>
                                          </p:spTgt>
                                        </p:tgtEl>
                                      </p:cBhvr>
                                      <p:to x="100000" y="90000"/>
                                    </p:animScale>
                                    <p:animScale>
                                      <p:cBhvr>
                                        <p:cTn id="72" dur="166" decel="50000">
                                          <p:stCondLst>
                                            <p:cond delay="1668"/>
                                          </p:stCondLst>
                                        </p:cTn>
                                        <p:tgtEl>
                                          <p:spTgt spid="2">
                                            <p:txEl>
                                              <p:pRg st="5" end="5"/>
                                            </p:txEl>
                                          </p:spTgt>
                                        </p:tgtEl>
                                      </p:cBhvr>
                                      <p:to x="100000" y="100000"/>
                                    </p:animScale>
                                    <p:animScale>
                                      <p:cBhvr>
                                        <p:cTn id="73" dur="26">
                                          <p:stCondLst>
                                            <p:cond delay="1808"/>
                                          </p:stCondLst>
                                        </p:cTn>
                                        <p:tgtEl>
                                          <p:spTgt spid="2">
                                            <p:txEl>
                                              <p:pRg st="5" end="5"/>
                                            </p:txEl>
                                          </p:spTgt>
                                        </p:tgtEl>
                                      </p:cBhvr>
                                      <p:to x="100000" y="95000"/>
                                    </p:animScale>
                                    <p:animScale>
                                      <p:cBhvr>
                                        <p:cTn id="74" dur="166" decel="50000">
                                          <p:stCondLst>
                                            <p:cond delay="1834"/>
                                          </p:stCondLst>
                                        </p:cTn>
                                        <p:tgtEl>
                                          <p:spTgt spid="2">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1317172" y="1905000"/>
            <a:ext cx="7826828" cy="3539430"/>
          </a:xfrm>
          <a:prstGeom prst="rect">
            <a:avLst/>
          </a:prstGeom>
          <a:noFill/>
        </p:spPr>
        <p:txBody>
          <a:bodyPr wrap="square" rtlCol="0">
            <a:spAutoFit/>
          </a:bodyPr>
          <a:lstStyle/>
          <a:p>
            <a:pPr algn="just"/>
            <a:r>
              <a:rPr lang="en-US" sz="3200" dirty="0"/>
              <a:t> </a:t>
            </a:r>
            <a:r>
              <a:rPr lang="en-US" sz="3200" dirty="0" smtClean="0"/>
              <a:t>is </a:t>
            </a:r>
            <a:r>
              <a:rPr lang="en-US" sz="3200" dirty="0"/>
              <a:t>a collection of interrelated data and a set of programs to access those data. The collection of data, usually referred to as the database, contains information relevant to an enterprise. The primary goal of a DBMS is to provide a way to store and retrieve database information that is both convenient and efficient</a:t>
            </a:r>
            <a:r>
              <a:rPr lang="en-US" sz="3200" dirty="0" smtClean="0"/>
              <a:t>.</a:t>
            </a:r>
            <a:endParaRPr lang="en-US" sz="3200" dirty="0"/>
          </a:p>
        </p:txBody>
      </p:sp>
      <p:sp>
        <p:nvSpPr>
          <p:cNvPr id="4" name="مستطيل 3"/>
          <p:cNvSpPr/>
          <p:nvPr/>
        </p:nvSpPr>
        <p:spPr>
          <a:xfrm>
            <a:off x="1219200" y="1012839"/>
            <a:ext cx="7877629" cy="584775"/>
          </a:xfrm>
          <a:prstGeom prst="rect">
            <a:avLst/>
          </a:prstGeom>
        </p:spPr>
        <p:txBody>
          <a:bodyPr wrap="square">
            <a:spAutoFit/>
          </a:bodyPr>
          <a:lstStyle/>
          <a:p>
            <a:pPr lvl="0"/>
            <a:r>
              <a:rPr lang="en-US" sz="3200" b="1" dirty="0">
                <a:solidFill>
                  <a:srgbClr val="FFC000"/>
                </a:solidFill>
              </a:rPr>
              <a:t>2 </a:t>
            </a:r>
            <a:r>
              <a:rPr lang="en-US" sz="3200" b="1" dirty="0" smtClean="0">
                <a:solidFill>
                  <a:srgbClr val="FFC000"/>
                </a:solidFill>
              </a:rPr>
              <a:t>. Database </a:t>
            </a:r>
            <a:r>
              <a:rPr lang="en-US" sz="3200" b="1" dirty="0">
                <a:solidFill>
                  <a:srgbClr val="FFC000"/>
                </a:solidFill>
              </a:rPr>
              <a:t>management system (DBMS)</a:t>
            </a:r>
            <a:endParaRPr lang="en-US" sz="3200" dirty="0">
              <a:solidFill>
                <a:srgbClr val="FFC000"/>
              </a:solidFill>
            </a:endParaRPr>
          </a:p>
        </p:txBody>
      </p:sp>
    </p:spTree>
    <p:extLst>
      <p:ext uri="{BB962C8B-B14F-4D97-AF65-F5344CB8AC3E}">
        <p14:creationId xmlns:p14="http://schemas.microsoft.com/office/powerpoint/2010/main" val="656382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5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edge">
                                      <p:cBhvr>
                                        <p:cTn id="7" dur="75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1371600" y="914400"/>
            <a:ext cx="7747000" cy="6001643"/>
          </a:xfrm>
          <a:prstGeom prst="rect">
            <a:avLst/>
          </a:prstGeom>
          <a:noFill/>
        </p:spPr>
        <p:txBody>
          <a:bodyPr wrap="square" rtlCol="0">
            <a:spAutoFit/>
          </a:bodyPr>
          <a:lstStyle/>
          <a:p>
            <a:pPr marL="457200" indent="-457200" algn="just">
              <a:buFont typeface="Wingdings" panose="05000000000000000000" pitchFamily="2" charset="2"/>
              <a:buChar char="q"/>
            </a:pPr>
            <a:r>
              <a:rPr lang="en-US" sz="3200" dirty="0" smtClean="0"/>
              <a:t>Database </a:t>
            </a:r>
            <a:r>
              <a:rPr lang="en-US" sz="3200" dirty="0"/>
              <a:t>systems are designed to manage large bodies of information. </a:t>
            </a:r>
            <a:endParaRPr lang="en-US" sz="3200" dirty="0" smtClean="0"/>
          </a:p>
          <a:p>
            <a:pPr marL="457200" indent="-457200" algn="just">
              <a:buFont typeface="Wingdings" panose="05000000000000000000" pitchFamily="2" charset="2"/>
              <a:buChar char="q"/>
            </a:pPr>
            <a:r>
              <a:rPr lang="en-US" sz="3200" dirty="0" smtClean="0"/>
              <a:t>Management </a:t>
            </a:r>
            <a:r>
              <a:rPr lang="en-US" sz="3200" dirty="0"/>
              <a:t>of data involves both defining structures for storage of information and providing mechanisms for the manipulation of information. </a:t>
            </a:r>
            <a:endParaRPr lang="en-US" sz="3200" dirty="0" smtClean="0"/>
          </a:p>
          <a:p>
            <a:pPr marL="457200" indent="-457200" algn="just">
              <a:buFont typeface="Wingdings" panose="05000000000000000000" pitchFamily="2" charset="2"/>
              <a:buChar char="q"/>
            </a:pPr>
            <a:r>
              <a:rPr lang="en-US" sz="3200" dirty="0" smtClean="0"/>
              <a:t>In </a:t>
            </a:r>
            <a:r>
              <a:rPr lang="en-US" sz="3200" dirty="0"/>
              <a:t>addition, the database system must ensure the safety of the information stored, despite system crashes or attempts at unauthorized access. If data are to be shared among several users, the system must avoid possible anomalous results.</a:t>
            </a:r>
          </a:p>
        </p:txBody>
      </p:sp>
    </p:spTree>
    <p:extLst>
      <p:ext uri="{BB962C8B-B14F-4D97-AF65-F5344CB8AC3E}">
        <p14:creationId xmlns:p14="http://schemas.microsoft.com/office/powerpoint/2010/main" val="3664331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5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edge">
                                      <p:cBhvr>
                                        <p:cTn id="7" dur="75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50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edge">
                                      <p:cBhvr>
                                        <p:cTn id="12" dur="75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grpId="0" nodeType="clickEffect">
                                  <p:stCondLst>
                                    <p:cond delay="50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edge">
                                      <p:cBhvr>
                                        <p:cTn id="17" dur="75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1143000" y="1295400"/>
            <a:ext cx="7975600" cy="5570756"/>
          </a:xfrm>
          <a:prstGeom prst="rect">
            <a:avLst/>
          </a:prstGeom>
          <a:noFill/>
        </p:spPr>
        <p:txBody>
          <a:bodyPr wrap="square" rtlCol="0">
            <a:spAutoFit/>
          </a:bodyPr>
          <a:lstStyle/>
          <a:p>
            <a:pPr algn="just"/>
            <a:r>
              <a:rPr lang="en-US" sz="3600" b="1" dirty="0">
                <a:solidFill>
                  <a:srgbClr val="FFFF00"/>
                </a:solidFill>
                <a:effectLst>
                  <a:outerShdw blurRad="38100" dist="38100" dir="2700000" algn="tl">
                    <a:srgbClr val="000000">
                      <a:alpha val="43137"/>
                    </a:srgbClr>
                  </a:outerShdw>
                </a:effectLst>
              </a:rPr>
              <a:t>2.2.1 Advantages of  </a:t>
            </a:r>
            <a:r>
              <a:rPr lang="en-US" sz="3600" b="1" dirty="0" smtClean="0">
                <a:solidFill>
                  <a:srgbClr val="FFFF00"/>
                </a:solidFill>
                <a:effectLst>
                  <a:outerShdw blurRad="38100" dist="38100" dir="2700000" algn="tl">
                    <a:srgbClr val="000000">
                      <a:alpha val="43137"/>
                    </a:srgbClr>
                  </a:outerShdw>
                </a:effectLst>
              </a:rPr>
              <a:t>DBMS</a:t>
            </a:r>
          </a:p>
          <a:p>
            <a:pPr marL="514350" lvl="0" indent="-514350" algn="just">
              <a:buFont typeface="+mj-lt"/>
              <a:buAutoNum type="arabicPeriod"/>
            </a:pPr>
            <a:r>
              <a:rPr lang="en-US" sz="3200" u="sng" dirty="0" smtClean="0">
                <a:solidFill>
                  <a:srgbClr val="FFC000"/>
                </a:solidFill>
                <a:effectLst>
                  <a:outerShdw blurRad="38100" dist="38100" dir="2700000" algn="tl">
                    <a:srgbClr val="000000">
                      <a:alpha val="43137"/>
                    </a:srgbClr>
                  </a:outerShdw>
                </a:effectLst>
              </a:rPr>
              <a:t>Database Development</a:t>
            </a:r>
            <a:r>
              <a:rPr lang="en-US" sz="3200" dirty="0" smtClean="0"/>
              <a:t>: It allows   </a:t>
            </a:r>
            <a:r>
              <a:rPr lang="en-US" sz="3200" dirty="0"/>
              <a:t>organizations to place control of database development in the hands of database administrators (DBAs) and other specialists.</a:t>
            </a:r>
          </a:p>
          <a:p>
            <a:pPr marL="514350" lvl="0" indent="-514350" algn="just">
              <a:buFont typeface="+mj-lt"/>
              <a:buAutoNum type="arabicPeriod"/>
            </a:pPr>
            <a:r>
              <a:rPr lang="en-US" sz="3200" u="sng" dirty="0">
                <a:solidFill>
                  <a:srgbClr val="FFC000"/>
                </a:solidFill>
                <a:effectLst>
                  <a:outerShdw blurRad="38100" dist="38100" dir="2700000" algn="tl">
                    <a:srgbClr val="000000">
                      <a:alpha val="43137"/>
                    </a:srgbClr>
                  </a:outerShdw>
                </a:effectLst>
              </a:rPr>
              <a:t>Data </a:t>
            </a:r>
            <a:r>
              <a:rPr lang="en-US" sz="3200" u="sng" dirty="0" smtClean="0">
                <a:solidFill>
                  <a:srgbClr val="FFC000"/>
                </a:solidFill>
                <a:effectLst>
                  <a:outerShdw blurRad="38100" dist="38100" dir="2700000" algn="tl">
                    <a:srgbClr val="000000">
                      <a:alpha val="43137"/>
                    </a:srgbClr>
                  </a:outerShdw>
                </a:effectLst>
              </a:rPr>
              <a:t>independence:</a:t>
            </a:r>
            <a:r>
              <a:rPr lang="en-US" sz="3200" dirty="0" smtClean="0">
                <a:solidFill>
                  <a:srgbClr val="FFC000"/>
                </a:solidFill>
                <a:effectLst>
                  <a:outerShdw blurRad="38100" dist="38100" dir="2700000" algn="tl">
                    <a:srgbClr val="000000">
                      <a:alpha val="43137"/>
                    </a:srgbClr>
                  </a:outerShdw>
                </a:effectLst>
              </a:rPr>
              <a:t> </a:t>
            </a:r>
            <a:r>
              <a:rPr lang="en-US" sz="3200" dirty="0" smtClean="0"/>
              <a:t>Application </a:t>
            </a:r>
            <a:r>
              <a:rPr lang="en-US" sz="3200" dirty="0"/>
              <a:t>programs should be as independent as possible from details of data representation and storage. The DBMS can provide an abstract view of the data to insulate application code from such details.</a:t>
            </a:r>
          </a:p>
        </p:txBody>
      </p:sp>
    </p:spTree>
    <p:extLst>
      <p:ext uri="{BB962C8B-B14F-4D97-AF65-F5344CB8AC3E}">
        <p14:creationId xmlns:p14="http://schemas.microsoft.com/office/powerpoint/2010/main" val="656382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1219200" y="1295400"/>
            <a:ext cx="7899400" cy="4031873"/>
          </a:xfrm>
          <a:prstGeom prst="rect">
            <a:avLst/>
          </a:prstGeom>
          <a:noFill/>
        </p:spPr>
        <p:txBody>
          <a:bodyPr wrap="square" rtlCol="0">
            <a:spAutoFit/>
          </a:bodyPr>
          <a:lstStyle/>
          <a:p>
            <a:pPr marL="514350" lvl="0" indent="-514350" algn="just">
              <a:buFont typeface="+mj-lt"/>
              <a:buAutoNum type="arabicPeriod" startAt="3"/>
            </a:pPr>
            <a:r>
              <a:rPr lang="en-US" sz="3200" u="sng" dirty="0">
                <a:solidFill>
                  <a:srgbClr val="FFC000"/>
                </a:solidFill>
                <a:effectLst>
                  <a:outerShdw blurRad="38100" dist="38100" dir="2700000" algn="tl">
                    <a:srgbClr val="000000">
                      <a:alpha val="43137"/>
                    </a:srgbClr>
                  </a:outerShdw>
                </a:effectLst>
              </a:rPr>
              <a:t>Efficient data access:</a:t>
            </a:r>
            <a:r>
              <a:rPr lang="en-US" sz="3200" dirty="0"/>
              <a:t> A DBMS utilizes a variety of sophisticated techniques to store and retrieve data efficiently. It allows different user application programs to easily access the same database. Instead of having to write computer programs to extract information, user can ask simple questions in a query </a:t>
            </a:r>
            <a:r>
              <a:rPr lang="en-US" sz="3200" dirty="0" smtClean="0"/>
              <a:t>language</a:t>
            </a:r>
            <a:endParaRPr lang="en-US" sz="3200" dirty="0"/>
          </a:p>
        </p:txBody>
      </p:sp>
    </p:spTree>
    <p:extLst>
      <p:ext uri="{BB962C8B-B14F-4D97-AF65-F5344CB8AC3E}">
        <p14:creationId xmlns:p14="http://schemas.microsoft.com/office/powerpoint/2010/main" val="299595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1219200" y="1066800"/>
            <a:ext cx="7899400" cy="5509200"/>
          </a:xfrm>
          <a:prstGeom prst="rect">
            <a:avLst/>
          </a:prstGeom>
          <a:noFill/>
        </p:spPr>
        <p:txBody>
          <a:bodyPr wrap="square" rtlCol="0">
            <a:spAutoFit/>
          </a:bodyPr>
          <a:lstStyle/>
          <a:p>
            <a:pPr marL="514350" lvl="0" indent="-514350" algn="just">
              <a:buFont typeface="+mj-lt"/>
              <a:buAutoNum type="arabicPeriod" startAt="4"/>
            </a:pPr>
            <a:r>
              <a:rPr lang="en-US" sz="3200" u="sng" dirty="0" smtClean="0">
                <a:solidFill>
                  <a:srgbClr val="FFC000"/>
                </a:solidFill>
                <a:effectLst>
                  <a:outerShdw blurRad="38100" dist="38100" dir="2700000" algn="tl">
                    <a:srgbClr val="000000">
                      <a:alpha val="43137"/>
                    </a:srgbClr>
                  </a:outerShdw>
                </a:effectLst>
              </a:rPr>
              <a:t>Data </a:t>
            </a:r>
            <a:r>
              <a:rPr lang="en-US" sz="3200" u="sng" dirty="0">
                <a:solidFill>
                  <a:srgbClr val="FFC000"/>
                </a:solidFill>
                <a:effectLst>
                  <a:outerShdw blurRad="38100" dist="38100" dir="2700000" algn="tl">
                    <a:srgbClr val="000000">
                      <a:alpha val="43137"/>
                    </a:srgbClr>
                  </a:outerShdw>
                </a:effectLst>
              </a:rPr>
              <a:t>integrity and security: </a:t>
            </a:r>
            <a:r>
              <a:rPr lang="en-US" sz="3200" dirty="0"/>
              <a:t>If data is always accessed through the DBMS, the DBMS can enforce :</a:t>
            </a:r>
          </a:p>
          <a:p>
            <a:pPr marL="457200" lvl="0" indent="-457200" algn="just">
              <a:buFont typeface="Wingdings" panose="05000000000000000000" pitchFamily="2" charset="2"/>
              <a:buChar char="Ø"/>
            </a:pPr>
            <a:r>
              <a:rPr lang="en-US" sz="3200" dirty="0"/>
              <a:t>Integrity constraints on the data. For example, before inserting salary information for an employee, the DBMS can check that the department budget is not exceeded</a:t>
            </a:r>
            <a:r>
              <a:rPr lang="en-US" sz="3200" dirty="0" smtClean="0"/>
              <a:t>.</a:t>
            </a:r>
          </a:p>
          <a:p>
            <a:pPr lvl="0" algn="just"/>
            <a:endParaRPr lang="en-US" sz="3200" dirty="0"/>
          </a:p>
          <a:p>
            <a:pPr marL="457200" lvl="0" indent="-457200" algn="just">
              <a:buFont typeface="Wingdings" panose="05000000000000000000" pitchFamily="2" charset="2"/>
              <a:buChar char="Ø"/>
            </a:pPr>
            <a:r>
              <a:rPr lang="en-US" sz="3200" dirty="0"/>
              <a:t>Also, the DBMS can enforce access controls that govern what data is visible to different classes of users.</a:t>
            </a:r>
          </a:p>
        </p:txBody>
      </p:sp>
    </p:spTree>
    <p:extLst>
      <p:ext uri="{BB962C8B-B14F-4D97-AF65-F5344CB8AC3E}">
        <p14:creationId xmlns:p14="http://schemas.microsoft.com/office/powerpoint/2010/main" val="911549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1066800" y="1219200"/>
            <a:ext cx="8051800" cy="5016758"/>
          </a:xfrm>
          <a:prstGeom prst="rect">
            <a:avLst/>
          </a:prstGeom>
          <a:noFill/>
        </p:spPr>
        <p:txBody>
          <a:bodyPr wrap="square" rtlCol="0">
            <a:spAutoFit/>
          </a:bodyPr>
          <a:lstStyle/>
          <a:p>
            <a:pPr marL="514350" lvl="0" indent="-514350" algn="just">
              <a:buFont typeface="+mj-lt"/>
              <a:buAutoNum type="arabicPeriod" startAt="4"/>
            </a:pPr>
            <a:r>
              <a:rPr lang="en-US" sz="3200" u="sng" dirty="0">
                <a:solidFill>
                  <a:srgbClr val="FFC000"/>
                </a:solidFill>
                <a:effectLst>
                  <a:outerShdw blurRad="38100" dist="38100" dir="2700000" algn="tl">
                    <a:srgbClr val="000000">
                      <a:alpha val="43137"/>
                    </a:srgbClr>
                  </a:outerShdw>
                </a:effectLst>
              </a:rPr>
              <a:t>Crash recovery:</a:t>
            </a:r>
            <a:r>
              <a:rPr lang="en-US" sz="3200" dirty="0"/>
              <a:t> the DBMS protects users from the effects of system failures</a:t>
            </a:r>
            <a:r>
              <a:rPr lang="en-US" sz="3200" dirty="0" smtClean="0"/>
              <a:t>.</a:t>
            </a:r>
          </a:p>
          <a:p>
            <a:pPr lvl="0" algn="just"/>
            <a:endParaRPr lang="en-US" sz="3200" dirty="0"/>
          </a:p>
          <a:p>
            <a:pPr marL="514350" lvl="0" indent="-514350" algn="just">
              <a:buFont typeface="+mj-lt"/>
              <a:buAutoNum type="arabicPeriod" startAt="5"/>
            </a:pPr>
            <a:r>
              <a:rPr lang="en-US" sz="3200" u="sng" dirty="0">
                <a:solidFill>
                  <a:srgbClr val="FFC000"/>
                </a:solidFill>
                <a:effectLst>
                  <a:outerShdw blurRad="38100" dist="38100" dir="2700000" algn="tl">
                    <a:srgbClr val="000000">
                      <a:alpha val="43137"/>
                    </a:srgbClr>
                  </a:outerShdw>
                </a:effectLst>
              </a:rPr>
              <a:t>Data administration and Concurrent access: </a:t>
            </a:r>
            <a:r>
              <a:rPr lang="en-US" sz="3200" dirty="0"/>
              <a:t>When several users share the data( more than one user access the database at the same time), DBMS schedules concurrent accesses to the data in such a manner that users can think of the data as being accessed by only one user at a time.</a:t>
            </a:r>
          </a:p>
        </p:txBody>
      </p:sp>
    </p:spTree>
    <p:extLst>
      <p:ext uri="{BB962C8B-B14F-4D97-AF65-F5344CB8AC3E}">
        <p14:creationId xmlns:p14="http://schemas.microsoft.com/office/powerpoint/2010/main" val="3602010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1333500" y="838200"/>
            <a:ext cx="7747000" cy="6001643"/>
          </a:xfrm>
          <a:prstGeom prst="rect">
            <a:avLst/>
          </a:prstGeom>
          <a:noFill/>
        </p:spPr>
        <p:txBody>
          <a:bodyPr wrap="square" rtlCol="0">
            <a:spAutoFit/>
          </a:bodyPr>
          <a:lstStyle/>
          <a:p>
            <a:pPr algn="just"/>
            <a:r>
              <a:rPr lang="en-US" sz="3200" b="1" dirty="0">
                <a:solidFill>
                  <a:srgbClr val="FFFF00"/>
                </a:solidFill>
                <a:effectLst>
                  <a:outerShdw blurRad="38100" dist="38100" dir="2700000" algn="tl">
                    <a:srgbClr val="000000">
                      <a:alpha val="43137"/>
                    </a:srgbClr>
                  </a:outerShdw>
                </a:effectLst>
              </a:rPr>
              <a:t>2.2.2 The Three-Schema Architecture</a:t>
            </a:r>
          </a:p>
          <a:p>
            <a:pPr algn="just"/>
            <a:r>
              <a:rPr lang="en-US" sz="3200" dirty="0"/>
              <a:t>The goal of the three-schema architecture, is to separate the user applications from the physical database. In this architecture, schemas can be defined at the following three levels:</a:t>
            </a:r>
          </a:p>
          <a:p>
            <a:pPr algn="just"/>
            <a:r>
              <a:rPr lang="en-US" sz="3200" b="1" dirty="0">
                <a:solidFill>
                  <a:srgbClr val="40D20C"/>
                </a:solidFill>
                <a:effectLst>
                  <a:outerShdw blurRad="38100" dist="38100" dir="2700000" algn="tl">
                    <a:srgbClr val="000000">
                      <a:alpha val="43137"/>
                    </a:srgbClr>
                  </a:outerShdw>
                </a:effectLst>
              </a:rPr>
              <a:t>1. The internal level</a:t>
            </a:r>
            <a:r>
              <a:rPr lang="en-US" sz="3200" dirty="0">
                <a:solidFill>
                  <a:srgbClr val="40D20C"/>
                </a:solidFill>
                <a:effectLst>
                  <a:outerShdw blurRad="38100" dist="38100" dir="2700000" algn="tl">
                    <a:srgbClr val="000000">
                      <a:alpha val="43137"/>
                    </a:srgbClr>
                  </a:outerShdw>
                </a:effectLst>
              </a:rPr>
              <a:t> </a:t>
            </a:r>
            <a:r>
              <a:rPr lang="en-US" sz="3200" dirty="0"/>
              <a:t>has an internal schema, which describes the physical storage structure of the database. The internal schema uses a physical data model and describes the complete details of data storage and access paths for the database.</a:t>
            </a:r>
          </a:p>
        </p:txBody>
      </p:sp>
    </p:spTree>
    <p:extLst>
      <p:ext uri="{BB962C8B-B14F-4D97-AF65-F5344CB8AC3E}">
        <p14:creationId xmlns:p14="http://schemas.microsoft.com/office/powerpoint/2010/main" val="299595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down)">
                                      <p:cBhvr>
                                        <p:cTn id="25" dur="580">
                                          <p:stCondLst>
                                            <p:cond delay="0"/>
                                          </p:stCondLst>
                                        </p:cTn>
                                        <p:tgtEl>
                                          <p:spTgt spid="2">
                                            <p:txEl>
                                              <p:pRg st="1" end="1"/>
                                            </p:txEl>
                                          </p:spTgt>
                                        </p:tgtEl>
                                      </p:cBhvr>
                                    </p:animEffect>
                                    <p:anim calcmode="lin" valueType="num">
                                      <p:cBhvr>
                                        <p:cTn id="26"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1" end="1"/>
                                            </p:txEl>
                                          </p:spTgt>
                                        </p:tgtEl>
                                      </p:cBhvr>
                                      <p:to x="100000" y="60000"/>
                                    </p:animScale>
                                    <p:animScale>
                                      <p:cBhvr>
                                        <p:cTn id="32" dur="166" decel="50000">
                                          <p:stCondLst>
                                            <p:cond delay="676"/>
                                          </p:stCondLst>
                                        </p:cTn>
                                        <p:tgtEl>
                                          <p:spTgt spid="2">
                                            <p:txEl>
                                              <p:pRg st="1" end="1"/>
                                            </p:txEl>
                                          </p:spTgt>
                                        </p:tgtEl>
                                      </p:cBhvr>
                                      <p:to x="100000" y="100000"/>
                                    </p:animScale>
                                    <p:animScale>
                                      <p:cBhvr>
                                        <p:cTn id="33" dur="26">
                                          <p:stCondLst>
                                            <p:cond delay="1312"/>
                                          </p:stCondLst>
                                        </p:cTn>
                                        <p:tgtEl>
                                          <p:spTgt spid="2">
                                            <p:txEl>
                                              <p:pRg st="1" end="1"/>
                                            </p:txEl>
                                          </p:spTgt>
                                        </p:tgtEl>
                                      </p:cBhvr>
                                      <p:to x="100000" y="80000"/>
                                    </p:animScale>
                                    <p:animScale>
                                      <p:cBhvr>
                                        <p:cTn id="34" dur="166" decel="50000">
                                          <p:stCondLst>
                                            <p:cond delay="1338"/>
                                          </p:stCondLst>
                                        </p:cTn>
                                        <p:tgtEl>
                                          <p:spTgt spid="2">
                                            <p:txEl>
                                              <p:pRg st="1" end="1"/>
                                            </p:txEl>
                                          </p:spTgt>
                                        </p:tgtEl>
                                      </p:cBhvr>
                                      <p:to x="100000" y="100000"/>
                                    </p:animScale>
                                    <p:animScale>
                                      <p:cBhvr>
                                        <p:cTn id="35" dur="26">
                                          <p:stCondLst>
                                            <p:cond delay="1642"/>
                                          </p:stCondLst>
                                        </p:cTn>
                                        <p:tgtEl>
                                          <p:spTgt spid="2">
                                            <p:txEl>
                                              <p:pRg st="1" end="1"/>
                                            </p:txEl>
                                          </p:spTgt>
                                        </p:tgtEl>
                                      </p:cBhvr>
                                      <p:to x="100000" y="90000"/>
                                    </p:animScale>
                                    <p:animScale>
                                      <p:cBhvr>
                                        <p:cTn id="36" dur="166" decel="50000">
                                          <p:stCondLst>
                                            <p:cond delay="1668"/>
                                          </p:stCondLst>
                                        </p:cTn>
                                        <p:tgtEl>
                                          <p:spTgt spid="2">
                                            <p:txEl>
                                              <p:pRg st="1" end="1"/>
                                            </p:txEl>
                                          </p:spTgt>
                                        </p:tgtEl>
                                      </p:cBhvr>
                                      <p:to x="100000" y="100000"/>
                                    </p:animScale>
                                    <p:animScale>
                                      <p:cBhvr>
                                        <p:cTn id="37" dur="26">
                                          <p:stCondLst>
                                            <p:cond delay="1808"/>
                                          </p:stCondLst>
                                        </p:cTn>
                                        <p:tgtEl>
                                          <p:spTgt spid="2">
                                            <p:txEl>
                                              <p:pRg st="1" end="1"/>
                                            </p:txEl>
                                          </p:spTgt>
                                        </p:tgtEl>
                                      </p:cBhvr>
                                      <p:to x="100000" y="95000"/>
                                    </p:animScale>
                                    <p:animScale>
                                      <p:cBhvr>
                                        <p:cTn id="38" dur="166" decel="50000">
                                          <p:stCondLst>
                                            <p:cond delay="1834"/>
                                          </p:stCondLst>
                                        </p:cTn>
                                        <p:tgtEl>
                                          <p:spTgt spid="2">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
                                            <p:txEl>
                                              <p:pRg st="2" end="2"/>
                                            </p:txEl>
                                          </p:spTgt>
                                        </p:tgtEl>
                                        <p:attrNameLst>
                                          <p:attrName>style.visibility</p:attrName>
                                        </p:attrNameLst>
                                      </p:cBhvr>
                                      <p:to>
                                        <p:strVal val="visible"/>
                                      </p:to>
                                    </p:set>
                                    <p:animEffect transition="in" filter="wipe(down)">
                                      <p:cBhvr>
                                        <p:cTn id="43" dur="580">
                                          <p:stCondLst>
                                            <p:cond delay="0"/>
                                          </p:stCondLst>
                                        </p:cTn>
                                        <p:tgtEl>
                                          <p:spTgt spid="2">
                                            <p:txEl>
                                              <p:pRg st="2" end="2"/>
                                            </p:txEl>
                                          </p:spTgt>
                                        </p:tgtEl>
                                      </p:cBhvr>
                                    </p:animEffect>
                                    <p:anim calcmode="lin" valueType="num">
                                      <p:cBhvr>
                                        <p:cTn id="44"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2" end="2"/>
                                            </p:txEl>
                                          </p:spTgt>
                                        </p:tgtEl>
                                      </p:cBhvr>
                                      <p:to x="100000" y="60000"/>
                                    </p:animScale>
                                    <p:animScale>
                                      <p:cBhvr>
                                        <p:cTn id="50" dur="166" decel="50000">
                                          <p:stCondLst>
                                            <p:cond delay="676"/>
                                          </p:stCondLst>
                                        </p:cTn>
                                        <p:tgtEl>
                                          <p:spTgt spid="2">
                                            <p:txEl>
                                              <p:pRg st="2" end="2"/>
                                            </p:txEl>
                                          </p:spTgt>
                                        </p:tgtEl>
                                      </p:cBhvr>
                                      <p:to x="100000" y="100000"/>
                                    </p:animScale>
                                    <p:animScale>
                                      <p:cBhvr>
                                        <p:cTn id="51" dur="26">
                                          <p:stCondLst>
                                            <p:cond delay="1312"/>
                                          </p:stCondLst>
                                        </p:cTn>
                                        <p:tgtEl>
                                          <p:spTgt spid="2">
                                            <p:txEl>
                                              <p:pRg st="2" end="2"/>
                                            </p:txEl>
                                          </p:spTgt>
                                        </p:tgtEl>
                                      </p:cBhvr>
                                      <p:to x="100000" y="80000"/>
                                    </p:animScale>
                                    <p:animScale>
                                      <p:cBhvr>
                                        <p:cTn id="52" dur="166" decel="50000">
                                          <p:stCondLst>
                                            <p:cond delay="1338"/>
                                          </p:stCondLst>
                                        </p:cTn>
                                        <p:tgtEl>
                                          <p:spTgt spid="2">
                                            <p:txEl>
                                              <p:pRg st="2" end="2"/>
                                            </p:txEl>
                                          </p:spTgt>
                                        </p:tgtEl>
                                      </p:cBhvr>
                                      <p:to x="100000" y="100000"/>
                                    </p:animScale>
                                    <p:animScale>
                                      <p:cBhvr>
                                        <p:cTn id="53" dur="26">
                                          <p:stCondLst>
                                            <p:cond delay="1642"/>
                                          </p:stCondLst>
                                        </p:cTn>
                                        <p:tgtEl>
                                          <p:spTgt spid="2">
                                            <p:txEl>
                                              <p:pRg st="2" end="2"/>
                                            </p:txEl>
                                          </p:spTgt>
                                        </p:tgtEl>
                                      </p:cBhvr>
                                      <p:to x="100000" y="90000"/>
                                    </p:animScale>
                                    <p:animScale>
                                      <p:cBhvr>
                                        <p:cTn id="54" dur="166" decel="50000">
                                          <p:stCondLst>
                                            <p:cond delay="1668"/>
                                          </p:stCondLst>
                                        </p:cTn>
                                        <p:tgtEl>
                                          <p:spTgt spid="2">
                                            <p:txEl>
                                              <p:pRg st="2" end="2"/>
                                            </p:txEl>
                                          </p:spTgt>
                                        </p:tgtEl>
                                      </p:cBhvr>
                                      <p:to x="100000" y="100000"/>
                                    </p:animScale>
                                    <p:animScale>
                                      <p:cBhvr>
                                        <p:cTn id="55" dur="26">
                                          <p:stCondLst>
                                            <p:cond delay="1808"/>
                                          </p:stCondLst>
                                        </p:cTn>
                                        <p:tgtEl>
                                          <p:spTgt spid="2">
                                            <p:txEl>
                                              <p:pRg st="2" end="2"/>
                                            </p:txEl>
                                          </p:spTgt>
                                        </p:tgtEl>
                                      </p:cBhvr>
                                      <p:to x="100000" y="95000"/>
                                    </p:animScale>
                                    <p:animScale>
                                      <p:cBhvr>
                                        <p:cTn id="56" dur="166" decel="50000">
                                          <p:stCondLst>
                                            <p:cond delay="1834"/>
                                          </p:stCondLst>
                                        </p:cTn>
                                        <p:tgtEl>
                                          <p:spTgt spid="2">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219200" y="914400"/>
            <a:ext cx="7924800" cy="5632311"/>
          </a:xfrm>
          <a:prstGeom prst="rect">
            <a:avLst/>
          </a:prstGeom>
          <a:noFill/>
        </p:spPr>
        <p:txBody>
          <a:bodyPr wrap="square" rtlCol="0">
            <a:spAutoFit/>
          </a:bodyPr>
          <a:lstStyle/>
          <a:p>
            <a:pPr marL="457200" lvl="0" indent="-457200">
              <a:buFont typeface="Arial" panose="020B0604020202020204" pitchFamily="34" charset="0"/>
              <a:buChar char="•"/>
            </a:pPr>
            <a:r>
              <a:rPr lang="en-US" sz="3600" b="1" dirty="0">
                <a:solidFill>
                  <a:srgbClr val="FFFF00"/>
                </a:solidFill>
              </a:rPr>
              <a:t>Introduction</a:t>
            </a:r>
            <a:r>
              <a:rPr lang="en-US" sz="3600" dirty="0">
                <a:solidFill>
                  <a:srgbClr val="FFFF00"/>
                </a:solidFill>
              </a:rPr>
              <a:t> </a:t>
            </a:r>
          </a:p>
          <a:p>
            <a:pPr marL="457200" lvl="0" indent="-457200">
              <a:buFont typeface="Arial" panose="020B0604020202020204" pitchFamily="34" charset="0"/>
              <a:buChar char="•"/>
            </a:pPr>
            <a:r>
              <a:rPr lang="en-US" sz="3600" b="1" dirty="0">
                <a:solidFill>
                  <a:srgbClr val="FFFF00"/>
                </a:solidFill>
              </a:rPr>
              <a:t>Database management system (</a:t>
            </a:r>
            <a:r>
              <a:rPr lang="en-US" sz="3600" b="1" dirty="0"/>
              <a:t>DBMS</a:t>
            </a:r>
            <a:r>
              <a:rPr lang="en-US" sz="3600" b="1" dirty="0">
                <a:solidFill>
                  <a:srgbClr val="FFFF00"/>
                </a:solidFill>
              </a:rPr>
              <a:t>)</a:t>
            </a:r>
            <a:endParaRPr lang="en-US" sz="3600" dirty="0">
              <a:solidFill>
                <a:srgbClr val="FFFF00"/>
              </a:solidFill>
            </a:endParaRPr>
          </a:p>
          <a:p>
            <a:pPr marL="457200" lvl="0" indent="-457200">
              <a:buFont typeface="Arial" panose="020B0604020202020204" pitchFamily="34" charset="0"/>
              <a:buChar char="•"/>
            </a:pPr>
            <a:r>
              <a:rPr lang="en-US" sz="3600" b="1" dirty="0">
                <a:solidFill>
                  <a:srgbClr val="FFFF00"/>
                </a:solidFill>
              </a:rPr>
              <a:t>Advantages of </a:t>
            </a:r>
            <a:r>
              <a:rPr lang="en-US" sz="3600" b="1" dirty="0"/>
              <a:t>DBMS</a:t>
            </a:r>
          </a:p>
          <a:p>
            <a:pPr marL="457200" lvl="0" indent="-457200">
              <a:buFont typeface="Arial" panose="020B0604020202020204" pitchFamily="34" charset="0"/>
              <a:buChar char="•"/>
            </a:pPr>
            <a:r>
              <a:rPr lang="en-US" sz="3600" b="1" dirty="0">
                <a:solidFill>
                  <a:srgbClr val="FFFF00"/>
                </a:solidFill>
              </a:rPr>
              <a:t>Architecture of </a:t>
            </a:r>
            <a:r>
              <a:rPr lang="en-US" sz="3600" b="1" dirty="0"/>
              <a:t>DBMS</a:t>
            </a:r>
          </a:p>
          <a:p>
            <a:pPr marL="457200" lvl="0" indent="-457200">
              <a:buFont typeface="Arial" panose="020B0604020202020204" pitchFamily="34" charset="0"/>
              <a:buChar char="•"/>
            </a:pPr>
            <a:r>
              <a:rPr lang="en-US" sz="3600" b="1" dirty="0">
                <a:solidFill>
                  <a:srgbClr val="FFFF00"/>
                </a:solidFill>
              </a:rPr>
              <a:t>Importance of </a:t>
            </a:r>
            <a:r>
              <a:rPr lang="en-US" sz="3600" b="1" dirty="0"/>
              <a:t>DBMS</a:t>
            </a:r>
          </a:p>
          <a:p>
            <a:pPr marL="457200" lvl="0" indent="-457200">
              <a:buFont typeface="Arial" panose="020B0604020202020204" pitchFamily="34" charset="0"/>
              <a:buChar char="•"/>
            </a:pPr>
            <a:r>
              <a:rPr lang="en-US" sz="3600" b="1" dirty="0">
                <a:solidFill>
                  <a:srgbClr val="FFFF00"/>
                </a:solidFill>
              </a:rPr>
              <a:t>Components of </a:t>
            </a:r>
            <a:r>
              <a:rPr lang="en-US" sz="3600" b="1" dirty="0"/>
              <a:t>DBS</a:t>
            </a:r>
            <a:r>
              <a:rPr lang="en-US" sz="3600" b="1" dirty="0">
                <a:solidFill>
                  <a:srgbClr val="FFFF00"/>
                </a:solidFill>
              </a:rPr>
              <a:t> environment</a:t>
            </a:r>
            <a:endParaRPr lang="en-US" sz="3600" dirty="0">
              <a:solidFill>
                <a:srgbClr val="FFFF00"/>
              </a:solidFill>
            </a:endParaRPr>
          </a:p>
          <a:p>
            <a:pPr marL="457200" lvl="0" indent="-457200">
              <a:buFont typeface="Arial" panose="020B0604020202020204" pitchFamily="34" charset="0"/>
              <a:buChar char="•"/>
            </a:pPr>
            <a:r>
              <a:rPr lang="en-US" sz="3600" b="1" dirty="0">
                <a:solidFill>
                  <a:srgbClr val="FFFF00"/>
                </a:solidFill>
              </a:rPr>
              <a:t>Data independence</a:t>
            </a:r>
            <a:endParaRPr lang="en-US" sz="3600" dirty="0">
              <a:solidFill>
                <a:srgbClr val="FFFF00"/>
              </a:solidFill>
            </a:endParaRPr>
          </a:p>
          <a:p>
            <a:pPr marL="457200" lvl="0" indent="-457200">
              <a:buFont typeface="Arial" panose="020B0604020202020204" pitchFamily="34" charset="0"/>
              <a:buChar char="•"/>
            </a:pPr>
            <a:r>
              <a:rPr lang="en-US" sz="3600" b="1" dirty="0">
                <a:solidFill>
                  <a:srgbClr val="FFFF00"/>
                </a:solidFill>
              </a:rPr>
              <a:t>Instance , schema and mapping</a:t>
            </a:r>
            <a:endParaRPr lang="en-US" sz="3600" dirty="0">
              <a:solidFill>
                <a:srgbClr val="FFFF00"/>
              </a:solidFill>
            </a:endParaRPr>
          </a:p>
          <a:p>
            <a:pPr marL="457200" lvl="0" indent="-457200">
              <a:buFont typeface="Arial" panose="020B0604020202020204" pitchFamily="34" charset="0"/>
              <a:buChar char="•"/>
            </a:pPr>
            <a:r>
              <a:rPr lang="en-US" sz="3600" b="1" dirty="0"/>
              <a:t>ACID</a:t>
            </a:r>
            <a:r>
              <a:rPr lang="en-US" sz="3600" b="1" dirty="0">
                <a:solidFill>
                  <a:srgbClr val="FFFF00"/>
                </a:solidFill>
              </a:rPr>
              <a:t> test</a:t>
            </a:r>
            <a:endParaRPr lang="en-US" sz="3600" dirty="0">
              <a:solidFill>
                <a:srgbClr val="FFFF00"/>
              </a:solidFill>
            </a:endParaRPr>
          </a:p>
        </p:txBody>
      </p:sp>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iterate type="wd">
                                    <p:tmPct val="10000"/>
                                  </p:iterate>
                                  <p:childTnLst>
                                    <p:set>
                                      <p:cBhvr>
                                        <p:cTn id="6" dur="1" fill="hold">
                                          <p:stCondLst>
                                            <p:cond delay="0"/>
                                          </p:stCondLst>
                                        </p:cTn>
                                        <p:tgtEl>
                                          <p:spTgt spid="4">
                                            <p:txEl>
                                              <p:pRg st="0" end="0"/>
                                            </p:txEl>
                                          </p:spTgt>
                                        </p:tgtEl>
                                        <p:attrNameLst>
                                          <p:attrName>style.visibility</p:attrName>
                                        </p:attrNameLst>
                                      </p:cBhvr>
                                      <p:to>
                                        <p:strVal val="visible"/>
                                      </p:to>
                                    </p:set>
                                    <p:animEffect transition="in" filter="randombar(horizontal)">
                                      <p:cBhvr>
                                        <p:cTn id="7" dur="500"/>
                                        <p:tgtEl>
                                          <p:spTgt spid="4">
                                            <p:txEl>
                                              <p:pRg st="0" end="0"/>
                                            </p:txEl>
                                          </p:spTgt>
                                        </p:tgtEl>
                                      </p:cBhvr>
                                    </p:animEffect>
                                  </p:childTnLst>
                                </p:cTn>
                              </p:par>
                            </p:childTnLst>
                          </p:cTn>
                        </p:par>
                        <p:par>
                          <p:cTn id="8" fill="hold">
                            <p:stCondLst>
                              <p:cond delay="500"/>
                            </p:stCondLst>
                            <p:childTnLst>
                              <p:par>
                                <p:cTn id="9" presetID="14" presetClass="entr" presetSubtype="10" fill="hold" grpId="0" nodeType="afterEffect">
                                  <p:stCondLst>
                                    <p:cond delay="0"/>
                                  </p:stCondLst>
                                  <p:iterate type="wd">
                                    <p:tmPct val="10000"/>
                                  </p:iterate>
                                  <p:childTnLst>
                                    <p:set>
                                      <p:cBhvr>
                                        <p:cTn id="10" dur="1" fill="hold">
                                          <p:stCondLst>
                                            <p:cond delay="0"/>
                                          </p:stCondLst>
                                        </p:cTn>
                                        <p:tgtEl>
                                          <p:spTgt spid="4">
                                            <p:txEl>
                                              <p:pRg st="1" end="1"/>
                                            </p:txEl>
                                          </p:spTgt>
                                        </p:tgtEl>
                                        <p:attrNameLst>
                                          <p:attrName>style.visibility</p:attrName>
                                        </p:attrNameLst>
                                      </p:cBhvr>
                                      <p:to>
                                        <p:strVal val="visible"/>
                                      </p:to>
                                    </p:set>
                                    <p:animEffect transition="in" filter="randombar(horizontal)">
                                      <p:cBhvr>
                                        <p:cTn id="11" dur="500"/>
                                        <p:tgtEl>
                                          <p:spTgt spid="4">
                                            <p:txEl>
                                              <p:pRg st="1" end="1"/>
                                            </p:txEl>
                                          </p:spTgt>
                                        </p:tgtEl>
                                      </p:cBhvr>
                                    </p:animEffect>
                                  </p:childTnLst>
                                </p:cTn>
                              </p:par>
                            </p:childTnLst>
                          </p:cTn>
                        </p:par>
                        <p:par>
                          <p:cTn id="12" fill="hold">
                            <p:stCondLst>
                              <p:cond delay="1250"/>
                            </p:stCondLst>
                            <p:childTnLst>
                              <p:par>
                                <p:cTn id="13" presetID="14" presetClass="entr" presetSubtype="10" fill="hold" grpId="0" nodeType="afterEffect">
                                  <p:stCondLst>
                                    <p:cond delay="0"/>
                                  </p:stCondLst>
                                  <p:iterate type="wd">
                                    <p:tmPct val="10000"/>
                                  </p:iterate>
                                  <p:childTnLst>
                                    <p:set>
                                      <p:cBhvr>
                                        <p:cTn id="14" dur="1" fill="hold">
                                          <p:stCondLst>
                                            <p:cond delay="0"/>
                                          </p:stCondLst>
                                        </p:cTn>
                                        <p:tgtEl>
                                          <p:spTgt spid="4">
                                            <p:txEl>
                                              <p:pRg st="2" end="2"/>
                                            </p:txEl>
                                          </p:spTgt>
                                        </p:tgtEl>
                                        <p:attrNameLst>
                                          <p:attrName>style.visibility</p:attrName>
                                        </p:attrNameLst>
                                      </p:cBhvr>
                                      <p:to>
                                        <p:strVal val="visible"/>
                                      </p:to>
                                    </p:set>
                                    <p:animEffect transition="in" filter="randombar(horizontal)">
                                      <p:cBhvr>
                                        <p:cTn id="15" dur="500"/>
                                        <p:tgtEl>
                                          <p:spTgt spid="4">
                                            <p:txEl>
                                              <p:pRg st="2" end="2"/>
                                            </p:txEl>
                                          </p:spTgt>
                                        </p:tgtEl>
                                      </p:cBhvr>
                                    </p:animEffect>
                                  </p:childTnLst>
                                </p:cTn>
                              </p:par>
                            </p:childTnLst>
                          </p:cTn>
                        </p:par>
                        <p:par>
                          <p:cTn id="16" fill="hold">
                            <p:stCondLst>
                              <p:cond delay="1850"/>
                            </p:stCondLst>
                            <p:childTnLst>
                              <p:par>
                                <p:cTn id="17" presetID="14" presetClass="entr" presetSubtype="10" fill="hold" grpId="0" nodeType="afterEffect">
                                  <p:stCondLst>
                                    <p:cond delay="0"/>
                                  </p:stCondLst>
                                  <p:iterate type="wd">
                                    <p:tmPct val="10000"/>
                                  </p:iterate>
                                  <p:childTnLst>
                                    <p:set>
                                      <p:cBhvr>
                                        <p:cTn id="18" dur="1" fill="hold">
                                          <p:stCondLst>
                                            <p:cond delay="0"/>
                                          </p:stCondLst>
                                        </p:cTn>
                                        <p:tgtEl>
                                          <p:spTgt spid="4">
                                            <p:txEl>
                                              <p:pRg st="3" end="3"/>
                                            </p:txEl>
                                          </p:spTgt>
                                        </p:tgtEl>
                                        <p:attrNameLst>
                                          <p:attrName>style.visibility</p:attrName>
                                        </p:attrNameLst>
                                      </p:cBhvr>
                                      <p:to>
                                        <p:strVal val="visible"/>
                                      </p:to>
                                    </p:set>
                                    <p:animEffect transition="in" filter="randombar(horizontal)">
                                      <p:cBhvr>
                                        <p:cTn id="19" dur="500"/>
                                        <p:tgtEl>
                                          <p:spTgt spid="4">
                                            <p:txEl>
                                              <p:pRg st="3" end="3"/>
                                            </p:txEl>
                                          </p:spTgt>
                                        </p:tgtEl>
                                      </p:cBhvr>
                                    </p:animEffect>
                                  </p:childTnLst>
                                </p:cTn>
                              </p:par>
                            </p:childTnLst>
                          </p:cTn>
                        </p:par>
                        <p:par>
                          <p:cTn id="20" fill="hold">
                            <p:stCondLst>
                              <p:cond delay="2450"/>
                            </p:stCondLst>
                            <p:childTnLst>
                              <p:par>
                                <p:cTn id="21" presetID="14" presetClass="entr" presetSubtype="10" fill="hold" grpId="0" nodeType="afterEffect">
                                  <p:stCondLst>
                                    <p:cond delay="0"/>
                                  </p:stCondLst>
                                  <p:iterate type="wd">
                                    <p:tmPct val="10000"/>
                                  </p:iterate>
                                  <p:childTnLst>
                                    <p:set>
                                      <p:cBhvr>
                                        <p:cTn id="22" dur="1" fill="hold">
                                          <p:stCondLst>
                                            <p:cond delay="0"/>
                                          </p:stCondLst>
                                        </p:cTn>
                                        <p:tgtEl>
                                          <p:spTgt spid="4">
                                            <p:txEl>
                                              <p:pRg st="4" end="4"/>
                                            </p:txEl>
                                          </p:spTgt>
                                        </p:tgtEl>
                                        <p:attrNameLst>
                                          <p:attrName>style.visibility</p:attrName>
                                        </p:attrNameLst>
                                      </p:cBhvr>
                                      <p:to>
                                        <p:strVal val="visible"/>
                                      </p:to>
                                    </p:set>
                                    <p:animEffect transition="in" filter="randombar(horizontal)">
                                      <p:cBhvr>
                                        <p:cTn id="23" dur="500"/>
                                        <p:tgtEl>
                                          <p:spTgt spid="4">
                                            <p:txEl>
                                              <p:pRg st="4" end="4"/>
                                            </p:txEl>
                                          </p:spTgt>
                                        </p:tgtEl>
                                      </p:cBhvr>
                                    </p:animEffect>
                                  </p:childTnLst>
                                </p:cTn>
                              </p:par>
                            </p:childTnLst>
                          </p:cTn>
                        </p:par>
                        <p:par>
                          <p:cTn id="24" fill="hold">
                            <p:stCondLst>
                              <p:cond delay="3050"/>
                            </p:stCondLst>
                            <p:childTnLst>
                              <p:par>
                                <p:cTn id="25" presetID="14" presetClass="entr" presetSubtype="10" fill="hold" grpId="0" nodeType="afterEffect">
                                  <p:stCondLst>
                                    <p:cond delay="0"/>
                                  </p:stCondLst>
                                  <p:iterate type="wd">
                                    <p:tmPct val="10000"/>
                                  </p:iterate>
                                  <p:childTnLst>
                                    <p:set>
                                      <p:cBhvr>
                                        <p:cTn id="26" dur="1" fill="hold">
                                          <p:stCondLst>
                                            <p:cond delay="0"/>
                                          </p:stCondLst>
                                        </p:cTn>
                                        <p:tgtEl>
                                          <p:spTgt spid="4">
                                            <p:txEl>
                                              <p:pRg st="5" end="5"/>
                                            </p:txEl>
                                          </p:spTgt>
                                        </p:tgtEl>
                                        <p:attrNameLst>
                                          <p:attrName>style.visibility</p:attrName>
                                        </p:attrNameLst>
                                      </p:cBhvr>
                                      <p:to>
                                        <p:strVal val="visible"/>
                                      </p:to>
                                    </p:set>
                                    <p:animEffect transition="in" filter="randombar(horizontal)">
                                      <p:cBhvr>
                                        <p:cTn id="27" dur="500"/>
                                        <p:tgtEl>
                                          <p:spTgt spid="4">
                                            <p:txEl>
                                              <p:pRg st="5" end="5"/>
                                            </p:txEl>
                                          </p:spTgt>
                                        </p:tgtEl>
                                      </p:cBhvr>
                                    </p:animEffect>
                                  </p:childTnLst>
                                </p:cTn>
                              </p:par>
                            </p:childTnLst>
                          </p:cTn>
                        </p:par>
                        <p:par>
                          <p:cTn id="28" fill="hold">
                            <p:stCondLst>
                              <p:cond delay="3700"/>
                            </p:stCondLst>
                            <p:childTnLst>
                              <p:par>
                                <p:cTn id="29" presetID="14" presetClass="entr" presetSubtype="10" fill="hold" grpId="0" nodeType="afterEffect">
                                  <p:stCondLst>
                                    <p:cond delay="0"/>
                                  </p:stCondLst>
                                  <p:iterate type="wd">
                                    <p:tmPct val="10000"/>
                                  </p:iterate>
                                  <p:childTnLst>
                                    <p:set>
                                      <p:cBhvr>
                                        <p:cTn id="30" dur="1" fill="hold">
                                          <p:stCondLst>
                                            <p:cond delay="0"/>
                                          </p:stCondLst>
                                        </p:cTn>
                                        <p:tgtEl>
                                          <p:spTgt spid="4">
                                            <p:txEl>
                                              <p:pRg st="6" end="6"/>
                                            </p:txEl>
                                          </p:spTgt>
                                        </p:tgtEl>
                                        <p:attrNameLst>
                                          <p:attrName>style.visibility</p:attrName>
                                        </p:attrNameLst>
                                      </p:cBhvr>
                                      <p:to>
                                        <p:strVal val="visible"/>
                                      </p:to>
                                    </p:set>
                                    <p:animEffect transition="in" filter="randombar(horizontal)">
                                      <p:cBhvr>
                                        <p:cTn id="31" dur="500"/>
                                        <p:tgtEl>
                                          <p:spTgt spid="4">
                                            <p:txEl>
                                              <p:pRg st="6" end="6"/>
                                            </p:txEl>
                                          </p:spTgt>
                                        </p:tgtEl>
                                      </p:cBhvr>
                                    </p:animEffect>
                                  </p:childTnLst>
                                </p:cTn>
                              </p:par>
                            </p:childTnLst>
                          </p:cTn>
                        </p:par>
                        <p:par>
                          <p:cTn id="32" fill="hold">
                            <p:stCondLst>
                              <p:cond delay="4250"/>
                            </p:stCondLst>
                            <p:childTnLst>
                              <p:par>
                                <p:cTn id="33" presetID="14" presetClass="entr" presetSubtype="10" fill="hold" grpId="0" nodeType="afterEffect">
                                  <p:stCondLst>
                                    <p:cond delay="0"/>
                                  </p:stCondLst>
                                  <p:iterate type="wd">
                                    <p:tmPct val="10000"/>
                                  </p:iterate>
                                  <p:childTnLst>
                                    <p:set>
                                      <p:cBhvr>
                                        <p:cTn id="34" dur="1" fill="hold">
                                          <p:stCondLst>
                                            <p:cond delay="0"/>
                                          </p:stCondLst>
                                        </p:cTn>
                                        <p:tgtEl>
                                          <p:spTgt spid="4">
                                            <p:txEl>
                                              <p:pRg st="7" end="7"/>
                                            </p:txEl>
                                          </p:spTgt>
                                        </p:tgtEl>
                                        <p:attrNameLst>
                                          <p:attrName>style.visibility</p:attrName>
                                        </p:attrNameLst>
                                      </p:cBhvr>
                                      <p:to>
                                        <p:strVal val="visible"/>
                                      </p:to>
                                    </p:set>
                                    <p:animEffect transition="in" filter="randombar(horizontal)">
                                      <p:cBhvr>
                                        <p:cTn id="35" dur="500"/>
                                        <p:tgtEl>
                                          <p:spTgt spid="4">
                                            <p:txEl>
                                              <p:pRg st="7" end="7"/>
                                            </p:txEl>
                                          </p:spTgt>
                                        </p:tgtEl>
                                      </p:cBhvr>
                                    </p:animEffect>
                                  </p:childTnLst>
                                </p:cTn>
                              </p:par>
                            </p:childTnLst>
                          </p:cTn>
                        </p:par>
                        <p:par>
                          <p:cTn id="36" fill="hold">
                            <p:stCondLst>
                              <p:cond delay="4950"/>
                            </p:stCondLst>
                            <p:childTnLst>
                              <p:par>
                                <p:cTn id="37" presetID="14" presetClass="entr" presetSubtype="10" fill="hold" grpId="0" nodeType="afterEffect">
                                  <p:stCondLst>
                                    <p:cond delay="0"/>
                                  </p:stCondLst>
                                  <p:iterate type="wd">
                                    <p:tmPct val="10000"/>
                                  </p:iterate>
                                  <p:childTnLst>
                                    <p:set>
                                      <p:cBhvr>
                                        <p:cTn id="38" dur="1" fill="hold">
                                          <p:stCondLst>
                                            <p:cond delay="0"/>
                                          </p:stCondLst>
                                        </p:cTn>
                                        <p:tgtEl>
                                          <p:spTgt spid="4">
                                            <p:txEl>
                                              <p:pRg st="8" end="8"/>
                                            </p:txEl>
                                          </p:spTgt>
                                        </p:tgtEl>
                                        <p:attrNameLst>
                                          <p:attrName>style.visibility</p:attrName>
                                        </p:attrNameLst>
                                      </p:cBhvr>
                                      <p:to>
                                        <p:strVal val="visible"/>
                                      </p:to>
                                    </p:set>
                                    <p:animEffect transition="in" filter="randombar(horizontal)">
                                      <p:cBhvr>
                                        <p:cTn id="39"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1219200" y="533400"/>
            <a:ext cx="7924800" cy="6494085"/>
          </a:xfrm>
          <a:prstGeom prst="rect">
            <a:avLst/>
          </a:prstGeom>
          <a:noFill/>
        </p:spPr>
        <p:txBody>
          <a:bodyPr wrap="square" rtlCol="0">
            <a:spAutoFit/>
          </a:bodyPr>
          <a:lstStyle/>
          <a:p>
            <a:pPr algn="just"/>
            <a:r>
              <a:rPr lang="en-US" sz="3200" b="1" dirty="0">
                <a:solidFill>
                  <a:srgbClr val="40D20C"/>
                </a:solidFill>
                <a:effectLst>
                  <a:outerShdw blurRad="38100" dist="38100" dir="2700000" algn="tl">
                    <a:srgbClr val="000000">
                      <a:alpha val="43137"/>
                    </a:srgbClr>
                  </a:outerShdw>
                </a:effectLst>
              </a:rPr>
              <a:t>2. The conceptual level </a:t>
            </a:r>
            <a:r>
              <a:rPr lang="en-US" sz="3200" dirty="0"/>
              <a:t>has a conceptual schema, which describes the structure of the whole database for a community of users. The conceptual schema hides the details of physical storage structures and concentrates on describing entities, data types, relationships, user operations, and constraints</a:t>
            </a:r>
            <a:r>
              <a:rPr lang="en-US" sz="3200" dirty="0" smtClean="0"/>
              <a:t>.</a:t>
            </a:r>
          </a:p>
          <a:p>
            <a:pPr algn="just"/>
            <a:r>
              <a:rPr lang="en-US" sz="3200" dirty="0"/>
              <a:t>Usually, a representational data model is used to describe the conceptual schema when a database system is implemented. </a:t>
            </a:r>
            <a:endParaRPr lang="en-US" sz="3200" dirty="0" smtClean="0"/>
          </a:p>
          <a:p>
            <a:pPr algn="just"/>
            <a:r>
              <a:rPr lang="en-US" sz="3200" dirty="0" smtClean="0"/>
              <a:t>This </a:t>
            </a:r>
            <a:r>
              <a:rPr lang="en-US" sz="3200" dirty="0"/>
              <a:t>implementation conceptual schema is often based on a conceptual schema design in a high-level data model</a:t>
            </a:r>
            <a:r>
              <a:rPr lang="en-US" sz="3200" dirty="0" smtClean="0"/>
              <a:t>.</a:t>
            </a:r>
            <a:endParaRPr lang="en-US" sz="3200" dirty="0"/>
          </a:p>
        </p:txBody>
      </p:sp>
    </p:spTree>
    <p:extLst>
      <p:ext uri="{BB962C8B-B14F-4D97-AF65-F5344CB8AC3E}">
        <p14:creationId xmlns:p14="http://schemas.microsoft.com/office/powerpoint/2010/main" val="299595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randombar(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randombar(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randombar(horizontal)">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762000" y="1102578"/>
            <a:ext cx="8356600" cy="5016758"/>
          </a:xfrm>
          <a:prstGeom prst="rect">
            <a:avLst/>
          </a:prstGeom>
          <a:noFill/>
        </p:spPr>
        <p:txBody>
          <a:bodyPr wrap="square" rtlCol="0">
            <a:spAutoFit/>
          </a:bodyPr>
          <a:lstStyle/>
          <a:p>
            <a:pPr algn="just"/>
            <a:r>
              <a:rPr lang="en-US" sz="3200" b="1" dirty="0">
                <a:solidFill>
                  <a:srgbClr val="40D20C"/>
                </a:solidFill>
                <a:effectLst>
                  <a:outerShdw blurRad="38100" dist="38100" dir="2700000" algn="tl">
                    <a:srgbClr val="000000">
                      <a:alpha val="43137"/>
                    </a:srgbClr>
                  </a:outerShdw>
                </a:effectLst>
              </a:rPr>
              <a:t>3.The external or view level </a:t>
            </a:r>
            <a:r>
              <a:rPr lang="en-US" sz="3200" dirty="0"/>
              <a:t>includes a number of external schemas or user views</a:t>
            </a:r>
            <a:r>
              <a:rPr lang="en-US" sz="3200" dirty="0" smtClean="0"/>
              <a:t>.</a:t>
            </a:r>
          </a:p>
          <a:p>
            <a:pPr algn="just"/>
            <a:r>
              <a:rPr lang="en-US" sz="3200" dirty="0" smtClean="0"/>
              <a:t> </a:t>
            </a:r>
            <a:r>
              <a:rPr lang="en-US" sz="3200" dirty="0"/>
              <a:t>Each external schema describes the part of the database that a particular user group is interested in and hides the rest of the database from that user group</a:t>
            </a:r>
            <a:r>
              <a:rPr lang="en-US" sz="3200" dirty="0" smtClean="0"/>
              <a:t>.</a:t>
            </a:r>
          </a:p>
          <a:p>
            <a:pPr algn="just"/>
            <a:endParaRPr lang="en-US" sz="3200" dirty="0"/>
          </a:p>
          <a:p>
            <a:pPr algn="just"/>
            <a:r>
              <a:rPr lang="en-US" sz="3200" u="sng" dirty="0"/>
              <a:t>The processes of transforming requests and results between levels</a:t>
            </a:r>
            <a:r>
              <a:rPr lang="en-US" sz="3200" dirty="0"/>
              <a:t> are called </a:t>
            </a:r>
            <a:r>
              <a:rPr lang="en-US" sz="3200" b="1" dirty="0">
                <a:solidFill>
                  <a:srgbClr val="FF66FF"/>
                </a:solidFill>
                <a:effectLst>
                  <a:outerShdw blurRad="38100" dist="38100" dir="2700000" algn="tl">
                    <a:srgbClr val="000000">
                      <a:alpha val="43137"/>
                    </a:srgbClr>
                  </a:outerShdw>
                </a:effectLst>
              </a:rPr>
              <a:t>mappings</a:t>
            </a:r>
            <a:r>
              <a:rPr lang="en-US" sz="3200" b="1" dirty="0"/>
              <a:t>.</a:t>
            </a:r>
            <a:endParaRPr lang="en-US" sz="3200" dirty="0"/>
          </a:p>
          <a:p>
            <a:pPr algn="just"/>
            <a:endParaRPr lang="en-US" sz="3200" dirty="0"/>
          </a:p>
        </p:txBody>
      </p:sp>
    </p:spTree>
    <p:extLst>
      <p:ext uri="{BB962C8B-B14F-4D97-AF65-F5344CB8AC3E}">
        <p14:creationId xmlns:p14="http://schemas.microsoft.com/office/powerpoint/2010/main" val="1426161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p:cTn id="15"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2">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p:cTn id="23" dur="10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2">
                                            <p:txEl>
                                              <p:pRg st="3" end="3"/>
                                            </p:txEl>
                                          </p:spTgt>
                                        </p:tgtEl>
                                        <p:attrNameLst>
                                          <p:attrName>ppt_h</p:attrName>
                                        </p:attrNameLst>
                                      </p:cBhvr>
                                      <p:tavLst>
                                        <p:tav tm="0">
                                          <p:val>
                                            <p:fltVal val="0"/>
                                          </p:val>
                                        </p:tav>
                                        <p:tav tm="100000">
                                          <p:val>
                                            <p:strVal val="#ppt_h"/>
                                          </p:val>
                                        </p:tav>
                                      </p:tavLst>
                                    </p:anim>
                                    <p:anim calcmode="lin" valueType="num">
                                      <p:cBhvr>
                                        <p:cTn id="25" dur="1000" fill="hold"/>
                                        <p:tgtEl>
                                          <p:spTgt spid="2">
                                            <p:txEl>
                                              <p:pRg st="3" end="3"/>
                                            </p:txEl>
                                          </p:spTgt>
                                        </p:tgtEl>
                                        <p:attrNameLst>
                                          <p:attrName>style.rotation</p:attrName>
                                        </p:attrNameLst>
                                      </p:cBhvr>
                                      <p:tavLst>
                                        <p:tav tm="0">
                                          <p:val>
                                            <p:fltVal val="90"/>
                                          </p:val>
                                        </p:tav>
                                        <p:tav tm="100000">
                                          <p:val>
                                            <p:fltVal val="0"/>
                                          </p:val>
                                        </p:tav>
                                      </p:tavLst>
                                    </p:anim>
                                    <p:animEffect transition="in" filter="fade">
                                      <p:cBhvr>
                                        <p:cTn id="26" dur="1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pic>
        <p:nvPicPr>
          <p:cNvPr id="4" name="صورة 3"/>
          <p:cNvPicPr/>
          <p:nvPr/>
        </p:nvPicPr>
        <p:blipFill rotWithShape="1">
          <a:blip r:embed="rId2"/>
          <a:srcRect l="34310" t="34448" r="30544" b="11661"/>
          <a:stretch/>
        </p:blipFill>
        <p:spPr bwMode="auto">
          <a:xfrm>
            <a:off x="1676400" y="1093470"/>
            <a:ext cx="4164330" cy="5612130"/>
          </a:xfrm>
          <a:prstGeom prst="rect">
            <a:avLst/>
          </a:prstGeom>
          <a:ln>
            <a:noFill/>
          </a:ln>
          <a:extLst>
            <a:ext uri="{53640926-AAD7-44D8-BBD7-CCE9431645EC}">
              <a14:shadowObscured xmlns:a14="http://schemas.microsoft.com/office/drawing/2010/main"/>
            </a:ext>
          </a:extLst>
        </p:spPr>
      </p:pic>
      <p:sp>
        <p:nvSpPr>
          <p:cNvPr id="3" name="مستطيل 2"/>
          <p:cNvSpPr/>
          <p:nvPr/>
        </p:nvSpPr>
        <p:spPr>
          <a:xfrm>
            <a:off x="6172200" y="2133600"/>
            <a:ext cx="2438400" cy="1200329"/>
          </a:xfrm>
          <a:prstGeom prst="rect">
            <a:avLst/>
          </a:prstGeom>
        </p:spPr>
        <p:txBody>
          <a:bodyPr wrap="square">
            <a:spAutoFit/>
          </a:bodyPr>
          <a:lstStyle/>
          <a:p>
            <a:r>
              <a:rPr lang="en-US" b="1" dirty="0">
                <a:solidFill>
                  <a:srgbClr val="40D20C"/>
                </a:solidFill>
              </a:rPr>
              <a:t>Figure 2.1 The three level of architecture</a:t>
            </a:r>
            <a:endParaRPr lang="en-US" dirty="0">
              <a:solidFill>
                <a:srgbClr val="40D20C"/>
              </a:solidFill>
            </a:endParaRPr>
          </a:p>
        </p:txBody>
      </p:sp>
    </p:spTree>
    <p:extLst>
      <p:ext uri="{BB962C8B-B14F-4D97-AF65-F5344CB8AC3E}">
        <p14:creationId xmlns:p14="http://schemas.microsoft.com/office/powerpoint/2010/main" val="29959581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1371600" y="762000"/>
            <a:ext cx="7747000" cy="4278094"/>
          </a:xfrm>
          <a:prstGeom prst="rect">
            <a:avLst/>
          </a:prstGeom>
          <a:noFill/>
        </p:spPr>
        <p:txBody>
          <a:bodyPr wrap="square" rtlCol="0">
            <a:spAutoFit/>
          </a:bodyPr>
          <a:lstStyle/>
          <a:p>
            <a:r>
              <a:rPr lang="en-US" sz="4000" b="1" dirty="0" smtClean="0">
                <a:solidFill>
                  <a:srgbClr val="FF0000"/>
                </a:solidFill>
              </a:rPr>
              <a:t>1. Introduction</a:t>
            </a:r>
            <a:r>
              <a:rPr lang="en-US" sz="3200" b="1" dirty="0"/>
              <a:t> </a:t>
            </a:r>
            <a:endParaRPr lang="en-US" sz="3200" dirty="0"/>
          </a:p>
          <a:p>
            <a:r>
              <a:rPr lang="en-US" sz="3200" b="1" dirty="0"/>
              <a:t> </a:t>
            </a:r>
            <a:endParaRPr lang="en-US" sz="3200" dirty="0"/>
          </a:p>
          <a:p>
            <a:pPr marL="342900" indent="-342900" algn="just">
              <a:buFont typeface="Arial" panose="020B0604020202020204" pitchFamily="34" charset="0"/>
              <a:buChar char="•"/>
            </a:pPr>
            <a:r>
              <a:rPr lang="en-US" sz="3200" dirty="0"/>
              <a:t>A </a:t>
            </a:r>
            <a:r>
              <a:rPr lang="en-US" sz="3600" b="1" dirty="0">
                <a:solidFill>
                  <a:srgbClr val="FFFF00"/>
                </a:solidFill>
              </a:rPr>
              <a:t>database</a:t>
            </a:r>
            <a:r>
              <a:rPr lang="en-US" sz="3600" dirty="0">
                <a:solidFill>
                  <a:srgbClr val="FFFF00"/>
                </a:solidFill>
              </a:rPr>
              <a:t> </a:t>
            </a:r>
            <a:r>
              <a:rPr lang="en-US" sz="3200" dirty="0"/>
              <a:t>is a collection of information that is organized so that it can easily be accessed, managed, and updated. </a:t>
            </a:r>
            <a:r>
              <a:rPr lang="en-US" sz="3600" dirty="0" smtClean="0">
                <a:solidFill>
                  <a:srgbClr val="FFFF00"/>
                </a:solidFill>
              </a:rPr>
              <a:t>databases</a:t>
            </a:r>
            <a:r>
              <a:rPr lang="en-US" sz="3600" dirty="0" smtClean="0"/>
              <a:t> </a:t>
            </a:r>
            <a:r>
              <a:rPr lang="en-US" sz="3200" dirty="0"/>
              <a:t>can be classified according to types of content: bibliographic, full-text, numeric, and images. </a:t>
            </a:r>
          </a:p>
        </p:txBody>
      </p:sp>
    </p:spTree>
    <p:extLst>
      <p:ext uri="{BB962C8B-B14F-4D97-AF65-F5344CB8AC3E}">
        <p14:creationId xmlns:p14="http://schemas.microsoft.com/office/powerpoint/2010/main" val="1522267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wd">
                                    <p:tmPct val="50000"/>
                                  </p:iterate>
                                  <p:childTnLst>
                                    <p:set>
                                      <p:cBhvr>
                                        <p:cTn id="6" dur="1" fill="hold">
                                          <p:stCondLst>
                                            <p:cond delay="0"/>
                                          </p:stCondLst>
                                        </p:cTn>
                                        <p:tgtEl>
                                          <p:spTgt spid="2">
                                            <p:txEl>
                                              <p:pRg st="0" end="0"/>
                                            </p:txEl>
                                          </p:spTgt>
                                        </p:tgtEl>
                                        <p:attrNameLst>
                                          <p:attrName>style.visibility</p:attrName>
                                        </p:attrNameLst>
                                      </p:cBhvr>
                                      <p:to>
                                        <p:strVal val="visible"/>
                                      </p:to>
                                    </p:set>
                                    <p:set>
                                      <p:cBhvr>
                                        <p:cTn id="7" dur="455" fill="hold">
                                          <p:stCondLst>
                                            <p:cond delay="0"/>
                                          </p:stCondLst>
                                        </p:cTn>
                                        <p:tgtEl>
                                          <p:spTgt spid="2">
                                            <p:txEl>
                                              <p:pRg st="0" end="0"/>
                                            </p:txEl>
                                          </p:spTgt>
                                        </p:tgtEl>
                                        <p:attrNameLst>
                                          <p:attrName>style.rotation</p:attrName>
                                        </p:attrNameLst>
                                      </p:cBhvr>
                                      <p:to>
                                        <p:strVal val="-45.0"/>
                                      </p:to>
                                    </p:set>
                                    <p:anim calcmode="lin" valueType="num">
                                      <p:cBhvr>
                                        <p:cTn id="8" dur="455" fill="hold">
                                          <p:stCondLst>
                                            <p:cond delay="455"/>
                                          </p:stCondLst>
                                        </p:cTn>
                                        <p:tgtEl>
                                          <p:spTgt spid="2">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2">
                                            <p:txEl>
                                              <p:pRg st="0" end="0"/>
                                            </p:txEl>
                                          </p:spTgt>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2">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2">
                                            <p:txEl>
                                              <p:pRg st="0" end="0"/>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38" presetClass="entr" presetSubtype="0" accel="50000" fill="hold" grpId="0" nodeType="clickEffect">
                                  <p:stCondLst>
                                    <p:cond delay="0"/>
                                  </p:stCondLst>
                                  <p:iterate type="wd">
                                    <p:tmPct val="50000"/>
                                  </p:iterate>
                                  <p:childTnLst>
                                    <p:set>
                                      <p:cBhvr>
                                        <p:cTn id="15" dur="1" fill="hold">
                                          <p:stCondLst>
                                            <p:cond delay="0"/>
                                          </p:stCondLst>
                                        </p:cTn>
                                        <p:tgtEl>
                                          <p:spTgt spid="2">
                                            <p:txEl>
                                              <p:pRg st="1" end="1"/>
                                            </p:txEl>
                                          </p:spTgt>
                                        </p:tgtEl>
                                        <p:attrNameLst>
                                          <p:attrName>style.visibility</p:attrName>
                                        </p:attrNameLst>
                                      </p:cBhvr>
                                      <p:to>
                                        <p:strVal val="visible"/>
                                      </p:to>
                                    </p:set>
                                    <p:set>
                                      <p:cBhvr>
                                        <p:cTn id="16" dur="455" fill="hold">
                                          <p:stCondLst>
                                            <p:cond delay="0"/>
                                          </p:stCondLst>
                                        </p:cTn>
                                        <p:tgtEl>
                                          <p:spTgt spid="2">
                                            <p:txEl>
                                              <p:pRg st="1" end="1"/>
                                            </p:txEl>
                                          </p:spTgt>
                                        </p:tgtEl>
                                        <p:attrNameLst>
                                          <p:attrName>style.rotation</p:attrName>
                                        </p:attrNameLst>
                                      </p:cBhvr>
                                      <p:to>
                                        <p:strVal val="-45.0"/>
                                      </p:to>
                                    </p:set>
                                    <p:anim calcmode="lin" valueType="num">
                                      <p:cBhvr>
                                        <p:cTn id="17" dur="455" fill="hold">
                                          <p:stCondLst>
                                            <p:cond delay="455"/>
                                          </p:stCondLst>
                                        </p:cTn>
                                        <p:tgtEl>
                                          <p:spTgt spid="2">
                                            <p:txEl>
                                              <p:pRg st="1" end="1"/>
                                            </p:txEl>
                                          </p:spTgt>
                                        </p:tgtEl>
                                        <p:attrNameLst>
                                          <p:attrName>style.rotation</p:attrName>
                                        </p:attrNameLst>
                                      </p:cBhvr>
                                      <p:tavLst>
                                        <p:tav tm="0">
                                          <p:val>
                                            <p:fltVal val="-45"/>
                                          </p:val>
                                        </p:tav>
                                        <p:tav tm="69900">
                                          <p:val>
                                            <p:fltVal val="45"/>
                                          </p:val>
                                        </p:tav>
                                        <p:tav tm="100000">
                                          <p:val>
                                            <p:fltVal val="0"/>
                                          </p:val>
                                        </p:tav>
                                      </p:tavLst>
                                    </p:anim>
                                    <p:anim calcmode="lin" valueType="num">
                                      <p:cBhvr>
                                        <p:cTn id="18" dur="455" fill="hold">
                                          <p:stCondLst>
                                            <p:cond delay="0"/>
                                          </p:stCondLst>
                                        </p:cTn>
                                        <p:tgtEl>
                                          <p:spTgt spid="2">
                                            <p:txEl>
                                              <p:pRg st="1" end="1"/>
                                            </p:txEl>
                                          </p:spTgt>
                                        </p:tgtEl>
                                        <p:attrNameLst>
                                          <p:attrName>ppt_y</p:attrName>
                                        </p:attrNameLst>
                                      </p:cBhvr>
                                      <p:tavLst>
                                        <p:tav tm="0">
                                          <p:val>
                                            <p:strVal val="#ppt_y-1"/>
                                          </p:val>
                                        </p:tav>
                                        <p:tav tm="100000">
                                          <p:val>
                                            <p:strVal val="#ppt_y-(0.354*#ppt_w-0.172*#ppt_h)"/>
                                          </p:val>
                                        </p:tav>
                                      </p:tavLst>
                                    </p:anim>
                                    <p:anim calcmode="lin" valueType="num">
                                      <p:cBhvr>
                                        <p:cTn id="19" dur="156" decel="50000" autoRev="1" fill="hold">
                                          <p:stCondLst>
                                            <p:cond delay="455"/>
                                          </p:stCondLst>
                                        </p:cTn>
                                        <p:tgtEl>
                                          <p:spTgt spid="2">
                                            <p:txEl>
                                              <p:pRg st="1" end="1"/>
                                            </p:txEl>
                                          </p:spTgt>
                                        </p:tgtEl>
                                        <p:attrNameLst>
                                          <p:attrName>ppt_y</p:attrName>
                                        </p:attrNameLst>
                                      </p:cBhvr>
                                      <p:tavLst>
                                        <p:tav tm="0">
                                          <p:val>
                                            <p:strVal val="#ppt_y-(0.354*#ppt_w-0.172*#ppt_h)"/>
                                          </p:val>
                                        </p:tav>
                                        <p:tav tm="100000">
                                          <p:val>
                                            <p:strVal val="#ppt_y-(0.354*#ppt_w-0.172*#ppt_h)-#ppt_h/2"/>
                                          </p:val>
                                        </p:tav>
                                      </p:tavLst>
                                    </p:anim>
                                    <p:anim calcmode="lin" valueType="num">
                                      <p:cBhvr>
                                        <p:cTn id="20" dur="136" fill="hold">
                                          <p:stCondLst>
                                            <p:cond delay="864"/>
                                          </p:stCondLst>
                                        </p:cTn>
                                        <p:tgtEl>
                                          <p:spTgt spid="2">
                                            <p:txEl>
                                              <p:pRg st="1" end="1"/>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66800" y="1219200"/>
            <a:ext cx="7848600" cy="5638800"/>
          </a:xfrm>
        </p:spPr>
        <p:txBody>
          <a:bodyPr/>
          <a:lstStyle/>
          <a:p>
            <a:pPr algn="just" rtl="0"/>
            <a:r>
              <a:rPr lang="en-US" sz="2800" dirty="0"/>
              <a:t>In computing, databases </a:t>
            </a:r>
            <a:r>
              <a:rPr lang="en-US" sz="2800" dirty="0" smtClean="0"/>
              <a:t>are classified </a:t>
            </a:r>
            <a:r>
              <a:rPr lang="en-US" sz="2800" dirty="0"/>
              <a:t>according to their </a:t>
            </a:r>
            <a:r>
              <a:rPr lang="en-US" sz="2800" u="sng" dirty="0"/>
              <a:t>organizational </a:t>
            </a:r>
            <a:r>
              <a:rPr lang="en-US" sz="2800" u="sng" dirty="0" smtClean="0"/>
              <a:t>approach</a:t>
            </a:r>
            <a:r>
              <a:rPr lang="en-US" sz="2800" dirty="0"/>
              <a:t>:</a:t>
            </a:r>
            <a:r>
              <a:rPr lang="en-US" sz="2800" dirty="0" smtClean="0"/>
              <a:t> </a:t>
            </a:r>
          </a:p>
          <a:p>
            <a:pPr marL="749300" indent="-749300" algn="just" rtl="0"/>
            <a:r>
              <a:rPr lang="en-US" sz="2800" u="sng" dirty="0" smtClean="0">
                <a:solidFill>
                  <a:srgbClr val="FFFF00"/>
                </a:solidFill>
              </a:rPr>
              <a:t>relational database</a:t>
            </a:r>
            <a:endParaRPr lang="en-US" sz="2800" dirty="0" smtClean="0"/>
          </a:p>
          <a:p>
            <a:pPr marL="749300" indent="-749300" algn="just" rtl="0"/>
            <a:r>
              <a:rPr lang="en-US" sz="2800" dirty="0" smtClean="0">
                <a:solidFill>
                  <a:srgbClr val="FFFF00"/>
                </a:solidFill>
              </a:rPr>
              <a:t>a tabular database </a:t>
            </a:r>
          </a:p>
          <a:p>
            <a:pPr marL="749300" indent="-749300" algn="just" rtl="0"/>
            <a:r>
              <a:rPr lang="en-US" sz="2800" dirty="0" smtClean="0"/>
              <a:t>A </a:t>
            </a:r>
            <a:r>
              <a:rPr lang="en-US" sz="2800" u="sng" dirty="0">
                <a:solidFill>
                  <a:srgbClr val="FFFF00"/>
                </a:solidFill>
              </a:rPr>
              <a:t>distributed </a:t>
            </a:r>
            <a:r>
              <a:rPr lang="en-US" sz="2800" u="sng" dirty="0" smtClean="0">
                <a:solidFill>
                  <a:srgbClr val="FFFF00"/>
                </a:solidFill>
              </a:rPr>
              <a:t>database: </a:t>
            </a:r>
            <a:r>
              <a:rPr lang="en-US" sz="2800" dirty="0" smtClean="0"/>
              <a:t>is </a:t>
            </a:r>
            <a:r>
              <a:rPr lang="en-US" sz="2800" dirty="0"/>
              <a:t>one that can be dispersed or replicated among different points in a network. </a:t>
            </a:r>
            <a:endParaRPr lang="en-US" sz="2800" dirty="0" smtClean="0"/>
          </a:p>
          <a:p>
            <a:pPr marL="749300" indent="-749300" algn="just" rtl="0"/>
            <a:r>
              <a:rPr lang="en-US" sz="2800" dirty="0" smtClean="0"/>
              <a:t>An</a:t>
            </a:r>
            <a:r>
              <a:rPr lang="en-US" sz="2800" dirty="0"/>
              <a:t> </a:t>
            </a:r>
            <a:r>
              <a:rPr lang="en-US" sz="2800" u="sng" dirty="0">
                <a:solidFill>
                  <a:srgbClr val="FFFF00"/>
                </a:solidFill>
              </a:rPr>
              <a:t>object-oriented </a:t>
            </a:r>
            <a:r>
              <a:rPr lang="en-US" sz="2800" u="sng" dirty="0" smtClean="0">
                <a:solidFill>
                  <a:srgbClr val="FFFF00"/>
                </a:solidFill>
              </a:rPr>
              <a:t>programming database</a:t>
            </a:r>
            <a:r>
              <a:rPr lang="en-US" sz="2800" dirty="0" smtClean="0">
                <a:solidFill>
                  <a:srgbClr val="FFFF00"/>
                </a:solidFill>
              </a:rPr>
              <a:t> </a:t>
            </a:r>
            <a:r>
              <a:rPr lang="en-US" sz="2800" dirty="0"/>
              <a:t>is one that is congruent with the data defined in object classes and subclasses.</a:t>
            </a:r>
          </a:p>
        </p:txBody>
      </p:sp>
    </p:spTree>
    <p:extLst>
      <p:ext uri="{BB962C8B-B14F-4D97-AF65-F5344CB8AC3E}">
        <p14:creationId xmlns:p14="http://schemas.microsoft.com/office/powerpoint/2010/main" val="4268138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580">
                                          <p:stCondLst>
                                            <p:cond delay="0"/>
                                          </p:stCondLst>
                                        </p:cTn>
                                        <p:tgtEl>
                                          <p:spTgt spid="3">
                                            <p:txEl>
                                              <p:pRg st="3" end="3"/>
                                            </p:txEl>
                                          </p:spTgt>
                                        </p:tgtEl>
                                      </p:cBhvr>
                                    </p:animEffect>
                                    <p:anim calcmode="lin" valueType="num">
                                      <p:cBhvr>
                                        <p:cTn id="6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3" end="3"/>
                                            </p:txEl>
                                          </p:spTgt>
                                        </p:tgtEl>
                                      </p:cBhvr>
                                      <p:to x="100000" y="60000"/>
                                    </p:animScale>
                                    <p:animScale>
                                      <p:cBhvr>
                                        <p:cTn id="68" dur="166" decel="50000">
                                          <p:stCondLst>
                                            <p:cond delay="676"/>
                                          </p:stCondLst>
                                        </p:cTn>
                                        <p:tgtEl>
                                          <p:spTgt spid="3">
                                            <p:txEl>
                                              <p:pRg st="3" end="3"/>
                                            </p:txEl>
                                          </p:spTgt>
                                        </p:tgtEl>
                                      </p:cBhvr>
                                      <p:to x="100000" y="100000"/>
                                    </p:animScale>
                                    <p:animScale>
                                      <p:cBhvr>
                                        <p:cTn id="69" dur="26">
                                          <p:stCondLst>
                                            <p:cond delay="1312"/>
                                          </p:stCondLst>
                                        </p:cTn>
                                        <p:tgtEl>
                                          <p:spTgt spid="3">
                                            <p:txEl>
                                              <p:pRg st="3" end="3"/>
                                            </p:txEl>
                                          </p:spTgt>
                                        </p:tgtEl>
                                      </p:cBhvr>
                                      <p:to x="100000" y="80000"/>
                                    </p:animScale>
                                    <p:animScale>
                                      <p:cBhvr>
                                        <p:cTn id="70" dur="166" decel="50000">
                                          <p:stCondLst>
                                            <p:cond delay="1338"/>
                                          </p:stCondLst>
                                        </p:cTn>
                                        <p:tgtEl>
                                          <p:spTgt spid="3">
                                            <p:txEl>
                                              <p:pRg st="3" end="3"/>
                                            </p:txEl>
                                          </p:spTgt>
                                        </p:tgtEl>
                                      </p:cBhvr>
                                      <p:to x="100000" y="100000"/>
                                    </p:animScale>
                                    <p:animScale>
                                      <p:cBhvr>
                                        <p:cTn id="71" dur="26">
                                          <p:stCondLst>
                                            <p:cond delay="1642"/>
                                          </p:stCondLst>
                                        </p:cTn>
                                        <p:tgtEl>
                                          <p:spTgt spid="3">
                                            <p:txEl>
                                              <p:pRg st="3" end="3"/>
                                            </p:txEl>
                                          </p:spTgt>
                                        </p:tgtEl>
                                      </p:cBhvr>
                                      <p:to x="100000" y="90000"/>
                                    </p:animScale>
                                    <p:animScale>
                                      <p:cBhvr>
                                        <p:cTn id="72" dur="166" decel="50000">
                                          <p:stCondLst>
                                            <p:cond delay="1668"/>
                                          </p:stCondLst>
                                        </p:cTn>
                                        <p:tgtEl>
                                          <p:spTgt spid="3">
                                            <p:txEl>
                                              <p:pRg st="3" end="3"/>
                                            </p:txEl>
                                          </p:spTgt>
                                        </p:tgtEl>
                                      </p:cBhvr>
                                      <p:to x="100000" y="100000"/>
                                    </p:animScale>
                                    <p:animScale>
                                      <p:cBhvr>
                                        <p:cTn id="73" dur="26">
                                          <p:stCondLst>
                                            <p:cond delay="1808"/>
                                          </p:stCondLst>
                                        </p:cTn>
                                        <p:tgtEl>
                                          <p:spTgt spid="3">
                                            <p:txEl>
                                              <p:pRg st="3" end="3"/>
                                            </p:txEl>
                                          </p:spTgt>
                                        </p:tgtEl>
                                      </p:cBhvr>
                                      <p:to x="100000" y="95000"/>
                                    </p:animScale>
                                    <p:animScale>
                                      <p:cBhvr>
                                        <p:cTn id="74" dur="166" decel="50000">
                                          <p:stCondLst>
                                            <p:cond delay="1834"/>
                                          </p:stCondLst>
                                        </p:cTn>
                                        <p:tgtEl>
                                          <p:spTgt spid="3">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3">
                                            <p:txEl>
                                              <p:pRg st="4" end="4"/>
                                            </p:txEl>
                                          </p:spTgt>
                                        </p:tgtEl>
                                        <p:attrNameLst>
                                          <p:attrName>style.visibility</p:attrName>
                                        </p:attrNameLst>
                                      </p:cBhvr>
                                      <p:to>
                                        <p:strVal val="visible"/>
                                      </p:to>
                                    </p:set>
                                    <p:animEffect transition="in" filter="wipe(down)">
                                      <p:cBhvr>
                                        <p:cTn id="79" dur="580">
                                          <p:stCondLst>
                                            <p:cond delay="0"/>
                                          </p:stCondLst>
                                        </p:cTn>
                                        <p:tgtEl>
                                          <p:spTgt spid="3">
                                            <p:txEl>
                                              <p:pRg st="4" end="4"/>
                                            </p:txEl>
                                          </p:spTgt>
                                        </p:tgtEl>
                                      </p:cBhvr>
                                    </p:animEffect>
                                    <p:anim calcmode="lin" valueType="num">
                                      <p:cBhvr>
                                        <p:cTn id="80"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3">
                                            <p:txEl>
                                              <p:pRg st="4" end="4"/>
                                            </p:txEl>
                                          </p:spTgt>
                                        </p:tgtEl>
                                      </p:cBhvr>
                                      <p:to x="100000" y="60000"/>
                                    </p:animScale>
                                    <p:animScale>
                                      <p:cBhvr>
                                        <p:cTn id="86" dur="166" decel="50000">
                                          <p:stCondLst>
                                            <p:cond delay="676"/>
                                          </p:stCondLst>
                                        </p:cTn>
                                        <p:tgtEl>
                                          <p:spTgt spid="3">
                                            <p:txEl>
                                              <p:pRg st="4" end="4"/>
                                            </p:txEl>
                                          </p:spTgt>
                                        </p:tgtEl>
                                      </p:cBhvr>
                                      <p:to x="100000" y="100000"/>
                                    </p:animScale>
                                    <p:animScale>
                                      <p:cBhvr>
                                        <p:cTn id="87" dur="26">
                                          <p:stCondLst>
                                            <p:cond delay="1312"/>
                                          </p:stCondLst>
                                        </p:cTn>
                                        <p:tgtEl>
                                          <p:spTgt spid="3">
                                            <p:txEl>
                                              <p:pRg st="4" end="4"/>
                                            </p:txEl>
                                          </p:spTgt>
                                        </p:tgtEl>
                                      </p:cBhvr>
                                      <p:to x="100000" y="80000"/>
                                    </p:animScale>
                                    <p:animScale>
                                      <p:cBhvr>
                                        <p:cTn id="88" dur="166" decel="50000">
                                          <p:stCondLst>
                                            <p:cond delay="1338"/>
                                          </p:stCondLst>
                                        </p:cTn>
                                        <p:tgtEl>
                                          <p:spTgt spid="3">
                                            <p:txEl>
                                              <p:pRg st="4" end="4"/>
                                            </p:txEl>
                                          </p:spTgt>
                                        </p:tgtEl>
                                      </p:cBhvr>
                                      <p:to x="100000" y="100000"/>
                                    </p:animScale>
                                    <p:animScale>
                                      <p:cBhvr>
                                        <p:cTn id="89" dur="26">
                                          <p:stCondLst>
                                            <p:cond delay="1642"/>
                                          </p:stCondLst>
                                        </p:cTn>
                                        <p:tgtEl>
                                          <p:spTgt spid="3">
                                            <p:txEl>
                                              <p:pRg st="4" end="4"/>
                                            </p:txEl>
                                          </p:spTgt>
                                        </p:tgtEl>
                                      </p:cBhvr>
                                      <p:to x="100000" y="90000"/>
                                    </p:animScale>
                                    <p:animScale>
                                      <p:cBhvr>
                                        <p:cTn id="90" dur="166" decel="50000">
                                          <p:stCondLst>
                                            <p:cond delay="1668"/>
                                          </p:stCondLst>
                                        </p:cTn>
                                        <p:tgtEl>
                                          <p:spTgt spid="3">
                                            <p:txEl>
                                              <p:pRg st="4" end="4"/>
                                            </p:txEl>
                                          </p:spTgt>
                                        </p:tgtEl>
                                      </p:cBhvr>
                                      <p:to x="100000" y="100000"/>
                                    </p:animScale>
                                    <p:animScale>
                                      <p:cBhvr>
                                        <p:cTn id="91" dur="26">
                                          <p:stCondLst>
                                            <p:cond delay="1808"/>
                                          </p:stCondLst>
                                        </p:cTn>
                                        <p:tgtEl>
                                          <p:spTgt spid="3">
                                            <p:txEl>
                                              <p:pRg st="4" end="4"/>
                                            </p:txEl>
                                          </p:spTgt>
                                        </p:tgtEl>
                                      </p:cBhvr>
                                      <p:to x="100000" y="95000"/>
                                    </p:animScale>
                                    <p:animScale>
                                      <p:cBhvr>
                                        <p:cTn id="92"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1143000" y="990600"/>
            <a:ext cx="8001000" cy="5262979"/>
          </a:xfrm>
          <a:prstGeom prst="rect">
            <a:avLst/>
          </a:prstGeom>
          <a:noFill/>
        </p:spPr>
        <p:txBody>
          <a:bodyPr wrap="square" rtlCol="0">
            <a:spAutoFit/>
          </a:bodyPr>
          <a:lstStyle/>
          <a:p>
            <a:pPr marL="457200" indent="-457200" algn="just">
              <a:buFont typeface="Arial" panose="020B0604020202020204" pitchFamily="34" charset="0"/>
              <a:buChar char="•"/>
            </a:pPr>
            <a:r>
              <a:rPr lang="en-US" sz="2800" u="sng" dirty="0"/>
              <a:t>Computer databases </a:t>
            </a:r>
            <a:r>
              <a:rPr lang="en-US" sz="2800" dirty="0"/>
              <a:t>typically contain aggregations of data records or files, such as </a:t>
            </a:r>
            <a:r>
              <a:rPr lang="en-US" sz="2800" u="sng" dirty="0"/>
              <a:t>sales transactions</a:t>
            </a:r>
            <a:r>
              <a:rPr lang="en-US" sz="2800" dirty="0"/>
              <a:t>, </a:t>
            </a:r>
            <a:r>
              <a:rPr lang="en-US" sz="2800" u="sng" dirty="0"/>
              <a:t>product catalogs </a:t>
            </a:r>
            <a:r>
              <a:rPr lang="en-US" sz="2800" dirty="0"/>
              <a:t>and </a:t>
            </a:r>
            <a:r>
              <a:rPr lang="en-US" sz="2800" u="sng" dirty="0"/>
              <a:t>inventories</a:t>
            </a:r>
            <a:r>
              <a:rPr lang="en-US" sz="2800" dirty="0"/>
              <a:t>, and </a:t>
            </a:r>
            <a:r>
              <a:rPr lang="en-US" sz="2800" u="sng" dirty="0"/>
              <a:t>customer profiles</a:t>
            </a:r>
            <a:r>
              <a:rPr lang="en-US" sz="2800" dirty="0"/>
              <a:t>. </a:t>
            </a:r>
            <a:endParaRPr lang="en-US" sz="2800" dirty="0" smtClean="0"/>
          </a:p>
          <a:p>
            <a:pPr marL="457200" indent="-457200" algn="just">
              <a:buFont typeface="Arial" panose="020B0604020202020204" pitchFamily="34" charset="0"/>
              <a:buChar char="•"/>
            </a:pPr>
            <a:r>
              <a:rPr lang="en-US" sz="2800" dirty="0" smtClean="0"/>
              <a:t>a </a:t>
            </a:r>
            <a:r>
              <a:rPr lang="en-US" sz="2800" dirty="0"/>
              <a:t>database manager provides users </a:t>
            </a:r>
            <a:r>
              <a:rPr lang="en-US" sz="2800" u="sng" dirty="0"/>
              <a:t>the capabilities of controlling read/write access</a:t>
            </a:r>
            <a:r>
              <a:rPr lang="en-US" sz="2800" dirty="0"/>
              <a:t>, </a:t>
            </a:r>
            <a:r>
              <a:rPr lang="en-US" sz="2800" u="sng" dirty="0"/>
              <a:t>specifying report generation</a:t>
            </a:r>
            <a:r>
              <a:rPr lang="en-US" sz="2800" dirty="0"/>
              <a:t>, and </a:t>
            </a:r>
            <a:r>
              <a:rPr lang="en-US" sz="2800" u="sng" dirty="0"/>
              <a:t>analyzing usage</a:t>
            </a:r>
            <a:r>
              <a:rPr lang="en-US" sz="2800" u="sng" dirty="0" smtClean="0"/>
              <a:t>.</a:t>
            </a:r>
          </a:p>
          <a:p>
            <a:pPr marL="457200" indent="-457200" algn="just">
              <a:buFont typeface="Arial" panose="020B0604020202020204" pitchFamily="34" charset="0"/>
              <a:buChar char="•"/>
            </a:pPr>
            <a:r>
              <a:rPr lang="en-US" sz="2800" dirty="0" smtClean="0"/>
              <a:t> </a:t>
            </a:r>
            <a:r>
              <a:rPr lang="en-US" sz="2800" dirty="0"/>
              <a:t>Databases and database managers are prevalent in large </a:t>
            </a:r>
            <a:r>
              <a:rPr lang="en-US" sz="2800" u="sng" dirty="0">
                <a:solidFill>
                  <a:srgbClr val="FFFF00"/>
                </a:solidFill>
              </a:rPr>
              <a:t>mainframe</a:t>
            </a:r>
            <a:r>
              <a:rPr lang="en-US" sz="2800" dirty="0"/>
              <a:t> systems, but are also present in smaller distributed </a:t>
            </a:r>
            <a:r>
              <a:rPr lang="en-US" sz="2800" u="sng" dirty="0">
                <a:solidFill>
                  <a:srgbClr val="FFFF00"/>
                </a:solidFill>
              </a:rPr>
              <a:t>workstation</a:t>
            </a:r>
            <a:r>
              <a:rPr lang="en-US" sz="2800" dirty="0"/>
              <a:t> and mid-range systems such as the AS/400 and on personal computers</a:t>
            </a:r>
            <a:r>
              <a:rPr lang="en-US" sz="2800" dirty="0" smtClean="0"/>
              <a:t>.</a:t>
            </a:r>
            <a:endParaRPr lang="en-US" sz="2800" dirty="0"/>
          </a:p>
        </p:txBody>
      </p:sp>
    </p:spTree>
    <p:extLst>
      <p:ext uri="{BB962C8B-B14F-4D97-AF65-F5344CB8AC3E}">
        <p14:creationId xmlns:p14="http://schemas.microsoft.com/office/powerpoint/2010/main" val="352058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5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edge">
                                      <p:cBhvr>
                                        <p:cTn id="7" dur="75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50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edge">
                                      <p:cBhvr>
                                        <p:cTn id="12" dur="75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grpId="0" nodeType="clickEffect">
                                  <p:stCondLst>
                                    <p:cond delay="50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edge">
                                      <p:cBhvr>
                                        <p:cTn id="17" dur="75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1066800" y="1524000"/>
            <a:ext cx="8051800" cy="2308324"/>
          </a:xfrm>
          <a:prstGeom prst="rect">
            <a:avLst/>
          </a:prstGeom>
          <a:noFill/>
        </p:spPr>
        <p:txBody>
          <a:bodyPr wrap="square" rtlCol="0">
            <a:spAutoFit/>
          </a:bodyPr>
          <a:lstStyle/>
          <a:p>
            <a:pPr marL="457200" indent="-457200" algn="just">
              <a:buFont typeface="Arial" panose="020B0604020202020204" pitchFamily="34" charset="0"/>
              <a:buChar char="•"/>
            </a:pPr>
            <a:r>
              <a:rPr lang="en-US" sz="3200" u="sng" dirty="0" smtClean="0">
                <a:solidFill>
                  <a:srgbClr val="FFFF00"/>
                </a:solidFill>
              </a:rPr>
              <a:t>SQL</a:t>
            </a:r>
            <a:r>
              <a:rPr lang="en-US" sz="2800" dirty="0" smtClean="0"/>
              <a:t>(Structured </a:t>
            </a:r>
            <a:r>
              <a:rPr lang="en-US" sz="2800" dirty="0"/>
              <a:t>Query Language) is a standard language for making interactive queries from and updating a database such as IBM's </a:t>
            </a:r>
            <a:r>
              <a:rPr lang="en-US" sz="2800" u="sng" dirty="0">
                <a:solidFill>
                  <a:srgbClr val="FFFF00"/>
                </a:solidFill>
              </a:rPr>
              <a:t>DB2</a:t>
            </a:r>
            <a:r>
              <a:rPr lang="en-US" sz="2800" dirty="0"/>
              <a:t>, Microsoft's </a:t>
            </a:r>
            <a:r>
              <a:rPr lang="en-US" sz="2800" u="sng" dirty="0">
                <a:solidFill>
                  <a:srgbClr val="FFFF00"/>
                </a:solidFill>
              </a:rPr>
              <a:t>SQL Server</a:t>
            </a:r>
            <a:r>
              <a:rPr lang="en-US" sz="2800" dirty="0"/>
              <a:t>, and database products from </a:t>
            </a:r>
            <a:r>
              <a:rPr lang="en-US" sz="2800" u="sng" dirty="0">
                <a:solidFill>
                  <a:srgbClr val="FFFF00"/>
                </a:solidFill>
              </a:rPr>
              <a:t>Oracle</a:t>
            </a:r>
            <a:r>
              <a:rPr lang="en-US" sz="2800" dirty="0"/>
              <a:t>, </a:t>
            </a:r>
            <a:r>
              <a:rPr lang="en-US" sz="2800" u="sng" dirty="0">
                <a:solidFill>
                  <a:srgbClr val="FFFF00"/>
                </a:solidFill>
              </a:rPr>
              <a:t>Sybase</a:t>
            </a:r>
            <a:r>
              <a:rPr lang="en-US" sz="2800" dirty="0"/>
              <a:t>, and Computer Associates.</a:t>
            </a:r>
          </a:p>
        </p:txBody>
      </p:sp>
    </p:spTree>
    <p:extLst>
      <p:ext uri="{BB962C8B-B14F-4D97-AF65-F5344CB8AC3E}">
        <p14:creationId xmlns:p14="http://schemas.microsoft.com/office/powerpoint/2010/main" val="2465231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5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edge">
                                      <p:cBhvr>
                                        <p:cTn id="7" dur="75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914400" y="609600"/>
            <a:ext cx="8229600" cy="6247864"/>
          </a:xfrm>
          <a:prstGeom prst="rect">
            <a:avLst/>
          </a:prstGeom>
          <a:noFill/>
        </p:spPr>
        <p:txBody>
          <a:bodyPr wrap="square" rtlCol="0">
            <a:spAutoFit/>
          </a:bodyPr>
          <a:lstStyle/>
          <a:p>
            <a:pPr algn="just"/>
            <a:r>
              <a:rPr lang="en-US" sz="3600" b="1" dirty="0"/>
              <a:t>1.1 </a:t>
            </a:r>
            <a:r>
              <a:rPr lang="en-US" sz="3600" b="1" dirty="0">
                <a:solidFill>
                  <a:srgbClr val="FFFF00"/>
                </a:solidFill>
              </a:rPr>
              <a:t>Database System Applications</a:t>
            </a:r>
            <a:endParaRPr lang="en-US" sz="3600" dirty="0">
              <a:solidFill>
                <a:srgbClr val="FFFF00"/>
              </a:solidFill>
            </a:endParaRPr>
          </a:p>
          <a:p>
            <a:pPr algn="just"/>
            <a:r>
              <a:rPr lang="en-US" sz="2800" b="1" dirty="0"/>
              <a:t> </a:t>
            </a:r>
            <a:r>
              <a:rPr lang="en-US" sz="2800" dirty="0" smtClean="0"/>
              <a:t>Databases </a:t>
            </a:r>
            <a:r>
              <a:rPr lang="en-US" sz="2800" dirty="0"/>
              <a:t>are widely used. Here are some representative applications:</a:t>
            </a:r>
          </a:p>
          <a:p>
            <a:pPr algn="just"/>
            <a:r>
              <a:rPr lang="en-US" sz="2800" b="1" dirty="0"/>
              <a:t>• </a:t>
            </a:r>
            <a:r>
              <a:rPr lang="en-US" sz="2800" b="1" dirty="0">
                <a:solidFill>
                  <a:srgbClr val="40D20C"/>
                </a:solidFill>
              </a:rPr>
              <a:t>Banking</a:t>
            </a:r>
            <a:r>
              <a:rPr lang="en-US" sz="2800" b="1" dirty="0"/>
              <a:t>:</a:t>
            </a:r>
            <a:r>
              <a:rPr lang="en-US" sz="2800" dirty="0"/>
              <a:t> For customer information, accounts, and loans, and banking transactions.</a:t>
            </a:r>
          </a:p>
          <a:p>
            <a:pPr algn="just"/>
            <a:r>
              <a:rPr lang="en-US" sz="2800" b="1" dirty="0"/>
              <a:t>• </a:t>
            </a:r>
            <a:r>
              <a:rPr lang="en-US" sz="2800" b="1" dirty="0">
                <a:solidFill>
                  <a:srgbClr val="FFC000"/>
                </a:solidFill>
              </a:rPr>
              <a:t>Airlines</a:t>
            </a:r>
            <a:r>
              <a:rPr lang="en-US" sz="2800" b="1" dirty="0"/>
              <a:t>:</a:t>
            </a:r>
            <a:r>
              <a:rPr lang="en-US" sz="2800" dirty="0"/>
              <a:t> For reservations and schedule information. Airlines were among the first to use databases in a geographically distributed manner—terminals situated around the world accessed the central database system through phone lines and other data networks.</a:t>
            </a:r>
          </a:p>
          <a:p>
            <a:pPr algn="just"/>
            <a:r>
              <a:rPr lang="en-US" sz="2800" dirty="0"/>
              <a:t>• </a:t>
            </a:r>
            <a:r>
              <a:rPr lang="en-US" sz="2800" dirty="0">
                <a:solidFill>
                  <a:srgbClr val="00B0F0"/>
                </a:solidFill>
              </a:rPr>
              <a:t>Universities</a:t>
            </a:r>
            <a:r>
              <a:rPr lang="en-US" sz="2800" dirty="0"/>
              <a:t>: For student information, course registrations, and </a:t>
            </a:r>
            <a:r>
              <a:rPr lang="en-US" sz="2800" dirty="0" smtClean="0"/>
              <a:t>grades.</a:t>
            </a:r>
            <a:endParaRPr lang="en-US" sz="2800" dirty="0"/>
          </a:p>
          <a:p>
            <a:pPr algn="just"/>
            <a:r>
              <a:rPr lang="en-US" sz="2800" b="1" dirty="0"/>
              <a:t>• </a:t>
            </a:r>
            <a:r>
              <a:rPr lang="en-US" sz="2800" b="1" dirty="0">
                <a:solidFill>
                  <a:srgbClr val="FFFF00"/>
                </a:solidFill>
              </a:rPr>
              <a:t>Credit card transactions</a:t>
            </a:r>
            <a:r>
              <a:rPr lang="en-US" sz="2800" b="1" dirty="0"/>
              <a:t>:</a:t>
            </a:r>
            <a:r>
              <a:rPr lang="en-US" sz="2800" dirty="0"/>
              <a:t> For purchases on credit cards and generation of monthly </a:t>
            </a:r>
            <a:r>
              <a:rPr lang="en-US" sz="2800" dirty="0" smtClean="0"/>
              <a:t>statements.</a:t>
            </a:r>
            <a:endParaRPr lang="en-US" sz="2800" dirty="0"/>
          </a:p>
        </p:txBody>
      </p:sp>
    </p:spTree>
    <p:extLst>
      <p:ext uri="{BB962C8B-B14F-4D97-AF65-F5344CB8AC3E}">
        <p14:creationId xmlns:p14="http://schemas.microsoft.com/office/powerpoint/2010/main" val="3201777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down)">
                                      <p:cBhvr>
                                        <p:cTn id="25" dur="580">
                                          <p:stCondLst>
                                            <p:cond delay="0"/>
                                          </p:stCondLst>
                                        </p:cTn>
                                        <p:tgtEl>
                                          <p:spTgt spid="2">
                                            <p:txEl>
                                              <p:pRg st="1" end="1"/>
                                            </p:txEl>
                                          </p:spTgt>
                                        </p:tgtEl>
                                      </p:cBhvr>
                                    </p:animEffect>
                                    <p:anim calcmode="lin" valueType="num">
                                      <p:cBhvr>
                                        <p:cTn id="26"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1" end="1"/>
                                            </p:txEl>
                                          </p:spTgt>
                                        </p:tgtEl>
                                      </p:cBhvr>
                                      <p:to x="100000" y="60000"/>
                                    </p:animScale>
                                    <p:animScale>
                                      <p:cBhvr>
                                        <p:cTn id="32" dur="166" decel="50000">
                                          <p:stCondLst>
                                            <p:cond delay="676"/>
                                          </p:stCondLst>
                                        </p:cTn>
                                        <p:tgtEl>
                                          <p:spTgt spid="2">
                                            <p:txEl>
                                              <p:pRg st="1" end="1"/>
                                            </p:txEl>
                                          </p:spTgt>
                                        </p:tgtEl>
                                      </p:cBhvr>
                                      <p:to x="100000" y="100000"/>
                                    </p:animScale>
                                    <p:animScale>
                                      <p:cBhvr>
                                        <p:cTn id="33" dur="26">
                                          <p:stCondLst>
                                            <p:cond delay="1312"/>
                                          </p:stCondLst>
                                        </p:cTn>
                                        <p:tgtEl>
                                          <p:spTgt spid="2">
                                            <p:txEl>
                                              <p:pRg st="1" end="1"/>
                                            </p:txEl>
                                          </p:spTgt>
                                        </p:tgtEl>
                                      </p:cBhvr>
                                      <p:to x="100000" y="80000"/>
                                    </p:animScale>
                                    <p:animScale>
                                      <p:cBhvr>
                                        <p:cTn id="34" dur="166" decel="50000">
                                          <p:stCondLst>
                                            <p:cond delay="1338"/>
                                          </p:stCondLst>
                                        </p:cTn>
                                        <p:tgtEl>
                                          <p:spTgt spid="2">
                                            <p:txEl>
                                              <p:pRg st="1" end="1"/>
                                            </p:txEl>
                                          </p:spTgt>
                                        </p:tgtEl>
                                      </p:cBhvr>
                                      <p:to x="100000" y="100000"/>
                                    </p:animScale>
                                    <p:animScale>
                                      <p:cBhvr>
                                        <p:cTn id="35" dur="26">
                                          <p:stCondLst>
                                            <p:cond delay="1642"/>
                                          </p:stCondLst>
                                        </p:cTn>
                                        <p:tgtEl>
                                          <p:spTgt spid="2">
                                            <p:txEl>
                                              <p:pRg st="1" end="1"/>
                                            </p:txEl>
                                          </p:spTgt>
                                        </p:tgtEl>
                                      </p:cBhvr>
                                      <p:to x="100000" y="90000"/>
                                    </p:animScale>
                                    <p:animScale>
                                      <p:cBhvr>
                                        <p:cTn id="36" dur="166" decel="50000">
                                          <p:stCondLst>
                                            <p:cond delay="1668"/>
                                          </p:stCondLst>
                                        </p:cTn>
                                        <p:tgtEl>
                                          <p:spTgt spid="2">
                                            <p:txEl>
                                              <p:pRg st="1" end="1"/>
                                            </p:txEl>
                                          </p:spTgt>
                                        </p:tgtEl>
                                      </p:cBhvr>
                                      <p:to x="100000" y="100000"/>
                                    </p:animScale>
                                    <p:animScale>
                                      <p:cBhvr>
                                        <p:cTn id="37" dur="26">
                                          <p:stCondLst>
                                            <p:cond delay="1808"/>
                                          </p:stCondLst>
                                        </p:cTn>
                                        <p:tgtEl>
                                          <p:spTgt spid="2">
                                            <p:txEl>
                                              <p:pRg st="1" end="1"/>
                                            </p:txEl>
                                          </p:spTgt>
                                        </p:tgtEl>
                                      </p:cBhvr>
                                      <p:to x="100000" y="95000"/>
                                    </p:animScale>
                                    <p:animScale>
                                      <p:cBhvr>
                                        <p:cTn id="38" dur="166" decel="50000">
                                          <p:stCondLst>
                                            <p:cond delay="1834"/>
                                          </p:stCondLst>
                                        </p:cTn>
                                        <p:tgtEl>
                                          <p:spTgt spid="2">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
                                            <p:txEl>
                                              <p:pRg st="2" end="2"/>
                                            </p:txEl>
                                          </p:spTgt>
                                        </p:tgtEl>
                                        <p:attrNameLst>
                                          <p:attrName>style.visibility</p:attrName>
                                        </p:attrNameLst>
                                      </p:cBhvr>
                                      <p:to>
                                        <p:strVal val="visible"/>
                                      </p:to>
                                    </p:set>
                                    <p:animEffect transition="in" filter="wipe(down)">
                                      <p:cBhvr>
                                        <p:cTn id="43" dur="580">
                                          <p:stCondLst>
                                            <p:cond delay="0"/>
                                          </p:stCondLst>
                                        </p:cTn>
                                        <p:tgtEl>
                                          <p:spTgt spid="2">
                                            <p:txEl>
                                              <p:pRg st="2" end="2"/>
                                            </p:txEl>
                                          </p:spTgt>
                                        </p:tgtEl>
                                      </p:cBhvr>
                                    </p:animEffect>
                                    <p:anim calcmode="lin" valueType="num">
                                      <p:cBhvr>
                                        <p:cTn id="44"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2" end="2"/>
                                            </p:txEl>
                                          </p:spTgt>
                                        </p:tgtEl>
                                      </p:cBhvr>
                                      <p:to x="100000" y="60000"/>
                                    </p:animScale>
                                    <p:animScale>
                                      <p:cBhvr>
                                        <p:cTn id="50" dur="166" decel="50000">
                                          <p:stCondLst>
                                            <p:cond delay="676"/>
                                          </p:stCondLst>
                                        </p:cTn>
                                        <p:tgtEl>
                                          <p:spTgt spid="2">
                                            <p:txEl>
                                              <p:pRg st="2" end="2"/>
                                            </p:txEl>
                                          </p:spTgt>
                                        </p:tgtEl>
                                      </p:cBhvr>
                                      <p:to x="100000" y="100000"/>
                                    </p:animScale>
                                    <p:animScale>
                                      <p:cBhvr>
                                        <p:cTn id="51" dur="26">
                                          <p:stCondLst>
                                            <p:cond delay="1312"/>
                                          </p:stCondLst>
                                        </p:cTn>
                                        <p:tgtEl>
                                          <p:spTgt spid="2">
                                            <p:txEl>
                                              <p:pRg st="2" end="2"/>
                                            </p:txEl>
                                          </p:spTgt>
                                        </p:tgtEl>
                                      </p:cBhvr>
                                      <p:to x="100000" y="80000"/>
                                    </p:animScale>
                                    <p:animScale>
                                      <p:cBhvr>
                                        <p:cTn id="52" dur="166" decel="50000">
                                          <p:stCondLst>
                                            <p:cond delay="1338"/>
                                          </p:stCondLst>
                                        </p:cTn>
                                        <p:tgtEl>
                                          <p:spTgt spid="2">
                                            <p:txEl>
                                              <p:pRg st="2" end="2"/>
                                            </p:txEl>
                                          </p:spTgt>
                                        </p:tgtEl>
                                      </p:cBhvr>
                                      <p:to x="100000" y="100000"/>
                                    </p:animScale>
                                    <p:animScale>
                                      <p:cBhvr>
                                        <p:cTn id="53" dur="26">
                                          <p:stCondLst>
                                            <p:cond delay="1642"/>
                                          </p:stCondLst>
                                        </p:cTn>
                                        <p:tgtEl>
                                          <p:spTgt spid="2">
                                            <p:txEl>
                                              <p:pRg st="2" end="2"/>
                                            </p:txEl>
                                          </p:spTgt>
                                        </p:tgtEl>
                                      </p:cBhvr>
                                      <p:to x="100000" y="90000"/>
                                    </p:animScale>
                                    <p:animScale>
                                      <p:cBhvr>
                                        <p:cTn id="54" dur="166" decel="50000">
                                          <p:stCondLst>
                                            <p:cond delay="1668"/>
                                          </p:stCondLst>
                                        </p:cTn>
                                        <p:tgtEl>
                                          <p:spTgt spid="2">
                                            <p:txEl>
                                              <p:pRg st="2" end="2"/>
                                            </p:txEl>
                                          </p:spTgt>
                                        </p:tgtEl>
                                      </p:cBhvr>
                                      <p:to x="100000" y="100000"/>
                                    </p:animScale>
                                    <p:animScale>
                                      <p:cBhvr>
                                        <p:cTn id="55" dur="26">
                                          <p:stCondLst>
                                            <p:cond delay="1808"/>
                                          </p:stCondLst>
                                        </p:cTn>
                                        <p:tgtEl>
                                          <p:spTgt spid="2">
                                            <p:txEl>
                                              <p:pRg st="2" end="2"/>
                                            </p:txEl>
                                          </p:spTgt>
                                        </p:tgtEl>
                                      </p:cBhvr>
                                      <p:to x="100000" y="95000"/>
                                    </p:animScale>
                                    <p:animScale>
                                      <p:cBhvr>
                                        <p:cTn id="56" dur="166" decel="50000">
                                          <p:stCondLst>
                                            <p:cond delay="1834"/>
                                          </p:stCondLst>
                                        </p:cTn>
                                        <p:tgtEl>
                                          <p:spTgt spid="2">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2">
                                            <p:txEl>
                                              <p:pRg st="3" end="3"/>
                                            </p:txEl>
                                          </p:spTgt>
                                        </p:tgtEl>
                                        <p:attrNameLst>
                                          <p:attrName>style.visibility</p:attrName>
                                        </p:attrNameLst>
                                      </p:cBhvr>
                                      <p:to>
                                        <p:strVal val="visible"/>
                                      </p:to>
                                    </p:set>
                                    <p:animEffect transition="in" filter="wipe(down)">
                                      <p:cBhvr>
                                        <p:cTn id="61" dur="580">
                                          <p:stCondLst>
                                            <p:cond delay="0"/>
                                          </p:stCondLst>
                                        </p:cTn>
                                        <p:tgtEl>
                                          <p:spTgt spid="2">
                                            <p:txEl>
                                              <p:pRg st="3" end="3"/>
                                            </p:txEl>
                                          </p:spTgt>
                                        </p:tgtEl>
                                      </p:cBhvr>
                                    </p:animEffect>
                                    <p:anim calcmode="lin" valueType="num">
                                      <p:cBhvr>
                                        <p:cTn id="62" dur="1822"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2">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2">
                                            <p:txEl>
                                              <p:pRg st="3" end="3"/>
                                            </p:txEl>
                                          </p:spTgt>
                                        </p:tgtEl>
                                      </p:cBhvr>
                                      <p:to x="100000" y="60000"/>
                                    </p:animScale>
                                    <p:animScale>
                                      <p:cBhvr>
                                        <p:cTn id="68" dur="166" decel="50000">
                                          <p:stCondLst>
                                            <p:cond delay="676"/>
                                          </p:stCondLst>
                                        </p:cTn>
                                        <p:tgtEl>
                                          <p:spTgt spid="2">
                                            <p:txEl>
                                              <p:pRg st="3" end="3"/>
                                            </p:txEl>
                                          </p:spTgt>
                                        </p:tgtEl>
                                      </p:cBhvr>
                                      <p:to x="100000" y="100000"/>
                                    </p:animScale>
                                    <p:animScale>
                                      <p:cBhvr>
                                        <p:cTn id="69" dur="26">
                                          <p:stCondLst>
                                            <p:cond delay="1312"/>
                                          </p:stCondLst>
                                        </p:cTn>
                                        <p:tgtEl>
                                          <p:spTgt spid="2">
                                            <p:txEl>
                                              <p:pRg st="3" end="3"/>
                                            </p:txEl>
                                          </p:spTgt>
                                        </p:tgtEl>
                                      </p:cBhvr>
                                      <p:to x="100000" y="80000"/>
                                    </p:animScale>
                                    <p:animScale>
                                      <p:cBhvr>
                                        <p:cTn id="70" dur="166" decel="50000">
                                          <p:stCondLst>
                                            <p:cond delay="1338"/>
                                          </p:stCondLst>
                                        </p:cTn>
                                        <p:tgtEl>
                                          <p:spTgt spid="2">
                                            <p:txEl>
                                              <p:pRg st="3" end="3"/>
                                            </p:txEl>
                                          </p:spTgt>
                                        </p:tgtEl>
                                      </p:cBhvr>
                                      <p:to x="100000" y="100000"/>
                                    </p:animScale>
                                    <p:animScale>
                                      <p:cBhvr>
                                        <p:cTn id="71" dur="26">
                                          <p:stCondLst>
                                            <p:cond delay="1642"/>
                                          </p:stCondLst>
                                        </p:cTn>
                                        <p:tgtEl>
                                          <p:spTgt spid="2">
                                            <p:txEl>
                                              <p:pRg st="3" end="3"/>
                                            </p:txEl>
                                          </p:spTgt>
                                        </p:tgtEl>
                                      </p:cBhvr>
                                      <p:to x="100000" y="90000"/>
                                    </p:animScale>
                                    <p:animScale>
                                      <p:cBhvr>
                                        <p:cTn id="72" dur="166" decel="50000">
                                          <p:stCondLst>
                                            <p:cond delay="1668"/>
                                          </p:stCondLst>
                                        </p:cTn>
                                        <p:tgtEl>
                                          <p:spTgt spid="2">
                                            <p:txEl>
                                              <p:pRg st="3" end="3"/>
                                            </p:txEl>
                                          </p:spTgt>
                                        </p:tgtEl>
                                      </p:cBhvr>
                                      <p:to x="100000" y="100000"/>
                                    </p:animScale>
                                    <p:animScale>
                                      <p:cBhvr>
                                        <p:cTn id="73" dur="26">
                                          <p:stCondLst>
                                            <p:cond delay="1808"/>
                                          </p:stCondLst>
                                        </p:cTn>
                                        <p:tgtEl>
                                          <p:spTgt spid="2">
                                            <p:txEl>
                                              <p:pRg st="3" end="3"/>
                                            </p:txEl>
                                          </p:spTgt>
                                        </p:tgtEl>
                                      </p:cBhvr>
                                      <p:to x="100000" y="95000"/>
                                    </p:animScale>
                                    <p:animScale>
                                      <p:cBhvr>
                                        <p:cTn id="74" dur="166" decel="50000">
                                          <p:stCondLst>
                                            <p:cond delay="1834"/>
                                          </p:stCondLst>
                                        </p:cTn>
                                        <p:tgtEl>
                                          <p:spTgt spid="2">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2">
                                            <p:txEl>
                                              <p:pRg st="4" end="4"/>
                                            </p:txEl>
                                          </p:spTgt>
                                        </p:tgtEl>
                                        <p:attrNameLst>
                                          <p:attrName>style.visibility</p:attrName>
                                        </p:attrNameLst>
                                      </p:cBhvr>
                                      <p:to>
                                        <p:strVal val="visible"/>
                                      </p:to>
                                    </p:set>
                                    <p:animEffect transition="in" filter="wipe(down)">
                                      <p:cBhvr>
                                        <p:cTn id="79" dur="580">
                                          <p:stCondLst>
                                            <p:cond delay="0"/>
                                          </p:stCondLst>
                                        </p:cTn>
                                        <p:tgtEl>
                                          <p:spTgt spid="2">
                                            <p:txEl>
                                              <p:pRg st="4" end="4"/>
                                            </p:txEl>
                                          </p:spTgt>
                                        </p:tgtEl>
                                      </p:cBhvr>
                                    </p:animEffect>
                                    <p:anim calcmode="lin" valueType="num">
                                      <p:cBhvr>
                                        <p:cTn id="80"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2">
                                            <p:txEl>
                                              <p:pRg st="4" end="4"/>
                                            </p:txEl>
                                          </p:spTgt>
                                        </p:tgtEl>
                                      </p:cBhvr>
                                      <p:to x="100000" y="60000"/>
                                    </p:animScale>
                                    <p:animScale>
                                      <p:cBhvr>
                                        <p:cTn id="86" dur="166" decel="50000">
                                          <p:stCondLst>
                                            <p:cond delay="676"/>
                                          </p:stCondLst>
                                        </p:cTn>
                                        <p:tgtEl>
                                          <p:spTgt spid="2">
                                            <p:txEl>
                                              <p:pRg st="4" end="4"/>
                                            </p:txEl>
                                          </p:spTgt>
                                        </p:tgtEl>
                                      </p:cBhvr>
                                      <p:to x="100000" y="100000"/>
                                    </p:animScale>
                                    <p:animScale>
                                      <p:cBhvr>
                                        <p:cTn id="87" dur="26">
                                          <p:stCondLst>
                                            <p:cond delay="1312"/>
                                          </p:stCondLst>
                                        </p:cTn>
                                        <p:tgtEl>
                                          <p:spTgt spid="2">
                                            <p:txEl>
                                              <p:pRg st="4" end="4"/>
                                            </p:txEl>
                                          </p:spTgt>
                                        </p:tgtEl>
                                      </p:cBhvr>
                                      <p:to x="100000" y="80000"/>
                                    </p:animScale>
                                    <p:animScale>
                                      <p:cBhvr>
                                        <p:cTn id="88" dur="166" decel="50000">
                                          <p:stCondLst>
                                            <p:cond delay="1338"/>
                                          </p:stCondLst>
                                        </p:cTn>
                                        <p:tgtEl>
                                          <p:spTgt spid="2">
                                            <p:txEl>
                                              <p:pRg st="4" end="4"/>
                                            </p:txEl>
                                          </p:spTgt>
                                        </p:tgtEl>
                                      </p:cBhvr>
                                      <p:to x="100000" y="100000"/>
                                    </p:animScale>
                                    <p:animScale>
                                      <p:cBhvr>
                                        <p:cTn id="89" dur="26">
                                          <p:stCondLst>
                                            <p:cond delay="1642"/>
                                          </p:stCondLst>
                                        </p:cTn>
                                        <p:tgtEl>
                                          <p:spTgt spid="2">
                                            <p:txEl>
                                              <p:pRg st="4" end="4"/>
                                            </p:txEl>
                                          </p:spTgt>
                                        </p:tgtEl>
                                      </p:cBhvr>
                                      <p:to x="100000" y="90000"/>
                                    </p:animScale>
                                    <p:animScale>
                                      <p:cBhvr>
                                        <p:cTn id="90" dur="166" decel="50000">
                                          <p:stCondLst>
                                            <p:cond delay="1668"/>
                                          </p:stCondLst>
                                        </p:cTn>
                                        <p:tgtEl>
                                          <p:spTgt spid="2">
                                            <p:txEl>
                                              <p:pRg st="4" end="4"/>
                                            </p:txEl>
                                          </p:spTgt>
                                        </p:tgtEl>
                                      </p:cBhvr>
                                      <p:to x="100000" y="100000"/>
                                    </p:animScale>
                                    <p:animScale>
                                      <p:cBhvr>
                                        <p:cTn id="91" dur="26">
                                          <p:stCondLst>
                                            <p:cond delay="1808"/>
                                          </p:stCondLst>
                                        </p:cTn>
                                        <p:tgtEl>
                                          <p:spTgt spid="2">
                                            <p:txEl>
                                              <p:pRg st="4" end="4"/>
                                            </p:txEl>
                                          </p:spTgt>
                                        </p:tgtEl>
                                      </p:cBhvr>
                                      <p:to x="100000" y="95000"/>
                                    </p:animScale>
                                    <p:animScale>
                                      <p:cBhvr>
                                        <p:cTn id="92" dur="166" decel="50000">
                                          <p:stCondLst>
                                            <p:cond delay="1834"/>
                                          </p:stCondLst>
                                        </p:cTn>
                                        <p:tgtEl>
                                          <p:spTgt spid="2">
                                            <p:txEl>
                                              <p:pRg st="4" end="4"/>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2">
                                            <p:txEl>
                                              <p:pRg st="5" end="5"/>
                                            </p:txEl>
                                          </p:spTgt>
                                        </p:tgtEl>
                                        <p:attrNameLst>
                                          <p:attrName>style.visibility</p:attrName>
                                        </p:attrNameLst>
                                      </p:cBhvr>
                                      <p:to>
                                        <p:strVal val="visible"/>
                                      </p:to>
                                    </p:set>
                                    <p:animEffect transition="in" filter="wipe(down)">
                                      <p:cBhvr>
                                        <p:cTn id="97" dur="580">
                                          <p:stCondLst>
                                            <p:cond delay="0"/>
                                          </p:stCondLst>
                                        </p:cTn>
                                        <p:tgtEl>
                                          <p:spTgt spid="2">
                                            <p:txEl>
                                              <p:pRg st="5" end="5"/>
                                            </p:txEl>
                                          </p:spTgt>
                                        </p:tgtEl>
                                      </p:cBhvr>
                                    </p:animEffect>
                                    <p:anim calcmode="lin" valueType="num">
                                      <p:cBhvr>
                                        <p:cTn id="98" dur="1822" tmFilter="0,0; 0.14,0.36; 0.43,0.73; 0.71,0.91; 1.0,1.0">
                                          <p:stCondLst>
                                            <p:cond delay="0"/>
                                          </p:stCondLst>
                                        </p:cTn>
                                        <p:tgtEl>
                                          <p:spTgt spid="2">
                                            <p:txEl>
                                              <p:pRg st="5" end="5"/>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2">
                                            <p:txEl>
                                              <p:pRg st="5" end="5"/>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2">
                                            <p:txEl>
                                              <p:pRg st="5" end="5"/>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2">
                                            <p:txEl>
                                              <p:pRg st="5" end="5"/>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2">
                                            <p:txEl>
                                              <p:pRg st="5" end="5"/>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2">
                                            <p:txEl>
                                              <p:pRg st="5" end="5"/>
                                            </p:txEl>
                                          </p:spTgt>
                                        </p:tgtEl>
                                      </p:cBhvr>
                                      <p:to x="100000" y="60000"/>
                                    </p:animScale>
                                    <p:animScale>
                                      <p:cBhvr>
                                        <p:cTn id="104" dur="166" decel="50000">
                                          <p:stCondLst>
                                            <p:cond delay="676"/>
                                          </p:stCondLst>
                                        </p:cTn>
                                        <p:tgtEl>
                                          <p:spTgt spid="2">
                                            <p:txEl>
                                              <p:pRg st="5" end="5"/>
                                            </p:txEl>
                                          </p:spTgt>
                                        </p:tgtEl>
                                      </p:cBhvr>
                                      <p:to x="100000" y="100000"/>
                                    </p:animScale>
                                    <p:animScale>
                                      <p:cBhvr>
                                        <p:cTn id="105" dur="26">
                                          <p:stCondLst>
                                            <p:cond delay="1312"/>
                                          </p:stCondLst>
                                        </p:cTn>
                                        <p:tgtEl>
                                          <p:spTgt spid="2">
                                            <p:txEl>
                                              <p:pRg st="5" end="5"/>
                                            </p:txEl>
                                          </p:spTgt>
                                        </p:tgtEl>
                                      </p:cBhvr>
                                      <p:to x="100000" y="80000"/>
                                    </p:animScale>
                                    <p:animScale>
                                      <p:cBhvr>
                                        <p:cTn id="106" dur="166" decel="50000">
                                          <p:stCondLst>
                                            <p:cond delay="1338"/>
                                          </p:stCondLst>
                                        </p:cTn>
                                        <p:tgtEl>
                                          <p:spTgt spid="2">
                                            <p:txEl>
                                              <p:pRg st="5" end="5"/>
                                            </p:txEl>
                                          </p:spTgt>
                                        </p:tgtEl>
                                      </p:cBhvr>
                                      <p:to x="100000" y="100000"/>
                                    </p:animScale>
                                    <p:animScale>
                                      <p:cBhvr>
                                        <p:cTn id="107" dur="26">
                                          <p:stCondLst>
                                            <p:cond delay="1642"/>
                                          </p:stCondLst>
                                        </p:cTn>
                                        <p:tgtEl>
                                          <p:spTgt spid="2">
                                            <p:txEl>
                                              <p:pRg st="5" end="5"/>
                                            </p:txEl>
                                          </p:spTgt>
                                        </p:tgtEl>
                                      </p:cBhvr>
                                      <p:to x="100000" y="90000"/>
                                    </p:animScale>
                                    <p:animScale>
                                      <p:cBhvr>
                                        <p:cTn id="108" dur="166" decel="50000">
                                          <p:stCondLst>
                                            <p:cond delay="1668"/>
                                          </p:stCondLst>
                                        </p:cTn>
                                        <p:tgtEl>
                                          <p:spTgt spid="2">
                                            <p:txEl>
                                              <p:pRg st="5" end="5"/>
                                            </p:txEl>
                                          </p:spTgt>
                                        </p:tgtEl>
                                      </p:cBhvr>
                                      <p:to x="100000" y="100000"/>
                                    </p:animScale>
                                    <p:animScale>
                                      <p:cBhvr>
                                        <p:cTn id="109" dur="26">
                                          <p:stCondLst>
                                            <p:cond delay="1808"/>
                                          </p:stCondLst>
                                        </p:cTn>
                                        <p:tgtEl>
                                          <p:spTgt spid="2">
                                            <p:txEl>
                                              <p:pRg st="5" end="5"/>
                                            </p:txEl>
                                          </p:spTgt>
                                        </p:tgtEl>
                                      </p:cBhvr>
                                      <p:to x="100000" y="95000"/>
                                    </p:animScale>
                                    <p:animScale>
                                      <p:cBhvr>
                                        <p:cTn id="110" dur="166" decel="50000">
                                          <p:stCondLst>
                                            <p:cond delay="1834"/>
                                          </p:stCondLst>
                                        </p:cTn>
                                        <p:tgtEl>
                                          <p:spTgt spid="2">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381000" y="733246"/>
            <a:ext cx="8763000" cy="6124754"/>
          </a:xfrm>
          <a:prstGeom prst="rect">
            <a:avLst/>
          </a:prstGeom>
          <a:noFill/>
        </p:spPr>
        <p:txBody>
          <a:bodyPr wrap="square" rtlCol="0">
            <a:spAutoFit/>
          </a:bodyPr>
          <a:lstStyle/>
          <a:p>
            <a:pPr algn="just"/>
            <a:r>
              <a:rPr lang="en-US" sz="2800" b="1" dirty="0"/>
              <a:t> </a:t>
            </a:r>
            <a:r>
              <a:rPr lang="en-US" sz="2800" b="1" dirty="0" smtClean="0"/>
              <a:t>• </a:t>
            </a:r>
            <a:r>
              <a:rPr lang="en-US" sz="2800" b="1" dirty="0">
                <a:solidFill>
                  <a:srgbClr val="40D20C"/>
                </a:solidFill>
              </a:rPr>
              <a:t>Telecommunication</a:t>
            </a:r>
            <a:r>
              <a:rPr lang="en-US" sz="2800" b="1" dirty="0"/>
              <a:t>:</a:t>
            </a:r>
            <a:r>
              <a:rPr lang="en-US" sz="2800" dirty="0"/>
              <a:t> For keeping records of calls made, generating monthly bills, maintaining balances on prepaid calling cards, and storing information about the communication networks.</a:t>
            </a:r>
          </a:p>
          <a:p>
            <a:pPr algn="just"/>
            <a:r>
              <a:rPr lang="en-US" sz="2800" b="1" dirty="0"/>
              <a:t>• </a:t>
            </a:r>
            <a:r>
              <a:rPr lang="en-US" sz="2800" b="1" dirty="0">
                <a:solidFill>
                  <a:srgbClr val="FFC000"/>
                </a:solidFill>
              </a:rPr>
              <a:t>Finance</a:t>
            </a:r>
            <a:r>
              <a:rPr lang="en-US" sz="2800" b="1" dirty="0"/>
              <a:t>:</a:t>
            </a:r>
            <a:r>
              <a:rPr lang="en-US" sz="2800" dirty="0"/>
              <a:t> For storing information about holdings, sales, and purchases of financial instruments such as stocks and bonds.</a:t>
            </a:r>
          </a:p>
          <a:p>
            <a:pPr algn="just"/>
            <a:r>
              <a:rPr lang="en-US" sz="2800" b="1" dirty="0"/>
              <a:t>• </a:t>
            </a:r>
            <a:r>
              <a:rPr lang="en-US" sz="2800" b="1" dirty="0">
                <a:solidFill>
                  <a:srgbClr val="9999FF"/>
                </a:solidFill>
              </a:rPr>
              <a:t>Sales</a:t>
            </a:r>
            <a:r>
              <a:rPr lang="en-US" sz="2800" b="1" dirty="0"/>
              <a:t>:</a:t>
            </a:r>
            <a:r>
              <a:rPr lang="en-US" sz="2800" dirty="0"/>
              <a:t> For customer, product, and purchase information.</a:t>
            </a:r>
          </a:p>
          <a:p>
            <a:pPr algn="just"/>
            <a:r>
              <a:rPr lang="en-US" sz="2800" b="1" dirty="0"/>
              <a:t>• </a:t>
            </a:r>
            <a:r>
              <a:rPr lang="en-US" sz="2800" b="1" dirty="0">
                <a:solidFill>
                  <a:srgbClr val="00B0F0"/>
                </a:solidFill>
              </a:rPr>
              <a:t>Manufacturing</a:t>
            </a:r>
            <a:r>
              <a:rPr lang="en-US" sz="2800" b="1" dirty="0"/>
              <a:t>:</a:t>
            </a:r>
            <a:r>
              <a:rPr lang="en-US" sz="2800" dirty="0"/>
              <a:t> For management of supply chain and for tracking production of items in factories, inventories of items in warehouses/stores, and orders for items.</a:t>
            </a:r>
          </a:p>
          <a:p>
            <a:pPr algn="just"/>
            <a:r>
              <a:rPr lang="en-US" sz="2800" b="1" dirty="0"/>
              <a:t>• </a:t>
            </a:r>
            <a:r>
              <a:rPr lang="en-US" sz="2800" b="1" dirty="0">
                <a:solidFill>
                  <a:srgbClr val="FFFF00"/>
                </a:solidFill>
              </a:rPr>
              <a:t>Human resources</a:t>
            </a:r>
            <a:r>
              <a:rPr lang="en-US" sz="2800" b="1" dirty="0"/>
              <a:t>:</a:t>
            </a:r>
            <a:r>
              <a:rPr lang="en-US" sz="2800" dirty="0"/>
              <a:t> For information about employees, salaries, payroll taxes and benefits, and for generation of paychecks.</a:t>
            </a:r>
          </a:p>
        </p:txBody>
      </p:sp>
    </p:spTree>
    <p:extLst>
      <p:ext uri="{BB962C8B-B14F-4D97-AF65-F5344CB8AC3E}">
        <p14:creationId xmlns:p14="http://schemas.microsoft.com/office/powerpoint/2010/main" val="2851373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down)">
                                      <p:cBhvr>
                                        <p:cTn id="25" dur="580">
                                          <p:stCondLst>
                                            <p:cond delay="0"/>
                                          </p:stCondLst>
                                        </p:cTn>
                                        <p:tgtEl>
                                          <p:spTgt spid="2">
                                            <p:txEl>
                                              <p:pRg st="1" end="1"/>
                                            </p:txEl>
                                          </p:spTgt>
                                        </p:tgtEl>
                                      </p:cBhvr>
                                    </p:animEffect>
                                    <p:anim calcmode="lin" valueType="num">
                                      <p:cBhvr>
                                        <p:cTn id="26"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1" end="1"/>
                                            </p:txEl>
                                          </p:spTgt>
                                        </p:tgtEl>
                                      </p:cBhvr>
                                      <p:to x="100000" y="60000"/>
                                    </p:animScale>
                                    <p:animScale>
                                      <p:cBhvr>
                                        <p:cTn id="32" dur="166" decel="50000">
                                          <p:stCondLst>
                                            <p:cond delay="676"/>
                                          </p:stCondLst>
                                        </p:cTn>
                                        <p:tgtEl>
                                          <p:spTgt spid="2">
                                            <p:txEl>
                                              <p:pRg st="1" end="1"/>
                                            </p:txEl>
                                          </p:spTgt>
                                        </p:tgtEl>
                                      </p:cBhvr>
                                      <p:to x="100000" y="100000"/>
                                    </p:animScale>
                                    <p:animScale>
                                      <p:cBhvr>
                                        <p:cTn id="33" dur="26">
                                          <p:stCondLst>
                                            <p:cond delay="1312"/>
                                          </p:stCondLst>
                                        </p:cTn>
                                        <p:tgtEl>
                                          <p:spTgt spid="2">
                                            <p:txEl>
                                              <p:pRg st="1" end="1"/>
                                            </p:txEl>
                                          </p:spTgt>
                                        </p:tgtEl>
                                      </p:cBhvr>
                                      <p:to x="100000" y="80000"/>
                                    </p:animScale>
                                    <p:animScale>
                                      <p:cBhvr>
                                        <p:cTn id="34" dur="166" decel="50000">
                                          <p:stCondLst>
                                            <p:cond delay="1338"/>
                                          </p:stCondLst>
                                        </p:cTn>
                                        <p:tgtEl>
                                          <p:spTgt spid="2">
                                            <p:txEl>
                                              <p:pRg st="1" end="1"/>
                                            </p:txEl>
                                          </p:spTgt>
                                        </p:tgtEl>
                                      </p:cBhvr>
                                      <p:to x="100000" y="100000"/>
                                    </p:animScale>
                                    <p:animScale>
                                      <p:cBhvr>
                                        <p:cTn id="35" dur="26">
                                          <p:stCondLst>
                                            <p:cond delay="1642"/>
                                          </p:stCondLst>
                                        </p:cTn>
                                        <p:tgtEl>
                                          <p:spTgt spid="2">
                                            <p:txEl>
                                              <p:pRg st="1" end="1"/>
                                            </p:txEl>
                                          </p:spTgt>
                                        </p:tgtEl>
                                      </p:cBhvr>
                                      <p:to x="100000" y="90000"/>
                                    </p:animScale>
                                    <p:animScale>
                                      <p:cBhvr>
                                        <p:cTn id="36" dur="166" decel="50000">
                                          <p:stCondLst>
                                            <p:cond delay="1668"/>
                                          </p:stCondLst>
                                        </p:cTn>
                                        <p:tgtEl>
                                          <p:spTgt spid="2">
                                            <p:txEl>
                                              <p:pRg st="1" end="1"/>
                                            </p:txEl>
                                          </p:spTgt>
                                        </p:tgtEl>
                                      </p:cBhvr>
                                      <p:to x="100000" y="100000"/>
                                    </p:animScale>
                                    <p:animScale>
                                      <p:cBhvr>
                                        <p:cTn id="37" dur="26">
                                          <p:stCondLst>
                                            <p:cond delay="1808"/>
                                          </p:stCondLst>
                                        </p:cTn>
                                        <p:tgtEl>
                                          <p:spTgt spid="2">
                                            <p:txEl>
                                              <p:pRg st="1" end="1"/>
                                            </p:txEl>
                                          </p:spTgt>
                                        </p:tgtEl>
                                      </p:cBhvr>
                                      <p:to x="100000" y="95000"/>
                                    </p:animScale>
                                    <p:animScale>
                                      <p:cBhvr>
                                        <p:cTn id="38" dur="166" decel="50000">
                                          <p:stCondLst>
                                            <p:cond delay="1834"/>
                                          </p:stCondLst>
                                        </p:cTn>
                                        <p:tgtEl>
                                          <p:spTgt spid="2">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
                                            <p:txEl>
                                              <p:pRg st="2" end="2"/>
                                            </p:txEl>
                                          </p:spTgt>
                                        </p:tgtEl>
                                        <p:attrNameLst>
                                          <p:attrName>style.visibility</p:attrName>
                                        </p:attrNameLst>
                                      </p:cBhvr>
                                      <p:to>
                                        <p:strVal val="visible"/>
                                      </p:to>
                                    </p:set>
                                    <p:animEffect transition="in" filter="wipe(down)">
                                      <p:cBhvr>
                                        <p:cTn id="43" dur="580">
                                          <p:stCondLst>
                                            <p:cond delay="0"/>
                                          </p:stCondLst>
                                        </p:cTn>
                                        <p:tgtEl>
                                          <p:spTgt spid="2">
                                            <p:txEl>
                                              <p:pRg st="2" end="2"/>
                                            </p:txEl>
                                          </p:spTgt>
                                        </p:tgtEl>
                                      </p:cBhvr>
                                    </p:animEffect>
                                    <p:anim calcmode="lin" valueType="num">
                                      <p:cBhvr>
                                        <p:cTn id="44"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2" end="2"/>
                                            </p:txEl>
                                          </p:spTgt>
                                        </p:tgtEl>
                                      </p:cBhvr>
                                      <p:to x="100000" y="60000"/>
                                    </p:animScale>
                                    <p:animScale>
                                      <p:cBhvr>
                                        <p:cTn id="50" dur="166" decel="50000">
                                          <p:stCondLst>
                                            <p:cond delay="676"/>
                                          </p:stCondLst>
                                        </p:cTn>
                                        <p:tgtEl>
                                          <p:spTgt spid="2">
                                            <p:txEl>
                                              <p:pRg st="2" end="2"/>
                                            </p:txEl>
                                          </p:spTgt>
                                        </p:tgtEl>
                                      </p:cBhvr>
                                      <p:to x="100000" y="100000"/>
                                    </p:animScale>
                                    <p:animScale>
                                      <p:cBhvr>
                                        <p:cTn id="51" dur="26">
                                          <p:stCondLst>
                                            <p:cond delay="1312"/>
                                          </p:stCondLst>
                                        </p:cTn>
                                        <p:tgtEl>
                                          <p:spTgt spid="2">
                                            <p:txEl>
                                              <p:pRg st="2" end="2"/>
                                            </p:txEl>
                                          </p:spTgt>
                                        </p:tgtEl>
                                      </p:cBhvr>
                                      <p:to x="100000" y="80000"/>
                                    </p:animScale>
                                    <p:animScale>
                                      <p:cBhvr>
                                        <p:cTn id="52" dur="166" decel="50000">
                                          <p:stCondLst>
                                            <p:cond delay="1338"/>
                                          </p:stCondLst>
                                        </p:cTn>
                                        <p:tgtEl>
                                          <p:spTgt spid="2">
                                            <p:txEl>
                                              <p:pRg st="2" end="2"/>
                                            </p:txEl>
                                          </p:spTgt>
                                        </p:tgtEl>
                                      </p:cBhvr>
                                      <p:to x="100000" y="100000"/>
                                    </p:animScale>
                                    <p:animScale>
                                      <p:cBhvr>
                                        <p:cTn id="53" dur="26">
                                          <p:stCondLst>
                                            <p:cond delay="1642"/>
                                          </p:stCondLst>
                                        </p:cTn>
                                        <p:tgtEl>
                                          <p:spTgt spid="2">
                                            <p:txEl>
                                              <p:pRg st="2" end="2"/>
                                            </p:txEl>
                                          </p:spTgt>
                                        </p:tgtEl>
                                      </p:cBhvr>
                                      <p:to x="100000" y="90000"/>
                                    </p:animScale>
                                    <p:animScale>
                                      <p:cBhvr>
                                        <p:cTn id="54" dur="166" decel="50000">
                                          <p:stCondLst>
                                            <p:cond delay="1668"/>
                                          </p:stCondLst>
                                        </p:cTn>
                                        <p:tgtEl>
                                          <p:spTgt spid="2">
                                            <p:txEl>
                                              <p:pRg st="2" end="2"/>
                                            </p:txEl>
                                          </p:spTgt>
                                        </p:tgtEl>
                                      </p:cBhvr>
                                      <p:to x="100000" y="100000"/>
                                    </p:animScale>
                                    <p:animScale>
                                      <p:cBhvr>
                                        <p:cTn id="55" dur="26">
                                          <p:stCondLst>
                                            <p:cond delay="1808"/>
                                          </p:stCondLst>
                                        </p:cTn>
                                        <p:tgtEl>
                                          <p:spTgt spid="2">
                                            <p:txEl>
                                              <p:pRg st="2" end="2"/>
                                            </p:txEl>
                                          </p:spTgt>
                                        </p:tgtEl>
                                      </p:cBhvr>
                                      <p:to x="100000" y="95000"/>
                                    </p:animScale>
                                    <p:animScale>
                                      <p:cBhvr>
                                        <p:cTn id="56" dur="166" decel="50000">
                                          <p:stCondLst>
                                            <p:cond delay="1834"/>
                                          </p:stCondLst>
                                        </p:cTn>
                                        <p:tgtEl>
                                          <p:spTgt spid="2">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2">
                                            <p:txEl>
                                              <p:pRg st="3" end="3"/>
                                            </p:txEl>
                                          </p:spTgt>
                                        </p:tgtEl>
                                        <p:attrNameLst>
                                          <p:attrName>style.visibility</p:attrName>
                                        </p:attrNameLst>
                                      </p:cBhvr>
                                      <p:to>
                                        <p:strVal val="visible"/>
                                      </p:to>
                                    </p:set>
                                    <p:animEffect transition="in" filter="wipe(down)">
                                      <p:cBhvr>
                                        <p:cTn id="61" dur="580">
                                          <p:stCondLst>
                                            <p:cond delay="0"/>
                                          </p:stCondLst>
                                        </p:cTn>
                                        <p:tgtEl>
                                          <p:spTgt spid="2">
                                            <p:txEl>
                                              <p:pRg st="3" end="3"/>
                                            </p:txEl>
                                          </p:spTgt>
                                        </p:tgtEl>
                                      </p:cBhvr>
                                    </p:animEffect>
                                    <p:anim calcmode="lin" valueType="num">
                                      <p:cBhvr>
                                        <p:cTn id="62" dur="1822"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2">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2">
                                            <p:txEl>
                                              <p:pRg st="3" end="3"/>
                                            </p:txEl>
                                          </p:spTgt>
                                        </p:tgtEl>
                                      </p:cBhvr>
                                      <p:to x="100000" y="60000"/>
                                    </p:animScale>
                                    <p:animScale>
                                      <p:cBhvr>
                                        <p:cTn id="68" dur="166" decel="50000">
                                          <p:stCondLst>
                                            <p:cond delay="676"/>
                                          </p:stCondLst>
                                        </p:cTn>
                                        <p:tgtEl>
                                          <p:spTgt spid="2">
                                            <p:txEl>
                                              <p:pRg st="3" end="3"/>
                                            </p:txEl>
                                          </p:spTgt>
                                        </p:tgtEl>
                                      </p:cBhvr>
                                      <p:to x="100000" y="100000"/>
                                    </p:animScale>
                                    <p:animScale>
                                      <p:cBhvr>
                                        <p:cTn id="69" dur="26">
                                          <p:stCondLst>
                                            <p:cond delay="1312"/>
                                          </p:stCondLst>
                                        </p:cTn>
                                        <p:tgtEl>
                                          <p:spTgt spid="2">
                                            <p:txEl>
                                              <p:pRg st="3" end="3"/>
                                            </p:txEl>
                                          </p:spTgt>
                                        </p:tgtEl>
                                      </p:cBhvr>
                                      <p:to x="100000" y="80000"/>
                                    </p:animScale>
                                    <p:animScale>
                                      <p:cBhvr>
                                        <p:cTn id="70" dur="166" decel="50000">
                                          <p:stCondLst>
                                            <p:cond delay="1338"/>
                                          </p:stCondLst>
                                        </p:cTn>
                                        <p:tgtEl>
                                          <p:spTgt spid="2">
                                            <p:txEl>
                                              <p:pRg st="3" end="3"/>
                                            </p:txEl>
                                          </p:spTgt>
                                        </p:tgtEl>
                                      </p:cBhvr>
                                      <p:to x="100000" y="100000"/>
                                    </p:animScale>
                                    <p:animScale>
                                      <p:cBhvr>
                                        <p:cTn id="71" dur="26">
                                          <p:stCondLst>
                                            <p:cond delay="1642"/>
                                          </p:stCondLst>
                                        </p:cTn>
                                        <p:tgtEl>
                                          <p:spTgt spid="2">
                                            <p:txEl>
                                              <p:pRg st="3" end="3"/>
                                            </p:txEl>
                                          </p:spTgt>
                                        </p:tgtEl>
                                      </p:cBhvr>
                                      <p:to x="100000" y="90000"/>
                                    </p:animScale>
                                    <p:animScale>
                                      <p:cBhvr>
                                        <p:cTn id="72" dur="166" decel="50000">
                                          <p:stCondLst>
                                            <p:cond delay="1668"/>
                                          </p:stCondLst>
                                        </p:cTn>
                                        <p:tgtEl>
                                          <p:spTgt spid="2">
                                            <p:txEl>
                                              <p:pRg st="3" end="3"/>
                                            </p:txEl>
                                          </p:spTgt>
                                        </p:tgtEl>
                                      </p:cBhvr>
                                      <p:to x="100000" y="100000"/>
                                    </p:animScale>
                                    <p:animScale>
                                      <p:cBhvr>
                                        <p:cTn id="73" dur="26">
                                          <p:stCondLst>
                                            <p:cond delay="1808"/>
                                          </p:stCondLst>
                                        </p:cTn>
                                        <p:tgtEl>
                                          <p:spTgt spid="2">
                                            <p:txEl>
                                              <p:pRg st="3" end="3"/>
                                            </p:txEl>
                                          </p:spTgt>
                                        </p:tgtEl>
                                      </p:cBhvr>
                                      <p:to x="100000" y="95000"/>
                                    </p:animScale>
                                    <p:animScale>
                                      <p:cBhvr>
                                        <p:cTn id="74" dur="166" decel="50000">
                                          <p:stCondLst>
                                            <p:cond delay="1834"/>
                                          </p:stCondLst>
                                        </p:cTn>
                                        <p:tgtEl>
                                          <p:spTgt spid="2">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2">
                                            <p:txEl>
                                              <p:pRg st="4" end="4"/>
                                            </p:txEl>
                                          </p:spTgt>
                                        </p:tgtEl>
                                        <p:attrNameLst>
                                          <p:attrName>style.visibility</p:attrName>
                                        </p:attrNameLst>
                                      </p:cBhvr>
                                      <p:to>
                                        <p:strVal val="visible"/>
                                      </p:to>
                                    </p:set>
                                    <p:animEffect transition="in" filter="wipe(down)">
                                      <p:cBhvr>
                                        <p:cTn id="79" dur="580">
                                          <p:stCondLst>
                                            <p:cond delay="0"/>
                                          </p:stCondLst>
                                        </p:cTn>
                                        <p:tgtEl>
                                          <p:spTgt spid="2">
                                            <p:txEl>
                                              <p:pRg st="4" end="4"/>
                                            </p:txEl>
                                          </p:spTgt>
                                        </p:tgtEl>
                                      </p:cBhvr>
                                    </p:animEffect>
                                    <p:anim calcmode="lin" valueType="num">
                                      <p:cBhvr>
                                        <p:cTn id="80"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2">
                                            <p:txEl>
                                              <p:pRg st="4" end="4"/>
                                            </p:txEl>
                                          </p:spTgt>
                                        </p:tgtEl>
                                      </p:cBhvr>
                                      <p:to x="100000" y="60000"/>
                                    </p:animScale>
                                    <p:animScale>
                                      <p:cBhvr>
                                        <p:cTn id="86" dur="166" decel="50000">
                                          <p:stCondLst>
                                            <p:cond delay="676"/>
                                          </p:stCondLst>
                                        </p:cTn>
                                        <p:tgtEl>
                                          <p:spTgt spid="2">
                                            <p:txEl>
                                              <p:pRg st="4" end="4"/>
                                            </p:txEl>
                                          </p:spTgt>
                                        </p:tgtEl>
                                      </p:cBhvr>
                                      <p:to x="100000" y="100000"/>
                                    </p:animScale>
                                    <p:animScale>
                                      <p:cBhvr>
                                        <p:cTn id="87" dur="26">
                                          <p:stCondLst>
                                            <p:cond delay="1312"/>
                                          </p:stCondLst>
                                        </p:cTn>
                                        <p:tgtEl>
                                          <p:spTgt spid="2">
                                            <p:txEl>
                                              <p:pRg st="4" end="4"/>
                                            </p:txEl>
                                          </p:spTgt>
                                        </p:tgtEl>
                                      </p:cBhvr>
                                      <p:to x="100000" y="80000"/>
                                    </p:animScale>
                                    <p:animScale>
                                      <p:cBhvr>
                                        <p:cTn id="88" dur="166" decel="50000">
                                          <p:stCondLst>
                                            <p:cond delay="1338"/>
                                          </p:stCondLst>
                                        </p:cTn>
                                        <p:tgtEl>
                                          <p:spTgt spid="2">
                                            <p:txEl>
                                              <p:pRg st="4" end="4"/>
                                            </p:txEl>
                                          </p:spTgt>
                                        </p:tgtEl>
                                      </p:cBhvr>
                                      <p:to x="100000" y="100000"/>
                                    </p:animScale>
                                    <p:animScale>
                                      <p:cBhvr>
                                        <p:cTn id="89" dur="26">
                                          <p:stCondLst>
                                            <p:cond delay="1642"/>
                                          </p:stCondLst>
                                        </p:cTn>
                                        <p:tgtEl>
                                          <p:spTgt spid="2">
                                            <p:txEl>
                                              <p:pRg st="4" end="4"/>
                                            </p:txEl>
                                          </p:spTgt>
                                        </p:tgtEl>
                                      </p:cBhvr>
                                      <p:to x="100000" y="90000"/>
                                    </p:animScale>
                                    <p:animScale>
                                      <p:cBhvr>
                                        <p:cTn id="90" dur="166" decel="50000">
                                          <p:stCondLst>
                                            <p:cond delay="1668"/>
                                          </p:stCondLst>
                                        </p:cTn>
                                        <p:tgtEl>
                                          <p:spTgt spid="2">
                                            <p:txEl>
                                              <p:pRg st="4" end="4"/>
                                            </p:txEl>
                                          </p:spTgt>
                                        </p:tgtEl>
                                      </p:cBhvr>
                                      <p:to x="100000" y="100000"/>
                                    </p:animScale>
                                    <p:animScale>
                                      <p:cBhvr>
                                        <p:cTn id="91" dur="26">
                                          <p:stCondLst>
                                            <p:cond delay="1808"/>
                                          </p:stCondLst>
                                        </p:cTn>
                                        <p:tgtEl>
                                          <p:spTgt spid="2">
                                            <p:txEl>
                                              <p:pRg st="4" end="4"/>
                                            </p:txEl>
                                          </p:spTgt>
                                        </p:tgtEl>
                                      </p:cBhvr>
                                      <p:to x="100000" y="95000"/>
                                    </p:animScale>
                                    <p:animScale>
                                      <p:cBhvr>
                                        <p:cTn id="92" dur="166" decel="50000">
                                          <p:stCondLst>
                                            <p:cond delay="1834"/>
                                          </p:stCondLst>
                                        </p:cTn>
                                        <p:tgtEl>
                                          <p:spTgt spid="2">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990600" y="1143000"/>
            <a:ext cx="7747000" cy="4524315"/>
          </a:xfrm>
          <a:prstGeom prst="rect">
            <a:avLst/>
          </a:prstGeom>
          <a:noFill/>
        </p:spPr>
        <p:txBody>
          <a:bodyPr wrap="square" rtlCol="0">
            <a:spAutoFit/>
          </a:bodyPr>
          <a:lstStyle/>
          <a:p>
            <a:pPr algn="just"/>
            <a:r>
              <a:rPr lang="en-US" sz="3200" b="1" dirty="0"/>
              <a:t>2.1.2 </a:t>
            </a:r>
            <a:r>
              <a:rPr lang="en-US" sz="3200" b="1" dirty="0">
                <a:solidFill>
                  <a:srgbClr val="FFFF00"/>
                </a:solidFill>
              </a:rPr>
              <a:t>Database Administrator</a:t>
            </a:r>
            <a:endParaRPr lang="en-US" sz="3200" dirty="0">
              <a:solidFill>
                <a:srgbClr val="FFFF00"/>
              </a:solidFill>
            </a:endParaRPr>
          </a:p>
          <a:p>
            <a:pPr algn="just"/>
            <a:r>
              <a:rPr lang="en-US" sz="3200" dirty="0"/>
              <a:t>One of the main reasons for using </a:t>
            </a:r>
            <a:r>
              <a:rPr lang="en-US" sz="3200" b="1" dirty="0">
                <a:effectLst>
                  <a:outerShdw blurRad="38100" dist="38100" dir="2700000" algn="tl">
                    <a:srgbClr val="000000">
                      <a:alpha val="43137"/>
                    </a:srgbClr>
                  </a:outerShdw>
                </a:effectLst>
              </a:rPr>
              <a:t>DBMSs</a:t>
            </a:r>
            <a:r>
              <a:rPr lang="en-US" sz="3200" dirty="0"/>
              <a:t> is to have central control of both the data and the programs that access those data</a:t>
            </a:r>
            <a:r>
              <a:rPr lang="en-US" sz="3200" dirty="0" smtClean="0"/>
              <a:t>.</a:t>
            </a:r>
          </a:p>
          <a:p>
            <a:pPr algn="just"/>
            <a:endParaRPr lang="en-US" sz="3200" dirty="0"/>
          </a:p>
          <a:p>
            <a:pPr algn="just"/>
            <a:endParaRPr lang="en-US" sz="3200" dirty="0" smtClean="0"/>
          </a:p>
          <a:p>
            <a:pPr marL="457200" indent="-457200" algn="just">
              <a:buFont typeface="Arial" panose="020B0604020202020204" pitchFamily="34" charset="0"/>
              <a:buChar char="•"/>
            </a:pPr>
            <a:r>
              <a:rPr lang="en-US" sz="3200" b="1" dirty="0" err="1" smtClean="0">
                <a:solidFill>
                  <a:srgbClr val="FFFF00"/>
                </a:solidFill>
              </a:rPr>
              <a:t>DataBase</a:t>
            </a:r>
            <a:r>
              <a:rPr lang="en-US" sz="3200" b="1" dirty="0" smtClean="0">
                <a:solidFill>
                  <a:srgbClr val="FFFF00"/>
                </a:solidFill>
              </a:rPr>
              <a:t> Administrator </a:t>
            </a:r>
            <a:r>
              <a:rPr lang="en-US" sz="3200" dirty="0"/>
              <a:t>(</a:t>
            </a:r>
            <a:r>
              <a:rPr lang="en-US" sz="3200" dirty="0">
                <a:solidFill>
                  <a:srgbClr val="FFFF00"/>
                </a:solidFill>
              </a:rPr>
              <a:t>DBA</a:t>
            </a:r>
            <a:r>
              <a:rPr lang="en-US" sz="3200" dirty="0" smtClean="0"/>
              <a:t>): </a:t>
            </a:r>
            <a:r>
              <a:rPr lang="en-US" sz="3200" dirty="0"/>
              <a:t>A person who has such central control over the </a:t>
            </a:r>
            <a:r>
              <a:rPr lang="en-US" sz="3200" dirty="0" smtClean="0"/>
              <a:t>system.</a:t>
            </a:r>
          </a:p>
        </p:txBody>
      </p:sp>
    </p:spTree>
    <p:extLst>
      <p:ext uri="{BB962C8B-B14F-4D97-AF65-F5344CB8AC3E}">
        <p14:creationId xmlns:p14="http://schemas.microsoft.com/office/powerpoint/2010/main" val="3788955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down)">
                                      <p:cBhvr>
                                        <p:cTn id="25" dur="580">
                                          <p:stCondLst>
                                            <p:cond delay="0"/>
                                          </p:stCondLst>
                                        </p:cTn>
                                        <p:tgtEl>
                                          <p:spTgt spid="2">
                                            <p:txEl>
                                              <p:pRg st="1" end="1"/>
                                            </p:txEl>
                                          </p:spTgt>
                                        </p:tgtEl>
                                      </p:cBhvr>
                                    </p:animEffect>
                                    <p:anim calcmode="lin" valueType="num">
                                      <p:cBhvr>
                                        <p:cTn id="26"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1" end="1"/>
                                            </p:txEl>
                                          </p:spTgt>
                                        </p:tgtEl>
                                      </p:cBhvr>
                                      <p:to x="100000" y="60000"/>
                                    </p:animScale>
                                    <p:animScale>
                                      <p:cBhvr>
                                        <p:cTn id="32" dur="166" decel="50000">
                                          <p:stCondLst>
                                            <p:cond delay="676"/>
                                          </p:stCondLst>
                                        </p:cTn>
                                        <p:tgtEl>
                                          <p:spTgt spid="2">
                                            <p:txEl>
                                              <p:pRg st="1" end="1"/>
                                            </p:txEl>
                                          </p:spTgt>
                                        </p:tgtEl>
                                      </p:cBhvr>
                                      <p:to x="100000" y="100000"/>
                                    </p:animScale>
                                    <p:animScale>
                                      <p:cBhvr>
                                        <p:cTn id="33" dur="26">
                                          <p:stCondLst>
                                            <p:cond delay="1312"/>
                                          </p:stCondLst>
                                        </p:cTn>
                                        <p:tgtEl>
                                          <p:spTgt spid="2">
                                            <p:txEl>
                                              <p:pRg st="1" end="1"/>
                                            </p:txEl>
                                          </p:spTgt>
                                        </p:tgtEl>
                                      </p:cBhvr>
                                      <p:to x="100000" y="80000"/>
                                    </p:animScale>
                                    <p:animScale>
                                      <p:cBhvr>
                                        <p:cTn id="34" dur="166" decel="50000">
                                          <p:stCondLst>
                                            <p:cond delay="1338"/>
                                          </p:stCondLst>
                                        </p:cTn>
                                        <p:tgtEl>
                                          <p:spTgt spid="2">
                                            <p:txEl>
                                              <p:pRg st="1" end="1"/>
                                            </p:txEl>
                                          </p:spTgt>
                                        </p:tgtEl>
                                      </p:cBhvr>
                                      <p:to x="100000" y="100000"/>
                                    </p:animScale>
                                    <p:animScale>
                                      <p:cBhvr>
                                        <p:cTn id="35" dur="26">
                                          <p:stCondLst>
                                            <p:cond delay="1642"/>
                                          </p:stCondLst>
                                        </p:cTn>
                                        <p:tgtEl>
                                          <p:spTgt spid="2">
                                            <p:txEl>
                                              <p:pRg st="1" end="1"/>
                                            </p:txEl>
                                          </p:spTgt>
                                        </p:tgtEl>
                                      </p:cBhvr>
                                      <p:to x="100000" y="90000"/>
                                    </p:animScale>
                                    <p:animScale>
                                      <p:cBhvr>
                                        <p:cTn id="36" dur="166" decel="50000">
                                          <p:stCondLst>
                                            <p:cond delay="1668"/>
                                          </p:stCondLst>
                                        </p:cTn>
                                        <p:tgtEl>
                                          <p:spTgt spid="2">
                                            <p:txEl>
                                              <p:pRg st="1" end="1"/>
                                            </p:txEl>
                                          </p:spTgt>
                                        </p:tgtEl>
                                      </p:cBhvr>
                                      <p:to x="100000" y="100000"/>
                                    </p:animScale>
                                    <p:animScale>
                                      <p:cBhvr>
                                        <p:cTn id="37" dur="26">
                                          <p:stCondLst>
                                            <p:cond delay="1808"/>
                                          </p:stCondLst>
                                        </p:cTn>
                                        <p:tgtEl>
                                          <p:spTgt spid="2">
                                            <p:txEl>
                                              <p:pRg st="1" end="1"/>
                                            </p:txEl>
                                          </p:spTgt>
                                        </p:tgtEl>
                                      </p:cBhvr>
                                      <p:to x="100000" y="95000"/>
                                    </p:animScale>
                                    <p:animScale>
                                      <p:cBhvr>
                                        <p:cTn id="38" dur="166" decel="50000">
                                          <p:stCondLst>
                                            <p:cond delay="1834"/>
                                          </p:stCondLst>
                                        </p:cTn>
                                        <p:tgtEl>
                                          <p:spTgt spid="2">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
                                            <p:txEl>
                                              <p:pRg st="4" end="4"/>
                                            </p:txEl>
                                          </p:spTgt>
                                        </p:tgtEl>
                                        <p:attrNameLst>
                                          <p:attrName>style.visibility</p:attrName>
                                        </p:attrNameLst>
                                      </p:cBhvr>
                                      <p:to>
                                        <p:strVal val="visible"/>
                                      </p:to>
                                    </p:set>
                                    <p:animEffect transition="in" filter="wipe(down)">
                                      <p:cBhvr>
                                        <p:cTn id="43" dur="580">
                                          <p:stCondLst>
                                            <p:cond delay="0"/>
                                          </p:stCondLst>
                                        </p:cTn>
                                        <p:tgtEl>
                                          <p:spTgt spid="2">
                                            <p:txEl>
                                              <p:pRg st="4" end="4"/>
                                            </p:txEl>
                                          </p:spTgt>
                                        </p:tgtEl>
                                      </p:cBhvr>
                                    </p:animEffect>
                                    <p:anim calcmode="lin" valueType="num">
                                      <p:cBhvr>
                                        <p:cTn id="44"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4" end="4"/>
                                            </p:txEl>
                                          </p:spTgt>
                                        </p:tgtEl>
                                      </p:cBhvr>
                                      <p:to x="100000" y="60000"/>
                                    </p:animScale>
                                    <p:animScale>
                                      <p:cBhvr>
                                        <p:cTn id="50" dur="166" decel="50000">
                                          <p:stCondLst>
                                            <p:cond delay="676"/>
                                          </p:stCondLst>
                                        </p:cTn>
                                        <p:tgtEl>
                                          <p:spTgt spid="2">
                                            <p:txEl>
                                              <p:pRg st="4" end="4"/>
                                            </p:txEl>
                                          </p:spTgt>
                                        </p:tgtEl>
                                      </p:cBhvr>
                                      <p:to x="100000" y="100000"/>
                                    </p:animScale>
                                    <p:animScale>
                                      <p:cBhvr>
                                        <p:cTn id="51" dur="26">
                                          <p:stCondLst>
                                            <p:cond delay="1312"/>
                                          </p:stCondLst>
                                        </p:cTn>
                                        <p:tgtEl>
                                          <p:spTgt spid="2">
                                            <p:txEl>
                                              <p:pRg st="4" end="4"/>
                                            </p:txEl>
                                          </p:spTgt>
                                        </p:tgtEl>
                                      </p:cBhvr>
                                      <p:to x="100000" y="80000"/>
                                    </p:animScale>
                                    <p:animScale>
                                      <p:cBhvr>
                                        <p:cTn id="52" dur="166" decel="50000">
                                          <p:stCondLst>
                                            <p:cond delay="1338"/>
                                          </p:stCondLst>
                                        </p:cTn>
                                        <p:tgtEl>
                                          <p:spTgt spid="2">
                                            <p:txEl>
                                              <p:pRg st="4" end="4"/>
                                            </p:txEl>
                                          </p:spTgt>
                                        </p:tgtEl>
                                      </p:cBhvr>
                                      <p:to x="100000" y="100000"/>
                                    </p:animScale>
                                    <p:animScale>
                                      <p:cBhvr>
                                        <p:cTn id="53" dur="26">
                                          <p:stCondLst>
                                            <p:cond delay="1642"/>
                                          </p:stCondLst>
                                        </p:cTn>
                                        <p:tgtEl>
                                          <p:spTgt spid="2">
                                            <p:txEl>
                                              <p:pRg st="4" end="4"/>
                                            </p:txEl>
                                          </p:spTgt>
                                        </p:tgtEl>
                                      </p:cBhvr>
                                      <p:to x="100000" y="90000"/>
                                    </p:animScale>
                                    <p:animScale>
                                      <p:cBhvr>
                                        <p:cTn id="54" dur="166" decel="50000">
                                          <p:stCondLst>
                                            <p:cond delay="1668"/>
                                          </p:stCondLst>
                                        </p:cTn>
                                        <p:tgtEl>
                                          <p:spTgt spid="2">
                                            <p:txEl>
                                              <p:pRg st="4" end="4"/>
                                            </p:txEl>
                                          </p:spTgt>
                                        </p:tgtEl>
                                      </p:cBhvr>
                                      <p:to x="100000" y="100000"/>
                                    </p:animScale>
                                    <p:animScale>
                                      <p:cBhvr>
                                        <p:cTn id="55" dur="26">
                                          <p:stCondLst>
                                            <p:cond delay="1808"/>
                                          </p:stCondLst>
                                        </p:cTn>
                                        <p:tgtEl>
                                          <p:spTgt spid="2">
                                            <p:txEl>
                                              <p:pRg st="4" end="4"/>
                                            </p:txEl>
                                          </p:spTgt>
                                        </p:tgtEl>
                                      </p:cBhvr>
                                      <p:to x="100000" y="95000"/>
                                    </p:animScale>
                                    <p:animScale>
                                      <p:cBhvr>
                                        <p:cTn id="56" dur="166" decel="50000">
                                          <p:stCondLst>
                                            <p:cond delay="1834"/>
                                          </p:stCondLst>
                                        </p:cTn>
                                        <p:tgtEl>
                                          <p:spTgt spid="2">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theme1.xml><?xml version="1.0" encoding="utf-8"?>
<a:theme xmlns:a="http://schemas.openxmlformats.org/drawingml/2006/main" name="MS_PPTProjOverview">
  <a:themeElements>
    <a:clrScheme name="Default Design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fontScheme name="Default Design">
      <a:majorFont>
        <a:latin typeface="Trebuchet MS"/>
        <a:ea typeface=""/>
        <a:cs typeface="Arial"/>
      </a:majorFont>
      <a:minorFont>
        <a:latin typeface="Trebuchet MS"/>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A16CE8C-6393-4DEF-B1B6-A93FC5515CE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MS_PPTProjOverview</Template>
  <TotalTime>2031</TotalTime>
  <Words>1017</Words>
  <Application>Microsoft Office PowerPoint</Application>
  <PresentationFormat>عرض على الشاشة (3:4)‏</PresentationFormat>
  <Paragraphs>98</Paragraphs>
  <Slides>22</Slides>
  <Notes>1</Notes>
  <HiddenSlides>0</HiddenSlides>
  <MMClips>0</MMClips>
  <ScaleCrop>false</ScaleCrop>
  <HeadingPairs>
    <vt:vector size="4" baseType="variant">
      <vt:variant>
        <vt:lpstr>نسق</vt:lpstr>
      </vt:variant>
      <vt:variant>
        <vt:i4>1</vt:i4>
      </vt:variant>
      <vt:variant>
        <vt:lpstr>عناوين الشرائح</vt:lpstr>
      </vt:variant>
      <vt:variant>
        <vt:i4>22</vt:i4>
      </vt:variant>
    </vt:vector>
  </HeadingPairs>
  <TitlesOfParts>
    <vt:vector size="23" baseType="lpstr">
      <vt:lpstr>MS_PPTProjOverview</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فراس الصعيو</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melakredha2016@outlook.com</dc:creator>
  <cp:lastModifiedBy>melakredha2016@outlook.com</cp:lastModifiedBy>
  <cp:revision>228</cp:revision>
  <dcterms:created xsi:type="dcterms:W3CDTF">2016-10-15T14:12:10Z</dcterms:created>
  <dcterms:modified xsi:type="dcterms:W3CDTF">2017-10-28T21:13:29Z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TC010184561025</vt:lpwstr>
  </property>
</Properties>
</file>