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5"/>
  </p:notesMasterIdLst>
  <p:handoutMasterIdLst>
    <p:handoutMasterId r:id="rId56"/>
  </p:handoutMasterIdLst>
  <p:sldIdLst>
    <p:sldId id="256" r:id="rId3"/>
    <p:sldId id="257" r:id="rId4"/>
    <p:sldId id="258" r:id="rId5"/>
    <p:sldId id="318" r:id="rId6"/>
    <p:sldId id="259" r:id="rId7"/>
    <p:sldId id="274" r:id="rId8"/>
    <p:sldId id="260" r:id="rId9"/>
    <p:sldId id="275" r:id="rId10"/>
    <p:sldId id="276" r:id="rId11"/>
    <p:sldId id="277" r:id="rId12"/>
    <p:sldId id="278" r:id="rId13"/>
    <p:sldId id="279" r:id="rId14"/>
    <p:sldId id="283" r:id="rId15"/>
    <p:sldId id="280" r:id="rId16"/>
    <p:sldId id="281" r:id="rId17"/>
    <p:sldId id="319" r:id="rId18"/>
    <p:sldId id="282" r:id="rId19"/>
    <p:sldId id="284" r:id="rId20"/>
    <p:sldId id="320"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6" r:id="rId41"/>
    <p:sldId id="304" r:id="rId42"/>
    <p:sldId id="305" r:id="rId43"/>
    <p:sldId id="307" r:id="rId44"/>
    <p:sldId id="308" r:id="rId45"/>
    <p:sldId id="309" r:id="rId46"/>
    <p:sldId id="310" r:id="rId47"/>
    <p:sldId id="311" r:id="rId48"/>
    <p:sldId id="312" r:id="rId49"/>
    <p:sldId id="313" r:id="rId50"/>
    <p:sldId id="314" r:id="rId51"/>
    <p:sldId id="315" r:id="rId52"/>
    <p:sldId id="316" r:id="rId53"/>
    <p:sldId id="317" r:id="rId54"/>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0D20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700" autoAdjust="0"/>
  </p:normalViewPr>
  <p:slideViewPr>
    <p:cSldViewPr>
      <p:cViewPr>
        <p:scale>
          <a:sx n="60" d="100"/>
          <a:sy n="60" d="100"/>
        </p:scale>
        <p:origin x="-888"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3" name="Rectangle 3"/>
          <p:cNvSpPr>
            <a:spLocks noGrp="1" noChangeArrowheads="1"/>
          </p:cNvSpPr>
          <p:nvPr>
            <p:ph type="dt" sz="quarter" idx="1"/>
          </p:nvPr>
        </p:nvSpPr>
        <p:spPr bwMode="auto">
          <a:xfrm>
            <a:off x="3937000" y="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484" name="Rectangle 4"/>
          <p:cNvSpPr>
            <a:spLocks noGrp="1" noChangeArrowheads="1"/>
          </p:cNvSpPr>
          <p:nvPr>
            <p:ph type="ftr" sz="quarter" idx="2"/>
          </p:nvPr>
        </p:nvSpPr>
        <p:spPr bwMode="auto">
          <a:xfrm>
            <a:off x="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485" name="Rectangle 5"/>
          <p:cNvSpPr>
            <a:spLocks noGrp="1" noChangeArrowheads="1"/>
          </p:cNvSpPr>
          <p:nvPr>
            <p:ph type="sldNum" sz="quarter" idx="3"/>
          </p:nvPr>
        </p:nvSpPr>
        <p:spPr bwMode="auto">
          <a:xfrm>
            <a:off x="3937000" y="8820150"/>
            <a:ext cx="3009900"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4A89C2F-58A8-44CE-A436-7A78B9F4F001}" type="slidenum">
              <a:rPr lang="ar-EG"/>
              <a:pPr/>
              <a:t>‹#›</a:t>
            </a:fld>
            <a:endParaRPr lang="ar-SA"/>
          </a:p>
        </p:txBody>
      </p:sp>
    </p:spTree>
    <p:extLst>
      <p:ext uri="{BB962C8B-B14F-4D97-AF65-F5344CB8AC3E}">
        <p14:creationId xmlns:p14="http://schemas.microsoft.com/office/powerpoint/2010/main" val="304293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1" name="Rectangle 3"/>
          <p:cNvSpPr>
            <a:spLocks noGrp="1" noRot="1" noChangeAspect="1" noChangeArrowheads="1" noTextEdit="1"/>
          </p:cNvSpPr>
          <p:nvPr>
            <p:ph type="sldImg" idx="2"/>
          </p:nvPr>
        </p:nvSpPr>
        <p:spPr bwMode="auto">
          <a:xfrm>
            <a:off x="1152525" y="696913"/>
            <a:ext cx="4641850" cy="348138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25513" y="4410075"/>
            <a:ext cx="5095875" cy="417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2053" name="Rectangle 5"/>
          <p:cNvSpPr>
            <a:spLocks noGrp="1" noChangeArrowheads="1"/>
          </p:cNvSpPr>
          <p:nvPr>
            <p:ph type="dt" idx="1"/>
          </p:nvPr>
        </p:nvSpPr>
        <p:spPr bwMode="auto">
          <a:xfrm>
            <a:off x="3937000" y="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t"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endParaRPr lang="ar-SA"/>
          </a:p>
        </p:txBody>
      </p:sp>
      <p:sp>
        <p:nvSpPr>
          <p:cNvPr id="2054" name="Rectangle 6"/>
          <p:cNvSpPr>
            <a:spLocks noGrp="1" noChangeArrowheads="1"/>
          </p:cNvSpPr>
          <p:nvPr>
            <p:ph type="ftr" sz="quarter" idx="4"/>
          </p:nvPr>
        </p:nvSpPr>
        <p:spPr bwMode="auto">
          <a:xfrm>
            <a:off x="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algn="r" defTabSz="925513" rtl="1" eaLnBrk="0" hangingPunct="0">
              <a:defRPr sz="1200">
                <a:ea typeface="굴림" pitchFamily="34" charset="-127"/>
                <a:cs typeface="Times New Roman" pitchFamily="18" charset="0"/>
              </a:defRPr>
            </a:lvl1pPr>
          </a:lstStyle>
          <a:p>
            <a:endParaRPr lang="ar-SA"/>
          </a:p>
        </p:txBody>
      </p:sp>
      <p:sp>
        <p:nvSpPr>
          <p:cNvPr id="2055" name="Rectangle 7"/>
          <p:cNvSpPr>
            <a:spLocks noGrp="1" noChangeArrowheads="1"/>
          </p:cNvSpPr>
          <p:nvPr>
            <p:ph type="sldNum" sz="quarter" idx="5"/>
          </p:nvPr>
        </p:nvSpPr>
        <p:spPr bwMode="auto">
          <a:xfrm>
            <a:off x="3937000" y="8820150"/>
            <a:ext cx="3009900" cy="46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Lst>
        </p:spPr>
        <p:txBody>
          <a:bodyPr vert="horz" wrap="square" lIns="92738" tIns="46368" rIns="92738" bIns="46368" numCol="1" anchor="b" anchorCtr="0" compatLnSpc="1">
            <a:prstTxWarp prst="textNoShape">
              <a:avLst/>
            </a:prstTxWarp>
          </a:bodyPr>
          <a:lstStyle>
            <a:lvl1pPr defTabSz="925513" rtl="1" eaLnBrk="0" hangingPunct="0">
              <a:defRPr sz="1200">
                <a:ea typeface="굴림" pitchFamily="34" charset="-127"/>
                <a:cs typeface="Times New Roman" pitchFamily="18" charset="0"/>
              </a:defRPr>
            </a:lvl1pPr>
          </a:lstStyle>
          <a:p>
            <a:fld id="{B71DD65D-2586-4971-96C1-36EE4A1EA318}" type="slidenum">
              <a:rPr lang="ar-EG"/>
              <a:pPr/>
              <a:t>‹#›</a:t>
            </a:fld>
            <a:endParaRPr lang="ar-SA"/>
          </a:p>
        </p:txBody>
      </p:sp>
    </p:spTree>
    <p:extLst>
      <p:ext uri="{BB962C8B-B14F-4D97-AF65-F5344CB8AC3E}">
        <p14:creationId xmlns:p14="http://schemas.microsoft.com/office/powerpoint/2010/main" val="1610842558"/>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1pPr>
    <a:lvl2pPr marL="4572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2pPr>
    <a:lvl3pPr marL="9144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3pPr>
    <a:lvl4pPr marL="13716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4pPr>
    <a:lvl5pPr marL="1828800" algn="r" rtl="1" eaLnBrk="0" fontAlgn="base" hangingPunct="0">
      <a:spcBef>
        <a:spcPct val="30000"/>
      </a:spcBef>
      <a:spcAft>
        <a:spcPct val="0"/>
      </a:spcAft>
      <a:defRPr kumimoji="1"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3076" name="Rectangle 4"/>
          <p:cNvSpPr>
            <a:spLocks noGrp="1" noChangeArrowheads="1"/>
          </p:cNvSpPr>
          <p:nvPr>
            <p:ph type="ctrTitle" sz="quarter"/>
          </p:nvPr>
        </p:nvSpPr>
        <p:spPr>
          <a:xfrm>
            <a:off x="1905000" y="2057400"/>
            <a:ext cx="6705600" cy="1447800"/>
          </a:xfrm>
        </p:spPr>
        <p:txBody>
          <a:bodyPr/>
          <a:lstStyle>
            <a:lvl1pPr>
              <a:defRPr sz="4400"/>
            </a:lvl1pPr>
          </a:lstStyle>
          <a:p>
            <a:pPr lvl="0"/>
            <a:r>
              <a:rPr lang="ar-SA" noProof="0" smtClean="0"/>
              <a:t>انقر لتحرير نمط العنوان الرئيسي</a:t>
            </a:r>
          </a:p>
        </p:txBody>
      </p:sp>
      <p:sp>
        <p:nvSpPr>
          <p:cNvPr id="3077" name="Rectangle 5"/>
          <p:cNvSpPr>
            <a:spLocks noGrp="1" noChangeArrowheads="1"/>
          </p:cNvSpPr>
          <p:nvPr>
            <p:ph type="subTitle" sz="quarter" idx="1"/>
          </p:nvPr>
        </p:nvSpPr>
        <p:spPr>
          <a:xfrm>
            <a:off x="2209800" y="3581400"/>
            <a:ext cx="6400800" cy="1752600"/>
          </a:xfrm>
        </p:spPr>
        <p:txBody>
          <a:bodyPr/>
          <a:lstStyle>
            <a:lvl1pPr marL="0" indent="0">
              <a:spcBef>
                <a:spcPct val="20000"/>
              </a:spcBef>
              <a:buFontTx/>
              <a:buNone/>
              <a:defRPr/>
            </a:lvl1pPr>
          </a:lstStyle>
          <a:p>
            <a:pPr lvl="0"/>
            <a:r>
              <a:rPr lang="ar-SA" noProof="0" smtClean="0"/>
              <a:t>انقر لتحرير نمط العنوان الثانوي الرئيسي</a:t>
            </a:r>
          </a:p>
        </p:txBody>
      </p:sp>
      <p:sp>
        <p:nvSpPr>
          <p:cNvPr id="3078" name="Rectangle 6"/>
          <p:cNvSpPr>
            <a:spLocks noGrp="1" noChangeArrowheads="1"/>
          </p:cNvSpPr>
          <p:nvPr>
            <p:ph type="dt" sz="quarter" idx="2"/>
          </p:nvPr>
        </p:nvSpPr>
        <p:spPr/>
        <p:txBody>
          <a:bodyPr/>
          <a:lstStyle>
            <a:lvl1pPr>
              <a:defRPr/>
            </a:lvl1pPr>
          </a:lstStyle>
          <a:p>
            <a:endParaRPr lang="ar-SA"/>
          </a:p>
        </p:txBody>
      </p:sp>
      <p:sp>
        <p:nvSpPr>
          <p:cNvPr id="3079" name="Rectangle 7"/>
          <p:cNvSpPr>
            <a:spLocks noGrp="1" noChangeArrowheads="1"/>
          </p:cNvSpPr>
          <p:nvPr>
            <p:ph type="ftr" sz="quarter" idx="3"/>
          </p:nvPr>
        </p:nvSpPr>
        <p:spPr/>
        <p:txBody>
          <a:bodyPr/>
          <a:lstStyle>
            <a:lvl1pPr>
              <a:defRPr/>
            </a:lvl1pPr>
          </a:lstStyle>
          <a:p>
            <a:endParaRPr lang="ar-SA"/>
          </a:p>
        </p:txBody>
      </p:sp>
      <p:sp>
        <p:nvSpPr>
          <p:cNvPr id="3080" name="Rectangle 8"/>
          <p:cNvSpPr>
            <a:spLocks noGrp="1" noChangeArrowheads="1"/>
          </p:cNvSpPr>
          <p:nvPr>
            <p:ph type="sldNum" sz="quarter" idx="4"/>
          </p:nvPr>
        </p:nvSpPr>
        <p:spPr/>
        <p:txBody>
          <a:bodyPr/>
          <a:lstStyle>
            <a:lvl1pPr>
              <a:defRPr/>
            </a:lvl1pPr>
          </a:lstStyle>
          <a:p>
            <a:fld id="{BDB8070E-1D67-4A50-86B3-ECDF5A75DBA2}" type="slidenum">
              <a:rPr lang="ar-EG"/>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E566B03B-3D14-43A4-9E21-483E85A91F4C}" type="slidenum">
              <a:rPr lang="ar-EG"/>
              <a:pPr/>
              <a:t>‹#›</a:t>
            </a:fld>
            <a:endParaRPr lang="ar-SA"/>
          </a:p>
        </p:txBody>
      </p:sp>
    </p:spTree>
    <p:extLst>
      <p:ext uri="{BB962C8B-B14F-4D97-AF65-F5344CB8AC3E}">
        <p14:creationId xmlns:p14="http://schemas.microsoft.com/office/powerpoint/2010/main" val="27789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066800"/>
            <a:ext cx="1657350" cy="4953000"/>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828800" y="1066800"/>
            <a:ext cx="4819650" cy="4953000"/>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68796875-42FF-45DC-95E9-3307A6E175B3}" type="slidenum">
              <a:rPr lang="ar-EG"/>
              <a:pPr/>
              <a:t>‹#›</a:t>
            </a:fld>
            <a:endParaRPr lang="ar-SA"/>
          </a:p>
        </p:txBody>
      </p:sp>
    </p:spTree>
    <p:extLst>
      <p:ext uri="{BB962C8B-B14F-4D97-AF65-F5344CB8AC3E}">
        <p14:creationId xmlns:p14="http://schemas.microsoft.com/office/powerpoint/2010/main" val="150508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34ED1B-B6EC-4068-AAFB-5C720853AFB7}" type="slidenum">
              <a:rPr lang="ar-EG"/>
              <a:pPr/>
              <a:t>‹#›</a:t>
            </a:fld>
            <a:endParaRPr lang="ar-SA"/>
          </a:p>
        </p:txBody>
      </p:sp>
    </p:spTree>
    <p:extLst>
      <p:ext uri="{BB962C8B-B14F-4D97-AF65-F5344CB8AC3E}">
        <p14:creationId xmlns:p14="http://schemas.microsoft.com/office/powerpoint/2010/main" val="206077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Date Placeholder 3"/>
          <p:cNvSpPr>
            <a:spLocks noGrp="1"/>
          </p:cNvSpPr>
          <p:nvPr>
            <p:ph type="dt" sz="quarter" idx="10"/>
          </p:nvPr>
        </p:nvSpPr>
        <p:spPr/>
        <p:txBody>
          <a:bodyPr/>
          <a:lstStyle>
            <a:lvl1pPr>
              <a:defRPr/>
            </a:lvl1pPr>
          </a:lstStyle>
          <a:p>
            <a:endParaRPr lang="ar-SA"/>
          </a:p>
        </p:txBody>
      </p:sp>
      <p:sp>
        <p:nvSpPr>
          <p:cNvPr id="5" name="Footer Placeholder 4"/>
          <p:cNvSpPr>
            <a:spLocks noGrp="1"/>
          </p:cNvSpPr>
          <p:nvPr>
            <p:ph type="ftr" sz="quarter" idx="11"/>
          </p:nvPr>
        </p:nvSpPr>
        <p:spPr/>
        <p:txBody>
          <a:bodyPr/>
          <a:lstStyle>
            <a:lvl1pPr>
              <a:defRPr/>
            </a:lvl1pPr>
          </a:lstStyle>
          <a:p>
            <a:endParaRPr lang="ar-SA"/>
          </a:p>
        </p:txBody>
      </p:sp>
      <p:sp>
        <p:nvSpPr>
          <p:cNvPr id="6" name="Slide Number Placeholder 5"/>
          <p:cNvSpPr>
            <a:spLocks noGrp="1"/>
          </p:cNvSpPr>
          <p:nvPr>
            <p:ph type="sldNum" sz="quarter" idx="12"/>
          </p:nvPr>
        </p:nvSpPr>
        <p:spPr/>
        <p:txBody>
          <a:bodyPr/>
          <a:lstStyle>
            <a:lvl1pPr>
              <a:defRPr/>
            </a:lvl1pPr>
          </a:lstStyle>
          <a:p>
            <a:fld id="{95B35482-05F5-42B1-9294-54C103EB4BC0}" type="slidenum">
              <a:rPr lang="ar-EG"/>
              <a:pPr/>
              <a:t>‹#›</a:t>
            </a:fld>
            <a:endParaRPr lang="ar-SA"/>
          </a:p>
        </p:txBody>
      </p:sp>
    </p:spTree>
    <p:extLst>
      <p:ext uri="{BB962C8B-B14F-4D97-AF65-F5344CB8AC3E}">
        <p14:creationId xmlns:p14="http://schemas.microsoft.com/office/powerpoint/2010/main" val="26149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21336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5372100" y="2057400"/>
            <a:ext cx="30861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EF31193F-C492-4F17-A470-90249383BD40}" type="slidenum">
              <a:rPr lang="ar-EG"/>
              <a:pPr/>
              <a:t>‹#›</a:t>
            </a:fld>
            <a:endParaRPr lang="ar-SA"/>
          </a:p>
        </p:txBody>
      </p:sp>
    </p:spTree>
    <p:extLst>
      <p:ext uri="{BB962C8B-B14F-4D97-AF65-F5344CB8AC3E}">
        <p14:creationId xmlns:p14="http://schemas.microsoft.com/office/powerpoint/2010/main" val="3236159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quarter" idx="10"/>
          </p:nvPr>
        </p:nvSpPr>
        <p:spPr/>
        <p:txBody>
          <a:bodyPr/>
          <a:lstStyle>
            <a:lvl1pPr>
              <a:defRPr/>
            </a:lvl1pPr>
          </a:lstStyle>
          <a:p>
            <a:endParaRPr lang="ar-SA"/>
          </a:p>
        </p:txBody>
      </p:sp>
      <p:sp>
        <p:nvSpPr>
          <p:cNvPr id="8" name="Footer Placeholder 7"/>
          <p:cNvSpPr>
            <a:spLocks noGrp="1"/>
          </p:cNvSpPr>
          <p:nvPr>
            <p:ph type="ftr" sz="quarter" idx="11"/>
          </p:nvPr>
        </p:nvSpPr>
        <p:spPr/>
        <p:txBody>
          <a:bodyPr/>
          <a:lstStyle>
            <a:lvl1pPr>
              <a:defRPr/>
            </a:lvl1pPr>
          </a:lstStyle>
          <a:p>
            <a:endParaRPr lang="ar-SA"/>
          </a:p>
        </p:txBody>
      </p:sp>
      <p:sp>
        <p:nvSpPr>
          <p:cNvPr id="9" name="Slide Number Placeholder 8"/>
          <p:cNvSpPr>
            <a:spLocks noGrp="1"/>
          </p:cNvSpPr>
          <p:nvPr>
            <p:ph type="sldNum" sz="quarter" idx="12"/>
          </p:nvPr>
        </p:nvSpPr>
        <p:spPr/>
        <p:txBody>
          <a:bodyPr/>
          <a:lstStyle>
            <a:lvl1pPr>
              <a:defRPr/>
            </a:lvl1pPr>
          </a:lstStyle>
          <a:p>
            <a:fld id="{982E8528-312A-4FFD-BE50-7162033BA643}" type="slidenum">
              <a:rPr lang="ar-EG"/>
              <a:pPr/>
              <a:t>‹#›</a:t>
            </a:fld>
            <a:endParaRPr lang="ar-SA"/>
          </a:p>
        </p:txBody>
      </p:sp>
    </p:spTree>
    <p:extLst>
      <p:ext uri="{BB962C8B-B14F-4D97-AF65-F5344CB8AC3E}">
        <p14:creationId xmlns:p14="http://schemas.microsoft.com/office/powerpoint/2010/main" val="1190035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quarter" idx="10"/>
          </p:nvPr>
        </p:nvSpPr>
        <p:spPr/>
        <p:txBody>
          <a:bodyPr/>
          <a:lstStyle>
            <a:lvl1pPr>
              <a:defRPr/>
            </a:lvl1pPr>
          </a:lstStyle>
          <a:p>
            <a:endParaRPr lang="ar-SA"/>
          </a:p>
        </p:txBody>
      </p:sp>
      <p:sp>
        <p:nvSpPr>
          <p:cNvPr id="4" name="Footer Placeholder 3"/>
          <p:cNvSpPr>
            <a:spLocks noGrp="1"/>
          </p:cNvSpPr>
          <p:nvPr>
            <p:ph type="ftr" sz="quarter" idx="11"/>
          </p:nvPr>
        </p:nvSpPr>
        <p:spPr/>
        <p:txBody>
          <a:bodyPr/>
          <a:lstStyle>
            <a:lvl1pPr>
              <a:defRPr/>
            </a:lvl1pPr>
          </a:lstStyle>
          <a:p>
            <a:endParaRPr lang="ar-SA"/>
          </a:p>
        </p:txBody>
      </p:sp>
      <p:sp>
        <p:nvSpPr>
          <p:cNvPr id="5" name="Slide Number Placeholder 4"/>
          <p:cNvSpPr>
            <a:spLocks noGrp="1"/>
          </p:cNvSpPr>
          <p:nvPr>
            <p:ph type="sldNum" sz="quarter" idx="12"/>
          </p:nvPr>
        </p:nvSpPr>
        <p:spPr/>
        <p:txBody>
          <a:bodyPr/>
          <a:lstStyle>
            <a:lvl1pPr>
              <a:defRPr/>
            </a:lvl1pPr>
          </a:lstStyle>
          <a:p>
            <a:fld id="{AEE51FAA-3470-464D-BD01-4443195EEA52}" type="slidenum">
              <a:rPr lang="ar-EG"/>
              <a:pPr/>
              <a:t>‹#›</a:t>
            </a:fld>
            <a:endParaRPr lang="ar-SA"/>
          </a:p>
        </p:txBody>
      </p:sp>
    </p:spTree>
    <p:extLst>
      <p:ext uri="{BB962C8B-B14F-4D97-AF65-F5344CB8AC3E}">
        <p14:creationId xmlns:p14="http://schemas.microsoft.com/office/powerpoint/2010/main" val="3307692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lvl1pPr>
              <a:defRPr/>
            </a:lvl1pPr>
          </a:lstStyle>
          <a:p>
            <a:endParaRPr lang="ar-SA"/>
          </a:p>
        </p:txBody>
      </p:sp>
      <p:sp>
        <p:nvSpPr>
          <p:cNvPr id="3" name="Footer Placeholder 2"/>
          <p:cNvSpPr>
            <a:spLocks noGrp="1"/>
          </p:cNvSpPr>
          <p:nvPr>
            <p:ph type="ftr" sz="quarter" idx="11"/>
          </p:nvPr>
        </p:nvSpPr>
        <p:spPr/>
        <p:txBody>
          <a:bodyPr/>
          <a:lstStyle>
            <a:lvl1pPr>
              <a:defRPr/>
            </a:lvl1pPr>
          </a:lstStyle>
          <a:p>
            <a:endParaRPr lang="ar-SA"/>
          </a:p>
        </p:txBody>
      </p:sp>
      <p:sp>
        <p:nvSpPr>
          <p:cNvPr id="4" name="Slide Number Placeholder 3"/>
          <p:cNvSpPr>
            <a:spLocks noGrp="1"/>
          </p:cNvSpPr>
          <p:nvPr>
            <p:ph type="sldNum" sz="quarter" idx="12"/>
          </p:nvPr>
        </p:nvSpPr>
        <p:spPr/>
        <p:txBody>
          <a:bodyPr/>
          <a:lstStyle>
            <a:lvl1pPr>
              <a:defRPr/>
            </a:lvl1pPr>
          </a:lstStyle>
          <a:p>
            <a:fld id="{6915BA4C-A84D-49A9-BEDF-5DBC850A0C17}" type="slidenum">
              <a:rPr lang="ar-EG"/>
              <a:pPr/>
              <a:t>‹#›</a:t>
            </a:fld>
            <a:endParaRPr lang="ar-SA"/>
          </a:p>
        </p:txBody>
      </p:sp>
    </p:spTree>
    <p:extLst>
      <p:ext uri="{BB962C8B-B14F-4D97-AF65-F5344CB8AC3E}">
        <p14:creationId xmlns:p14="http://schemas.microsoft.com/office/powerpoint/2010/main" val="1003406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15C3F88F-9DBB-4601-B1E5-0E3E61E0C31A}" type="slidenum">
              <a:rPr lang="ar-EG"/>
              <a:pPr/>
              <a:t>‹#›</a:t>
            </a:fld>
            <a:endParaRPr lang="ar-SA"/>
          </a:p>
        </p:txBody>
      </p:sp>
    </p:spTree>
    <p:extLst>
      <p:ext uri="{BB962C8B-B14F-4D97-AF65-F5344CB8AC3E}">
        <p14:creationId xmlns:p14="http://schemas.microsoft.com/office/powerpoint/2010/main" val="83727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quarter" idx="10"/>
          </p:nvPr>
        </p:nvSpPr>
        <p:spPr/>
        <p:txBody>
          <a:bodyPr/>
          <a:lstStyle>
            <a:lvl1pPr>
              <a:defRPr/>
            </a:lvl1pPr>
          </a:lstStyle>
          <a:p>
            <a:endParaRPr lang="ar-SA"/>
          </a:p>
        </p:txBody>
      </p:sp>
      <p:sp>
        <p:nvSpPr>
          <p:cNvPr id="6" name="Footer Placeholder 5"/>
          <p:cNvSpPr>
            <a:spLocks noGrp="1"/>
          </p:cNvSpPr>
          <p:nvPr>
            <p:ph type="ftr" sz="quarter" idx="11"/>
          </p:nvPr>
        </p:nvSpPr>
        <p:spPr/>
        <p:txBody>
          <a:bodyPr/>
          <a:lstStyle>
            <a:lvl1pPr>
              <a:defRPr/>
            </a:lvl1pPr>
          </a:lstStyle>
          <a:p>
            <a:endParaRPr lang="ar-SA"/>
          </a:p>
        </p:txBody>
      </p:sp>
      <p:sp>
        <p:nvSpPr>
          <p:cNvPr id="7" name="Slide Number Placeholder 6"/>
          <p:cNvSpPr>
            <a:spLocks noGrp="1"/>
          </p:cNvSpPr>
          <p:nvPr>
            <p:ph type="sldNum" sz="quarter" idx="12"/>
          </p:nvPr>
        </p:nvSpPr>
        <p:spPr/>
        <p:txBody>
          <a:bodyPr/>
          <a:lstStyle>
            <a:lvl1pPr>
              <a:defRPr/>
            </a:lvl1pPr>
          </a:lstStyle>
          <a:p>
            <a:fld id="{CB3369E8-C75F-4C01-BE76-85C119E549D2}" type="slidenum">
              <a:rPr lang="ar-EG"/>
              <a:pPr/>
              <a:t>‹#›</a:t>
            </a:fld>
            <a:endParaRPr lang="ar-SA"/>
          </a:p>
        </p:txBody>
      </p:sp>
    </p:spTree>
    <p:extLst>
      <p:ext uri="{BB962C8B-B14F-4D97-AF65-F5344CB8AC3E}">
        <p14:creationId xmlns:p14="http://schemas.microsoft.com/office/powerpoint/2010/main" val="1873241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828800" y="1066800"/>
            <a:ext cx="6629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b" anchorCtr="0" compatLnSpc="1">
            <a:prstTxWarp prst="textNoShape">
              <a:avLst/>
            </a:prstTxWarp>
          </a:bodyPr>
          <a:lstStyle/>
          <a:p>
            <a:pPr lvl="0"/>
            <a:r>
              <a:rPr lang="ar-SA" smtClean="0"/>
              <a:t>انقر لتحرير نمط عنوان الشريحة الرئيسية</a:t>
            </a:r>
          </a:p>
        </p:txBody>
      </p:sp>
      <p:sp>
        <p:nvSpPr>
          <p:cNvPr id="1031" name="Rectangle 7"/>
          <p:cNvSpPr>
            <a:spLocks noGrp="1" noChangeArrowheads="1"/>
          </p:cNvSpPr>
          <p:nvPr>
            <p:ph type="body" idx="1"/>
          </p:nvPr>
        </p:nvSpPr>
        <p:spPr bwMode="auto">
          <a:xfrm>
            <a:off x="2133600" y="2057400"/>
            <a:ext cx="63246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ar-SA" smtClean="0"/>
              <a:t>انقر لتحريرأنماط نص الشريحة الرئيسية</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35" name="Rectangle 11"/>
          <p:cNvSpPr>
            <a:spLocks noGrp="1" noChangeArrowheads="1"/>
          </p:cNvSpPr>
          <p:nvPr>
            <p:ph type="dt" sz="quarter" idx="2"/>
          </p:nvPr>
        </p:nvSpPr>
        <p:spPr bwMode="auto">
          <a:xfrm>
            <a:off x="18288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r" rtl="1">
              <a:defRPr sz="1200">
                <a:latin typeface="+mn-lt"/>
                <a:ea typeface="굴림" pitchFamily="34" charset="-127"/>
                <a:cs typeface="+mn-cs"/>
              </a:defRPr>
            </a:lvl1pPr>
          </a:lstStyle>
          <a:p>
            <a:endParaRPr lang="ar-SA"/>
          </a:p>
        </p:txBody>
      </p:sp>
      <p:sp>
        <p:nvSpPr>
          <p:cNvPr id="1036" name="Rectangle 12"/>
          <p:cNvSpPr>
            <a:spLocks noGrp="1" noChangeArrowheads="1"/>
          </p:cNvSpPr>
          <p:nvPr>
            <p:ph type="ftr" sz="quarter" idx="3"/>
          </p:nvPr>
        </p:nvSpPr>
        <p:spPr bwMode="auto">
          <a:xfrm>
            <a:off x="3886200" y="6248400"/>
            <a:ext cx="3048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lvl1pPr algn="ctr" rtl="1">
              <a:defRPr sz="1200">
                <a:latin typeface="+mn-lt"/>
                <a:ea typeface="굴림" pitchFamily="34" charset="-127"/>
                <a:cs typeface="+mn-cs"/>
              </a:defRPr>
            </a:lvl1pPr>
          </a:lstStyle>
          <a:p>
            <a:endParaRPr lang="ar-SA"/>
          </a:p>
        </p:txBody>
      </p:sp>
      <p:sp>
        <p:nvSpPr>
          <p:cNvPr id="1037" name="Rectangle 13"/>
          <p:cNvSpPr>
            <a:spLocks noGrp="1" noChangeArrowheads="1"/>
          </p:cNvSpPr>
          <p:nvPr>
            <p:ph type="sldNum" sz="quarter" idx="4"/>
          </p:nvPr>
        </p:nvSpPr>
        <p:spPr bwMode="auto">
          <a:xfrm>
            <a:off x="7086600" y="6248400"/>
            <a:ext cx="19050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rtl="1">
              <a:defRPr sz="1200">
                <a:latin typeface="+mn-lt"/>
                <a:ea typeface="굴림" pitchFamily="34" charset="-127"/>
                <a:cs typeface="+mn-cs"/>
              </a:defRPr>
            </a:lvl1pPr>
          </a:lstStyle>
          <a:p>
            <a:fld id="{6057BF04-C9AB-4115-8E11-D437C8651218}" type="slidenum">
              <a:rPr lang="ar-EG"/>
              <a:pPr/>
              <a:t>‹#›</a:t>
            </a:fld>
            <a:endParaRPr lang="ar-SA"/>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1" eaLnBrk="1" fontAlgn="base" hangingPunct="1">
        <a:spcBef>
          <a:spcPct val="0"/>
        </a:spcBef>
        <a:spcAft>
          <a:spcPct val="0"/>
        </a:spcAft>
        <a:defRPr sz="3200" b="1">
          <a:solidFill>
            <a:schemeClr val="tx1"/>
          </a:solidFill>
          <a:latin typeface="+mj-lt"/>
          <a:ea typeface="+mj-ea"/>
          <a:cs typeface="+mj-cs"/>
        </a:defRPr>
      </a:lvl1pPr>
      <a:lvl2pPr algn="r" rtl="1" eaLnBrk="1" fontAlgn="base" hangingPunct="1">
        <a:spcBef>
          <a:spcPct val="0"/>
        </a:spcBef>
        <a:spcAft>
          <a:spcPct val="0"/>
        </a:spcAft>
        <a:defRPr sz="3200" b="1">
          <a:solidFill>
            <a:schemeClr val="tx1"/>
          </a:solidFill>
          <a:latin typeface="Trebuchet MS" pitchFamily="34" charset="0"/>
          <a:cs typeface="Arial" pitchFamily="34" charset="0"/>
        </a:defRPr>
      </a:lvl2pPr>
      <a:lvl3pPr algn="r" rtl="1" eaLnBrk="1" fontAlgn="base" hangingPunct="1">
        <a:spcBef>
          <a:spcPct val="0"/>
        </a:spcBef>
        <a:spcAft>
          <a:spcPct val="0"/>
        </a:spcAft>
        <a:defRPr sz="3200" b="1">
          <a:solidFill>
            <a:schemeClr val="tx1"/>
          </a:solidFill>
          <a:latin typeface="Trebuchet MS" pitchFamily="34" charset="0"/>
          <a:cs typeface="Arial" pitchFamily="34" charset="0"/>
        </a:defRPr>
      </a:lvl3pPr>
      <a:lvl4pPr algn="r" rtl="1" eaLnBrk="1" fontAlgn="base" hangingPunct="1">
        <a:spcBef>
          <a:spcPct val="0"/>
        </a:spcBef>
        <a:spcAft>
          <a:spcPct val="0"/>
        </a:spcAft>
        <a:defRPr sz="3200" b="1">
          <a:solidFill>
            <a:schemeClr val="tx1"/>
          </a:solidFill>
          <a:latin typeface="Trebuchet MS" pitchFamily="34" charset="0"/>
          <a:cs typeface="Arial" pitchFamily="34" charset="0"/>
        </a:defRPr>
      </a:lvl4pPr>
      <a:lvl5pPr algn="r" rtl="1" eaLnBrk="1" fontAlgn="base" hangingPunct="1">
        <a:spcBef>
          <a:spcPct val="0"/>
        </a:spcBef>
        <a:spcAft>
          <a:spcPct val="0"/>
        </a:spcAft>
        <a:defRPr sz="3200" b="1">
          <a:solidFill>
            <a:schemeClr val="tx1"/>
          </a:solidFill>
          <a:latin typeface="Trebuchet MS" pitchFamily="34" charset="0"/>
          <a:cs typeface="Arial" pitchFamily="34" charset="0"/>
        </a:defRPr>
      </a:lvl5pPr>
      <a:lvl6pPr marL="457200" algn="r" rtl="1" eaLnBrk="1" fontAlgn="base" hangingPunct="1">
        <a:spcBef>
          <a:spcPct val="0"/>
        </a:spcBef>
        <a:spcAft>
          <a:spcPct val="0"/>
        </a:spcAft>
        <a:defRPr sz="3200" b="1">
          <a:solidFill>
            <a:schemeClr val="tx1"/>
          </a:solidFill>
          <a:latin typeface="Trebuchet MS" pitchFamily="34" charset="0"/>
          <a:cs typeface="Arial" pitchFamily="34" charset="0"/>
        </a:defRPr>
      </a:lvl6pPr>
      <a:lvl7pPr marL="914400" algn="r" rtl="1" eaLnBrk="1" fontAlgn="base" hangingPunct="1">
        <a:spcBef>
          <a:spcPct val="0"/>
        </a:spcBef>
        <a:spcAft>
          <a:spcPct val="0"/>
        </a:spcAft>
        <a:defRPr sz="3200" b="1">
          <a:solidFill>
            <a:schemeClr val="tx1"/>
          </a:solidFill>
          <a:latin typeface="Trebuchet MS" pitchFamily="34" charset="0"/>
          <a:cs typeface="Arial" pitchFamily="34" charset="0"/>
        </a:defRPr>
      </a:lvl7pPr>
      <a:lvl8pPr marL="1371600" algn="r" rtl="1" eaLnBrk="1" fontAlgn="base" hangingPunct="1">
        <a:spcBef>
          <a:spcPct val="0"/>
        </a:spcBef>
        <a:spcAft>
          <a:spcPct val="0"/>
        </a:spcAft>
        <a:defRPr sz="3200" b="1">
          <a:solidFill>
            <a:schemeClr val="tx1"/>
          </a:solidFill>
          <a:latin typeface="Trebuchet MS" pitchFamily="34" charset="0"/>
          <a:cs typeface="Arial" pitchFamily="34" charset="0"/>
        </a:defRPr>
      </a:lvl8pPr>
      <a:lvl9pPr marL="1828800" algn="r" rtl="1" eaLnBrk="1" fontAlgn="base" hangingPunct="1">
        <a:spcBef>
          <a:spcPct val="0"/>
        </a:spcBef>
        <a:spcAft>
          <a:spcPct val="0"/>
        </a:spcAft>
        <a:defRPr sz="3200" b="1">
          <a:solidFill>
            <a:schemeClr val="tx1"/>
          </a:solidFill>
          <a:latin typeface="Trebuchet MS" pitchFamily="34" charset="0"/>
          <a:cs typeface="Arial" pitchFamily="34" charset="0"/>
        </a:defRPr>
      </a:lvl9pPr>
    </p:titleStyle>
    <p:bodyStyle>
      <a:lvl1pPr marL="342900" indent="-342900" algn="r" rtl="1" eaLnBrk="1" fontAlgn="base" hangingPunct="1">
        <a:spcBef>
          <a:spcPct val="50000"/>
        </a:spcBef>
        <a:spcAft>
          <a:spcPct val="0"/>
        </a:spcAft>
        <a:buClr>
          <a:schemeClr val="tx1"/>
        </a:buClr>
        <a:buChar char="•"/>
        <a:defRPr sz="2400">
          <a:solidFill>
            <a:schemeClr val="tx1"/>
          </a:solidFill>
          <a:latin typeface="+mn-lt"/>
          <a:ea typeface="+mn-ea"/>
          <a:cs typeface="+mn-cs"/>
        </a:defRPr>
      </a:lvl1pPr>
      <a:lvl2pPr marL="742950" indent="-285750" algn="r" rtl="1" eaLnBrk="1" fontAlgn="base" hangingPunct="1">
        <a:spcBef>
          <a:spcPct val="20000"/>
        </a:spcBef>
        <a:spcAft>
          <a:spcPct val="0"/>
        </a:spcAft>
        <a:buClr>
          <a:schemeClr val="tx1"/>
        </a:buClr>
        <a:buFont typeface="Garamond" pitchFamily="18" charset="0"/>
        <a:buChar char="−"/>
        <a:defRPr sz="2200">
          <a:solidFill>
            <a:schemeClr val="tx1"/>
          </a:solidFill>
          <a:latin typeface="+mn-lt"/>
          <a:cs typeface="+mn-cs"/>
        </a:defRPr>
      </a:lvl2pPr>
      <a:lvl3pPr marL="1143000" indent="-228600" algn="r" rtl="1" eaLnBrk="1" fontAlgn="base" hangingPunct="1">
        <a:spcBef>
          <a:spcPct val="20000"/>
        </a:spcBef>
        <a:spcAft>
          <a:spcPct val="0"/>
        </a:spcAft>
        <a:buClr>
          <a:schemeClr val="tx1"/>
        </a:buClr>
        <a:buChar char="•"/>
        <a:defRPr sz="2000">
          <a:solidFill>
            <a:schemeClr val="tx1"/>
          </a:solidFill>
          <a:latin typeface="+mn-lt"/>
          <a:cs typeface="+mn-cs"/>
        </a:defRPr>
      </a:lvl3pPr>
      <a:lvl4pPr marL="1600200" indent="-228600" algn="r" rtl="1" eaLnBrk="1" fontAlgn="base" hangingPunct="1">
        <a:spcBef>
          <a:spcPct val="20000"/>
        </a:spcBef>
        <a:spcAft>
          <a:spcPct val="0"/>
        </a:spcAft>
        <a:buClr>
          <a:schemeClr val="tx1"/>
        </a:buClr>
        <a:buFont typeface="Garamond" pitchFamily="18" charset="0"/>
        <a:buChar char="−"/>
        <a:defRPr>
          <a:solidFill>
            <a:schemeClr val="tx1"/>
          </a:solidFill>
          <a:latin typeface="+mn-lt"/>
          <a:cs typeface="+mn-cs"/>
        </a:defRPr>
      </a:lvl4pPr>
      <a:lvl5pPr marL="2057400" indent="-228600" algn="r" rtl="1" eaLnBrk="1" fontAlgn="base" hangingPunct="1">
        <a:spcBef>
          <a:spcPct val="20000"/>
        </a:spcBef>
        <a:spcAft>
          <a:spcPct val="0"/>
        </a:spcAft>
        <a:buClr>
          <a:schemeClr val="tx1"/>
        </a:buClr>
        <a:buChar char="•"/>
        <a:defRPr sz="1600">
          <a:solidFill>
            <a:schemeClr val="tx1"/>
          </a:solidFill>
          <a:latin typeface="+mn-lt"/>
          <a:cs typeface="+mn-cs"/>
        </a:defRPr>
      </a:lvl5pPr>
      <a:lvl6pPr marL="2514600" indent="-228600" algn="r" rtl="1" eaLnBrk="1" fontAlgn="base" hangingPunct="1">
        <a:spcBef>
          <a:spcPct val="20000"/>
        </a:spcBef>
        <a:spcAft>
          <a:spcPct val="0"/>
        </a:spcAft>
        <a:buClr>
          <a:schemeClr val="tx1"/>
        </a:buClr>
        <a:buChar char="•"/>
        <a:defRPr sz="1600">
          <a:solidFill>
            <a:schemeClr val="tx1"/>
          </a:solidFill>
          <a:latin typeface="+mn-lt"/>
          <a:cs typeface="+mn-cs"/>
        </a:defRPr>
      </a:lvl6pPr>
      <a:lvl7pPr marL="2971800" indent="-228600" algn="r" rtl="1" eaLnBrk="1" fontAlgn="base" hangingPunct="1">
        <a:spcBef>
          <a:spcPct val="20000"/>
        </a:spcBef>
        <a:spcAft>
          <a:spcPct val="0"/>
        </a:spcAft>
        <a:buClr>
          <a:schemeClr val="tx1"/>
        </a:buClr>
        <a:buChar char="•"/>
        <a:defRPr sz="1600">
          <a:solidFill>
            <a:schemeClr val="tx1"/>
          </a:solidFill>
          <a:latin typeface="+mn-lt"/>
          <a:cs typeface="+mn-cs"/>
        </a:defRPr>
      </a:lvl7pPr>
      <a:lvl8pPr marL="3429000" indent="-228600" algn="r" rtl="1" eaLnBrk="1" fontAlgn="base" hangingPunct="1">
        <a:spcBef>
          <a:spcPct val="20000"/>
        </a:spcBef>
        <a:spcAft>
          <a:spcPct val="0"/>
        </a:spcAft>
        <a:buClr>
          <a:schemeClr val="tx1"/>
        </a:buClr>
        <a:buChar char="•"/>
        <a:defRPr sz="1600">
          <a:solidFill>
            <a:schemeClr val="tx1"/>
          </a:solidFill>
          <a:latin typeface="+mn-lt"/>
          <a:cs typeface="+mn-cs"/>
        </a:defRPr>
      </a:lvl8pPr>
      <a:lvl9pPr marL="3886200" indent="-228600" algn="r" rtl="1" eaLnBrk="1" fontAlgn="base" hangingPunct="1">
        <a:spcBef>
          <a:spcPct val="20000"/>
        </a:spcBef>
        <a:spcAft>
          <a:spcPct val="0"/>
        </a:spcAft>
        <a:buClr>
          <a:schemeClr val="tx1"/>
        </a:buClr>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مربع نص 18"/>
          <p:cNvSpPr txBox="1"/>
          <p:nvPr/>
        </p:nvSpPr>
        <p:spPr>
          <a:xfrm>
            <a:off x="1219200" y="2667000"/>
            <a:ext cx="7315200" cy="923330"/>
          </a:xfrm>
          <a:prstGeom prst="rect">
            <a:avLst/>
          </a:prstGeom>
          <a:noFill/>
        </p:spPr>
        <p:txBody>
          <a:bodyPr wrap="square" rtlCol="0">
            <a:spAutoFit/>
          </a:bodyPr>
          <a:lstStyle/>
          <a:p>
            <a:pPr algn="ctr"/>
            <a:r>
              <a:rPr lang="en-US" sz="5400" b="1" i="1" dirty="0"/>
              <a:t>System </a:t>
            </a:r>
            <a:r>
              <a:rPr lang="en-US" sz="5400" b="1" i="1" dirty="0" smtClean="0"/>
              <a:t>Analysis</a:t>
            </a:r>
            <a:endParaRPr lang="en-US" sz="5400" dirty="0"/>
          </a:p>
        </p:txBody>
      </p:sp>
      <p:sp>
        <p:nvSpPr>
          <p:cNvPr id="21" name="مربع نص 20"/>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2000"/>
                                        <p:tgtEl>
                                          <p:spTgt spid="19"/>
                                        </p:tgtEl>
                                      </p:cBhvr>
                                    </p:animEffect>
                                    <p:anim calcmode="lin" valueType="num">
                                      <p:cBhvr>
                                        <p:cTn id="8" dur="2000" fill="hold"/>
                                        <p:tgtEl>
                                          <p:spTgt spid="19"/>
                                        </p:tgtEl>
                                        <p:attrNameLst>
                                          <p:attrName>ppt_w</p:attrName>
                                        </p:attrNameLst>
                                      </p:cBhvr>
                                      <p:tavLst>
                                        <p:tav tm="0" fmla="#ppt_w*sin(2.5*pi*$)">
                                          <p:val>
                                            <p:fltVal val="0"/>
                                          </p:val>
                                        </p:tav>
                                        <p:tav tm="100000">
                                          <p:val>
                                            <p:fltVal val="1"/>
                                          </p:val>
                                        </p:tav>
                                      </p:tavLst>
                                    </p:anim>
                                    <p:anim calcmode="lin" valueType="num">
                                      <p:cBhvr>
                                        <p:cTn id="9" dur="2000" fill="hold"/>
                                        <p:tgtEl>
                                          <p:spTgt spid="1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671691"/>
            <a:ext cx="7747000" cy="6186309"/>
          </a:xfrm>
          <a:prstGeom prst="rect">
            <a:avLst/>
          </a:prstGeom>
          <a:noFill/>
        </p:spPr>
        <p:txBody>
          <a:bodyPr wrap="square" rtlCol="0">
            <a:spAutoFit/>
          </a:bodyPr>
          <a:lstStyle/>
          <a:p>
            <a:r>
              <a:rPr lang="en-US" sz="3200" b="1" dirty="0" smtClean="0">
                <a:solidFill>
                  <a:srgbClr val="FFFF00"/>
                </a:solidFill>
              </a:rPr>
              <a:t>4. Integration</a:t>
            </a:r>
            <a:endParaRPr lang="en-US" sz="3200" dirty="0">
              <a:solidFill>
                <a:srgbClr val="FFFF00"/>
              </a:solidFill>
            </a:endParaRPr>
          </a:p>
          <a:p>
            <a:pPr marL="457200" indent="-457200" algn="just">
              <a:buFont typeface="Arial" panose="020B0604020202020204" pitchFamily="34" charset="0"/>
              <a:buChar char="•"/>
            </a:pPr>
            <a:r>
              <a:rPr lang="en-US" sz="2800" dirty="0"/>
              <a:t>Integration refers to the holism of systems</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Synthesis follows analysis to achieve the central objective of the organization</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Integration is concerned with how a system is tied together</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It is more than sharing a physical part or location. </a:t>
            </a:r>
            <a:endParaRPr lang="ar-SA" sz="2800" dirty="0" smtClean="0"/>
          </a:p>
          <a:p>
            <a:pPr marL="457200" indent="-457200" algn="just">
              <a:buFont typeface="Arial" panose="020B0604020202020204" pitchFamily="34" charset="0"/>
              <a:buChar char="•"/>
            </a:pPr>
            <a:r>
              <a:rPr lang="en-US" sz="2800" dirty="0" smtClean="0"/>
              <a:t>It </a:t>
            </a:r>
            <a:r>
              <a:rPr lang="en-US" sz="2800" dirty="0"/>
              <a:t>means that parts of the system work together within the system even though each part performs a unique function</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Successful integration will typically produce a synergistic effect and greater total impact than if each component works separately</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33500" y="685800"/>
            <a:ext cx="7747000" cy="6186309"/>
          </a:xfrm>
          <a:prstGeom prst="rect">
            <a:avLst/>
          </a:prstGeom>
          <a:noFill/>
        </p:spPr>
        <p:txBody>
          <a:bodyPr wrap="square" rtlCol="0">
            <a:spAutoFit/>
          </a:bodyPr>
          <a:lstStyle/>
          <a:p>
            <a:r>
              <a:rPr lang="en-US" sz="3200" b="1" dirty="0" smtClean="0">
                <a:solidFill>
                  <a:srgbClr val="FFFF00"/>
                </a:solidFill>
              </a:rPr>
              <a:t>5. </a:t>
            </a:r>
            <a:r>
              <a:rPr lang="en-US" sz="3200" b="1" dirty="0">
                <a:solidFill>
                  <a:srgbClr val="FFFF00"/>
                </a:solidFill>
              </a:rPr>
              <a:t>Central </a:t>
            </a:r>
            <a:r>
              <a:rPr lang="en-US" sz="3200" b="1" dirty="0" smtClean="0">
                <a:solidFill>
                  <a:srgbClr val="FFFF00"/>
                </a:solidFill>
              </a:rPr>
              <a:t>objective</a:t>
            </a:r>
          </a:p>
          <a:p>
            <a:pPr marL="457200" indent="-457200" algn="just">
              <a:buFont typeface="Arial" panose="020B0604020202020204" pitchFamily="34" charset="0"/>
              <a:buChar char="•"/>
            </a:pPr>
            <a:r>
              <a:rPr lang="en-US" sz="2800" dirty="0" smtClean="0"/>
              <a:t>Objectives </a:t>
            </a:r>
            <a:r>
              <a:rPr lang="en-US" sz="2800" dirty="0"/>
              <a:t>may be real or stated. </a:t>
            </a:r>
            <a:endParaRPr lang="ar-SA" sz="2800" dirty="0" smtClean="0"/>
          </a:p>
          <a:p>
            <a:pPr marL="457200" indent="-457200" algn="just">
              <a:buFont typeface="Arial" panose="020B0604020202020204" pitchFamily="34" charset="0"/>
              <a:buChar char="•"/>
            </a:pPr>
            <a:r>
              <a:rPr lang="en-US" sz="2800" dirty="0" smtClean="0"/>
              <a:t>Although </a:t>
            </a:r>
            <a:r>
              <a:rPr lang="en-US" sz="2800" dirty="0"/>
              <a:t>a stated objective may be the real objective, it is not uncommon for an organization to state one objective and operate to achieve another. </a:t>
            </a:r>
            <a:endParaRPr lang="ar-SA" sz="2800" dirty="0" smtClean="0"/>
          </a:p>
          <a:p>
            <a:pPr marL="457200" indent="-457200" algn="just">
              <a:buFont typeface="Arial" panose="020B0604020202020204" pitchFamily="34" charset="0"/>
              <a:buChar char="•"/>
            </a:pPr>
            <a:r>
              <a:rPr lang="en-US" sz="2800" dirty="0" smtClean="0"/>
              <a:t>The </a:t>
            </a:r>
            <a:r>
              <a:rPr lang="en-US" sz="2800" dirty="0"/>
              <a:t>important point is that users must know the central objective of a computer application early in the analysis for a successful design and conversion. Political as well as organizational considerations often cloud the real objective. This means that the analyst must work around such obstacles to identify the real objective of the proposed change.</a:t>
            </a:r>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97000" y="838200"/>
            <a:ext cx="7747000" cy="4031873"/>
          </a:xfrm>
          <a:prstGeom prst="rect">
            <a:avLst/>
          </a:prstGeom>
          <a:noFill/>
        </p:spPr>
        <p:txBody>
          <a:bodyPr wrap="square" rtlCol="0">
            <a:spAutoFit/>
          </a:bodyPr>
          <a:lstStyle/>
          <a:p>
            <a:r>
              <a:rPr lang="en-US" sz="3200" b="1" dirty="0" smtClean="0">
                <a:solidFill>
                  <a:srgbClr val="FF0000"/>
                </a:solidFill>
              </a:rPr>
              <a:t>3. Elements </a:t>
            </a:r>
            <a:r>
              <a:rPr lang="en-US" sz="3200" b="1" dirty="0">
                <a:solidFill>
                  <a:srgbClr val="FF0000"/>
                </a:solidFill>
              </a:rPr>
              <a:t>of a System</a:t>
            </a:r>
            <a:endParaRPr lang="en-US" sz="3200" dirty="0">
              <a:solidFill>
                <a:srgbClr val="FF0000"/>
              </a:solidFill>
            </a:endParaRPr>
          </a:p>
          <a:p>
            <a:pPr algn="just"/>
            <a:r>
              <a:rPr lang="en-US" sz="2800" dirty="0" smtClean="0"/>
              <a:t>To </a:t>
            </a:r>
            <a:r>
              <a:rPr lang="en-US" sz="2800" dirty="0"/>
              <a:t>reconstruct a system, the following key elements must be considered:</a:t>
            </a:r>
          </a:p>
          <a:p>
            <a:r>
              <a:rPr lang="en-US" sz="2800" dirty="0" smtClean="0"/>
              <a:t>1</a:t>
            </a:r>
            <a:r>
              <a:rPr lang="en-US" sz="2800" dirty="0"/>
              <a:t>. </a:t>
            </a:r>
            <a:r>
              <a:rPr lang="en-US" sz="2800" dirty="0">
                <a:solidFill>
                  <a:srgbClr val="40D20C"/>
                </a:solidFill>
              </a:rPr>
              <a:t>Outputs and inputs</a:t>
            </a:r>
            <a:r>
              <a:rPr lang="en-US" sz="2800" dirty="0">
                <a:solidFill>
                  <a:srgbClr val="00B050"/>
                </a:solidFill>
              </a:rPr>
              <a:t>.</a:t>
            </a:r>
          </a:p>
          <a:p>
            <a:r>
              <a:rPr lang="en-US" sz="2800" dirty="0"/>
              <a:t>2. </a:t>
            </a:r>
            <a:r>
              <a:rPr lang="en-US" sz="2800" dirty="0">
                <a:solidFill>
                  <a:srgbClr val="40D20C"/>
                </a:solidFill>
              </a:rPr>
              <a:t>Processor(s).</a:t>
            </a:r>
          </a:p>
          <a:p>
            <a:r>
              <a:rPr lang="en-US" sz="2800" dirty="0"/>
              <a:t>3. </a:t>
            </a:r>
            <a:r>
              <a:rPr lang="en-US" sz="2800" dirty="0">
                <a:solidFill>
                  <a:srgbClr val="40D20C"/>
                </a:solidFill>
              </a:rPr>
              <a:t>Control</a:t>
            </a:r>
            <a:r>
              <a:rPr lang="en-US" sz="2800" dirty="0"/>
              <a:t>.</a:t>
            </a:r>
          </a:p>
          <a:p>
            <a:r>
              <a:rPr lang="en-US" sz="2800" dirty="0"/>
              <a:t>4. </a:t>
            </a:r>
            <a:r>
              <a:rPr lang="en-US" sz="2800" dirty="0">
                <a:solidFill>
                  <a:srgbClr val="40D20C"/>
                </a:solidFill>
              </a:rPr>
              <a:t>Feedback</a:t>
            </a:r>
            <a:r>
              <a:rPr lang="en-US" sz="2800" dirty="0"/>
              <a:t>.</a:t>
            </a:r>
          </a:p>
          <a:p>
            <a:r>
              <a:rPr lang="en-US" sz="2800" dirty="0"/>
              <a:t>5. </a:t>
            </a:r>
            <a:r>
              <a:rPr lang="en-US" sz="2800" dirty="0">
                <a:solidFill>
                  <a:srgbClr val="40D20C"/>
                </a:solidFill>
              </a:rPr>
              <a:t>Environment</a:t>
            </a:r>
            <a:r>
              <a:rPr lang="en-US" sz="2800" dirty="0"/>
              <a:t>.</a:t>
            </a:r>
          </a:p>
          <a:p>
            <a:r>
              <a:rPr lang="en-US" sz="2800" dirty="0"/>
              <a:t>6. </a:t>
            </a:r>
            <a:r>
              <a:rPr lang="en-US" sz="2800" dirty="0">
                <a:solidFill>
                  <a:srgbClr val="40D20C"/>
                </a:solidFill>
              </a:rPr>
              <a:t>Boundaries</a:t>
            </a:r>
            <a:r>
              <a:rPr lang="en-US" sz="2800" dirty="0"/>
              <a:t> </a:t>
            </a:r>
            <a:r>
              <a:rPr lang="en-US" sz="2800" dirty="0">
                <a:solidFill>
                  <a:srgbClr val="40D20C"/>
                </a:solidFill>
              </a:rPr>
              <a:t>and</a:t>
            </a:r>
            <a:r>
              <a:rPr lang="en-US" sz="2800" dirty="0"/>
              <a:t> </a:t>
            </a:r>
            <a:r>
              <a:rPr lang="en-US" sz="2800" dirty="0">
                <a:solidFill>
                  <a:srgbClr val="40D20C"/>
                </a:solidFill>
              </a:rPr>
              <a:t>interface</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randombar(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randombar(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randombar(horizont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randombar(horizontal)">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randombar(horizontal)">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randombar(horizontal)">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762000" y="1102578"/>
            <a:ext cx="8356600" cy="5755422"/>
          </a:xfrm>
          <a:prstGeom prst="rect">
            <a:avLst/>
          </a:prstGeom>
          <a:noFill/>
        </p:spPr>
        <p:txBody>
          <a:bodyPr wrap="square" rtlCol="0">
            <a:spAutoFit/>
          </a:bodyPr>
          <a:lstStyle/>
          <a:p>
            <a:pPr algn="just"/>
            <a:r>
              <a:rPr lang="en-US" sz="3200" b="1" dirty="0" smtClean="0">
                <a:solidFill>
                  <a:srgbClr val="40D20C"/>
                </a:solidFill>
              </a:rPr>
              <a:t>1. </a:t>
            </a:r>
            <a:r>
              <a:rPr lang="en-US" sz="3200" b="1" dirty="0">
                <a:solidFill>
                  <a:srgbClr val="40D20C"/>
                </a:solidFill>
              </a:rPr>
              <a:t>Outputs and </a:t>
            </a:r>
            <a:r>
              <a:rPr lang="en-US" sz="3200" b="1" dirty="0" smtClean="0">
                <a:solidFill>
                  <a:srgbClr val="40D20C"/>
                </a:solidFill>
              </a:rPr>
              <a:t>Inputs</a:t>
            </a:r>
          </a:p>
          <a:p>
            <a:pPr marL="342900" indent="-342900" algn="just">
              <a:buFont typeface="Arial" panose="020B0604020202020204" pitchFamily="34" charset="0"/>
              <a:buChar char="•"/>
            </a:pPr>
            <a:r>
              <a:rPr lang="en-US" dirty="0" smtClean="0"/>
              <a:t>A </a:t>
            </a:r>
            <a:r>
              <a:rPr lang="en-US" dirty="0"/>
              <a:t>major objective of a system is to produce an output that has value to its user. </a:t>
            </a:r>
            <a:endParaRPr lang="ar-SA" dirty="0" smtClean="0"/>
          </a:p>
          <a:p>
            <a:pPr marL="342900" indent="-342900" algn="just">
              <a:buFont typeface="Arial" panose="020B0604020202020204" pitchFamily="34" charset="0"/>
              <a:buChar char="•"/>
            </a:pPr>
            <a:r>
              <a:rPr lang="en-US" dirty="0" smtClean="0"/>
              <a:t>Whatever </a:t>
            </a:r>
            <a:r>
              <a:rPr lang="en-US" dirty="0"/>
              <a:t>the nature of the output (goods, services, or information), it must be in line with the expectations of the intended user. </a:t>
            </a:r>
            <a:endParaRPr lang="ar-SA" dirty="0" smtClean="0"/>
          </a:p>
          <a:p>
            <a:pPr marL="342900" indent="-342900" algn="just">
              <a:buFont typeface="Arial" panose="020B0604020202020204" pitchFamily="34" charset="0"/>
              <a:buChar char="•"/>
            </a:pPr>
            <a:r>
              <a:rPr lang="en-US" dirty="0" smtClean="0"/>
              <a:t>Inputs </a:t>
            </a:r>
            <a:r>
              <a:rPr lang="en-US" dirty="0"/>
              <a:t>are the elements (material, human resources, and information) that enter the system for processing</a:t>
            </a:r>
            <a:r>
              <a:rPr lang="en-US" dirty="0" smtClean="0"/>
              <a:t>.</a:t>
            </a:r>
            <a:endParaRPr lang="ar-SA" dirty="0" smtClean="0"/>
          </a:p>
          <a:p>
            <a:pPr marL="342900" indent="-342900" algn="just">
              <a:buFont typeface="Arial" panose="020B0604020202020204" pitchFamily="34" charset="0"/>
              <a:buChar char="•"/>
            </a:pPr>
            <a:r>
              <a:rPr lang="en-US" dirty="0" smtClean="0"/>
              <a:t> </a:t>
            </a:r>
            <a:r>
              <a:rPr lang="en-US" dirty="0"/>
              <a:t>Output is the outcome of processing. A system feeds on input to produce output in much the same way that a business brings in human, financial, and material resources to produce goods and services. </a:t>
            </a:r>
            <a:endParaRPr lang="ar-SA" dirty="0" smtClean="0"/>
          </a:p>
          <a:p>
            <a:pPr marL="342900" indent="-342900" algn="just">
              <a:buFont typeface="Arial" panose="020B0604020202020204" pitchFamily="34" charset="0"/>
              <a:buChar char="•"/>
            </a:pPr>
            <a:r>
              <a:rPr lang="en-US" dirty="0" smtClean="0"/>
              <a:t>It </a:t>
            </a:r>
            <a:r>
              <a:rPr lang="en-US" dirty="0"/>
              <a:t>is important to point out here that determining the output is a first step </a:t>
            </a:r>
            <a:r>
              <a:rPr lang="en-US" dirty="0" smtClean="0"/>
              <a:t>in specifying </a:t>
            </a:r>
            <a:r>
              <a:rPr lang="en-US" dirty="0"/>
              <a:t>the nature, amount, and regularity of the input needed to operate a system. </a:t>
            </a:r>
            <a:r>
              <a:rPr lang="ar-SA" dirty="0" smtClean="0"/>
              <a:t>0</a:t>
            </a:r>
            <a:endParaRPr lang="en-US" dirty="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2">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p:cTn id="31"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2">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calcmode="lin" valueType="num">
                                      <p:cBhvr>
                                        <p:cTn id="39"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calcmode="lin" valueType="num">
                                      <p:cBhvr>
                                        <p:cTn id="47"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2">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838200"/>
            <a:ext cx="7975600" cy="5324535"/>
          </a:xfrm>
          <a:prstGeom prst="rect">
            <a:avLst/>
          </a:prstGeom>
          <a:noFill/>
        </p:spPr>
        <p:txBody>
          <a:bodyPr wrap="square" rtlCol="0">
            <a:spAutoFit/>
          </a:bodyPr>
          <a:lstStyle/>
          <a:p>
            <a:r>
              <a:rPr lang="en-US" sz="3200" b="1" dirty="0" smtClean="0">
                <a:solidFill>
                  <a:srgbClr val="40D20C"/>
                </a:solidFill>
              </a:rPr>
              <a:t>2. </a:t>
            </a:r>
            <a:r>
              <a:rPr lang="en-US" sz="3200" b="1" dirty="0">
                <a:solidFill>
                  <a:srgbClr val="40D20C"/>
                </a:solidFill>
              </a:rPr>
              <a:t>Processor(s</a:t>
            </a:r>
            <a:r>
              <a:rPr lang="en-US" sz="3200" b="1" dirty="0" smtClean="0">
                <a:solidFill>
                  <a:srgbClr val="40D20C"/>
                </a:solidFill>
              </a:rPr>
              <a:t>)</a:t>
            </a:r>
          </a:p>
          <a:p>
            <a:pPr marL="457200" indent="-457200" algn="just">
              <a:buFont typeface="Arial" panose="020B0604020202020204" pitchFamily="34" charset="0"/>
              <a:buChar char="•"/>
            </a:pPr>
            <a:r>
              <a:rPr lang="en-US" sz="2800" dirty="0" smtClean="0"/>
              <a:t>The </a:t>
            </a:r>
            <a:r>
              <a:rPr lang="en-US" sz="2800" dirty="0"/>
              <a:t>processor is the element of a system that involves the actual transformation of input into output. </a:t>
            </a:r>
            <a:endParaRPr lang="ar-SA" sz="2800" dirty="0" smtClean="0"/>
          </a:p>
          <a:p>
            <a:pPr marL="457200" indent="-457200" algn="just">
              <a:buFont typeface="Arial" panose="020B0604020202020204" pitchFamily="34" charset="0"/>
              <a:buChar char="•"/>
            </a:pPr>
            <a:r>
              <a:rPr lang="en-US" sz="2800" dirty="0" smtClean="0"/>
              <a:t>It </a:t>
            </a:r>
            <a:r>
              <a:rPr lang="en-US" sz="2800" dirty="0"/>
              <a:t>is the operational component of a system</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Processors may modify the input totally or partially, depending on the specifications of the output. </a:t>
            </a:r>
            <a:endParaRPr lang="ar-SA" sz="2800" dirty="0" smtClean="0"/>
          </a:p>
          <a:p>
            <a:pPr marL="457200" indent="-457200" algn="just">
              <a:buFont typeface="Arial" panose="020B0604020202020204" pitchFamily="34" charset="0"/>
              <a:buChar char="•"/>
            </a:pPr>
            <a:r>
              <a:rPr lang="en-US" sz="2800" dirty="0" smtClean="0"/>
              <a:t>This </a:t>
            </a:r>
            <a:r>
              <a:rPr lang="en-US" sz="2800" dirty="0"/>
              <a:t>means that as the output specifications change so does the processing. In some cases, input is also modified to enable the processor to handle the transformation</a:t>
            </a:r>
            <a:r>
              <a:rPr lang="en-US" sz="2800" dirty="0" smtClean="0"/>
              <a:t>.</a:t>
            </a:r>
            <a:endParaRPr lang="en-US" sz="2800" dirty="0"/>
          </a:p>
        </p:txBody>
      </p:sp>
    </p:spTree>
    <p:extLst>
      <p:ext uri="{BB962C8B-B14F-4D97-AF65-F5344CB8AC3E}">
        <p14:creationId xmlns:p14="http://schemas.microsoft.com/office/powerpoint/2010/main" val="29959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2000"/>
                                        <p:tgtEl>
                                          <p:spTgt spid="2">
                                            <p:txEl>
                                              <p:pRg st="1" end="1"/>
                                            </p:txEl>
                                          </p:spTgt>
                                        </p:tgtEl>
                                      </p:cBhvr>
                                    </p:animEffect>
                                    <p:anim calcmode="lin" valueType="num">
                                      <p:cBhvr>
                                        <p:cTn id="16"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2000"/>
                                        <p:tgtEl>
                                          <p:spTgt spid="2">
                                            <p:txEl>
                                              <p:pRg st="2" end="2"/>
                                            </p:txEl>
                                          </p:spTgt>
                                        </p:tgtEl>
                                      </p:cBhvr>
                                    </p:animEffect>
                                    <p:anim calcmode="lin" valueType="num">
                                      <p:cBhvr>
                                        <p:cTn id="24"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2000"/>
                                        <p:tgtEl>
                                          <p:spTgt spid="2">
                                            <p:txEl>
                                              <p:pRg st="3" end="3"/>
                                            </p:txEl>
                                          </p:spTgt>
                                        </p:tgtEl>
                                      </p:cBhvr>
                                    </p:animEffect>
                                    <p:anim calcmode="lin" valueType="num">
                                      <p:cBhvr>
                                        <p:cTn id="32" dur="2000" fill="hold"/>
                                        <p:tgtEl>
                                          <p:spTgt spid="2">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2">
                                            <p:txEl>
                                              <p:pRg st="3" end="3"/>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Effect transition="in" filter="fade">
                                      <p:cBhvr>
                                        <p:cTn id="39" dur="2000"/>
                                        <p:tgtEl>
                                          <p:spTgt spid="2">
                                            <p:txEl>
                                              <p:pRg st="4" end="4"/>
                                            </p:txEl>
                                          </p:spTgt>
                                        </p:tgtEl>
                                      </p:cBhvr>
                                    </p:animEffect>
                                    <p:anim calcmode="lin" valueType="num">
                                      <p:cBhvr>
                                        <p:cTn id="40" dur="20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41" dur="2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42" dur="20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1143000"/>
            <a:ext cx="7772400" cy="5324535"/>
          </a:xfrm>
          <a:prstGeom prst="rect">
            <a:avLst/>
          </a:prstGeom>
          <a:noFill/>
        </p:spPr>
        <p:txBody>
          <a:bodyPr wrap="square" rtlCol="0">
            <a:spAutoFit/>
          </a:bodyPr>
          <a:lstStyle/>
          <a:p>
            <a:pPr algn="just"/>
            <a:r>
              <a:rPr lang="en-US" sz="2800" b="1" dirty="0" smtClean="0">
                <a:solidFill>
                  <a:srgbClr val="40D20C"/>
                </a:solidFill>
              </a:rPr>
              <a:t>3. </a:t>
            </a:r>
            <a:r>
              <a:rPr lang="en-US" sz="2800" b="1" dirty="0">
                <a:solidFill>
                  <a:srgbClr val="40D20C"/>
                </a:solidFill>
              </a:rPr>
              <a:t>Control</a:t>
            </a:r>
            <a:endParaRPr lang="en-US" sz="2800" dirty="0">
              <a:solidFill>
                <a:srgbClr val="40D20C"/>
              </a:solidFill>
            </a:endParaRPr>
          </a:p>
          <a:p>
            <a:pPr marL="342900" indent="-342900" algn="just">
              <a:buFont typeface="Arial" panose="020B0604020202020204" pitchFamily="34" charset="0"/>
              <a:buChar char="•"/>
            </a:pPr>
            <a:r>
              <a:rPr lang="en-US" dirty="0"/>
              <a:t>The control element guides the system</a:t>
            </a:r>
            <a:r>
              <a:rPr lang="en-US" dirty="0" smtClean="0"/>
              <a:t>.</a:t>
            </a:r>
          </a:p>
          <a:p>
            <a:pPr marL="342900" indent="-342900" algn="just">
              <a:buFont typeface="Arial" panose="020B0604020202020204" pitchFamily="34" charset="0"/>
              <a:buChar char="•"/>
            </a:pPr>
            <a:r>
              <a:rPr lang="en-US" dirty="0" smtClean="0"/>
              <a:t> </a:t>
            </a:r>
            <a:r>
              <a:rPr lang="en-US" dirty="0"/>
              <a:t>It is the decision – making subsystem that controls the pattern of activities governing input, processing, and output. </a:t>
            </a:r>
            <a:endParaRPr lang="en-US" dirty="0" smtClean="0"/>
          </a:p>
          <a:p>
            <a:pPr marL="800100" lvl="1" indent="-342900" algn="just">
              <a:buFont typeface="Arial" panose="020B0604020202020204" pitchFamily="34" charset="0"/>
              <a:buChar char="•"/>
            </a:pPr>
            <a:r>
              <a:rPr lang="en-US" dirty="0" smtClean="0"/>
              <a:t>In </a:t>
            </a:r>
            <a:r>
              <a:rPr lang="en-US" dirty="0"/>
              <a:t>an organizational context, management as a decision – making </a:t>
            </a:r>
            <a:r>
              <a:rPr lang="en-US" dirty="0" smtClean="0"/>
              <a:t>body</a:t>
            </a:r>
            <a:r>
              <a:rPr lang="ar-SA" dirty="0" smtClean="0"/>
              <a:t> </a:t>
            </a:r>
            <a:r>
              <a:rPr lang="en-US" dirty="0" smtClean="0"/>
              <a:t> </a:t>
            </a:r>
            <a:r>
              <a:rPr lang="en-US" dirty="0"/>
              <a:t>controls the inflow, handling and outflow of activities that affect the welfare of the business. </a:t>
            </a:r>
            <a:endParaRPr lang="en-US" dirty="0" smtClean="0"/>
          </a:p>
          <a:p>
            <a:pPr marL="800100" lvl="1" indent="-342900" algn="just">
              <a:buFont typeface="Arial" panose="020B0604020202020204" pitchFamily="34" charset="0"/>
              <a:buChar char="•"/>
            </a:pPr>
            <a:r>
              <a:rPr lang="en-US" dirty="0" smtClean="0"/>
              <a:t>In </a:t>
            </a:r>
            <a:r>
              <a:rPr lang="en-US" dirty="0"/>
              <a:t>a computer system, the operating system and accompanying software influence the behavior of the system. </a:t>
            </a:r>
            <a:endParaRPr lang="en-US" dirty="0" smtClean="0"/>
          </a:p>
          <a:p>
            <a:pPr marL="342900" indent="-342900" algn="just">
              <a:buFont typeface="Arial" panose="020B0604020202020204" pitchFamily="34" charset="0"/>
              <a:buChar char="•"/>
            </a:pPr>
            <a:r>
              <a:rPr lang="en-US" dirty="0" smtClean="0"/>
              <a:t>Output </a:t>
            </a:r>
            <a:r>
              <a:rPr lang="en-US" dirty="0"/>
              <a:t>specifications determine what and how much input is needed to keep the system in balance. </a:t>
            </a:r>
            <a:endParaRPr lang="en-US" dirty="0" smtClean="0"/>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p:cTn id="1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calcmode="lin" valueType="num">
                                      <p:cBhvr>
                                        <p:cTn id="23"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par>
                                <p:cTn id="27" presetID="15" presetClass="entr" presetSubtype="0" fill="hold" grpId="0" nodeType="with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 calcmode="lin" valueType="num">
                                      <p:cBhvr>
                                        <p:cTn id="29"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par>
                                <p:cTn id="33" presetID="15" presetClass="entr" presetSubtype="0" fill="hold" grpId="0" nodeType="with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2">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2">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9" fill="hold">
                      <p:stCondLst>
                        <p:cond delay="indefinite"/>
                      </p:stCondLst>
                      <p:childTnLst>
                        <p:par>
                          <p:cTn id="40" fill="hold">
                            <p:stCondLst>
                              <p:cond delay="0"/>
                            </p:stCondLst>
                            <p:childTnLst>
                              <p:par>
                                <p:cTn id="41" presetID="15" presetClass="entr" presetSubtype="0" fill="hold" grpId="0" nodeType="clickEffect">
                                  <p:stCondLst>
                                    <p:cond delay="0"/>
                                  </p:stCondLst>
                                  <p:childTnLst>
                                    <p:set>
                                      <p:cBhvr>
                                        <p:cTn id="42" dur="1" fill="hold">
                                          <p:stCondLst>
                                            <p:cond delay="0"/>
                                          </p:stCondLst>
                                        </p:cTn>
                                        <p:tgtEl>
                                          <p:spTgt spid="2">
                                            <p:txEl>
                                              <p:pRg st="5" end="5"/>
                                            </p:txEl>
                                          </p:spTgt>
                                        </p:tgtEl>
                                        <p:attrNameLst>
                                          <p:attrName>style.visibility</p:attrName>
                                        </p:attrNameLst>
                                      </p:cBhvr>
                                      <p:to>
                                        <p:strVal val="visible"/>
                                      </p:to>
                                    </p:set>
                                    <p:anim calcmode="lin" valueType="num">
                                      <p:cBhvr>
                                        <p:cTn id="43" dur="1000" fill="hold"/>
                                        <p:tgtEl>
                                          <p:spTgt spid="2">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2">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2">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2">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1295400"/>
            <a:ext cx="8305800" cy="3962400"/>
          </a:xfrm>
        </p:spPr>
        <p:txBody>
          <a:bodyPr/>
          <a:lstStyle/>
          <a:p>
            <a:pPr algn="just" rtl="0"/>
            <a:r>
              <a:rPr lang="en-US" dirty="0"/>
              <a:t>In systems analysis, knowing the attitudes of the individual who controls the area for which a computer is being considered can make a difference between the success and failure of the installation. </a:t>
            </a:r>
            <a:endParaRPr lang="ar-SA" dirty="0" smtClean="0"/>
          </a:p>
          <a:p>
            <a:pPr algn="just" rtl="0"/>
            <a:r>
              <a:rPr lang="en-US" dirty="0" smtClean="0"/>
              <a:t>Management </a:t>
            </a:r>
            <a:r>
              <a:rPr lang="en-US" dirty="0"/>
              <a:t>support is required for securing control and supporting the objective of the proposed change.</a:t>
            </a:r>
          </a:p>
          <a:p>
            <a:pPr algn="just" rtl="0"/>
            <a:endParaRPr lang="en-US" dirty="0"/>
          </a:p>
        </p:txBody>
      </p:sp>
    </p:spTree>
    <p:extLst>
      <p:ext uri="{BB962C8B-B14F-4D97-AF65-F5344CB8AC3E}">
        <p14:creationId xmlns:p14="http://schemas.microsoft.com/office/powerpoint/2010/main" val="2065051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1354753"/>
            <a:ext cx="7747000" cy="4893647"/>
          </a:xfrm>
          <a:prstGeom prst="rect">
            <a:avLst/>
          </a:prstGeom>
          <a:noFill/>
        </p:spPr>
        <p:txBody>
          <a:bodyPr wrap="square" rtlCol="0">
            <a:spAutoFit/>
          </a:bodyPr>
          <a:lstStyle/>
          <a:p>
            <a:r>
              <a:rPr lang="en-US" sz="3200" b="1" dirty="0" smtClean="0">
                <a:solidFill>
                  <a:srgbClr val="40D20C"/>
                </a:solidFill>
              </a:rPr>
              <a:t>4. </a:t>
            </a:r>
            <a:r>
              <a:rPr lang="en-US" sz="3200" b="1" dirty="0">
                <a:solidFill>
                  <a:srgbClr val="40D20C"/>
                </a:solidFill>
              </a:rPr>
              <a:t>Feedback</a:t>
            </a:r>
            <a:endParaRPr lang="en-US" sz="3200" dirty="0">
              <a:solidFill>
                <a:srgbClr val="40D20C"/>
              </a:solidFill>
            </a:endParaRPr>
          </a:p>
          <a:p>
            <a:pPr marL="457200" indent="-457200" algn="just">
              <a:buFont typeface="Arial" panose="020B0604020202020204" pitchFamily="34" charset="0"/>
              <a:buChar char="•"/>
            </a:pPr>
            <a:r>
              <a:rPr lang="en-US" sz="2800" dirty="0"/>
              <a:t>Control in a dynamic system is achieved by feedback</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Feedback measures output against a standard in some form of cybernetic procedure that includes communication and control</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Output information is fed back to the input and / or to management (Controller) for deliberation. </a:t>
            </a:r>
            <a:r>
              <a:rPr lang="ar-SA" sz="2800" dirty="0" smtClean="0"/>
              <a:t> </a:t>
            </a:r>
          </a:p>
          <a:p>
            <a:pPr marL="457200" indent="-457200" algn="just">
              <a:buFont typeface="Arial" panose="020B0604020202020204" pitchFamily="34" charset="0"/>
              <a:buChar char="•"/>
            </a:pPr>
            <a:r>
              <a:rPr lang="en-US" sz="2800" dirty="0" smtClean="0"/>
              <a:t>After </a:t>
            </a:r>
            <a:r>
              <a:rPr lang="en-US" sz="2800" dirty="0"/>
              <a:t>the output is compared against performance standards, changes can result in the input or processing and consequently, the output.</a:t>
            </a:r>
          </a:p>
        </p:txBody>
      </p:sp>
    </p:spTree>
    <p:extLst>
      <p:ext uri="{BB962C8B-B14F-4D97-AF65-F5344CB8AC3E}">
        <p14:creationId xmlns:p14="http://schemas.microsoft.com/office/powerpoint/2010/main" val="142616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14" dur="5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9"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20" dur="5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9" presetClass="entr" presetSubtype="10"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p:cTn id="25" dur="5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26" dur="5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9" presetClass="entr" presetSubtype="1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p:cTn id="31" dur="5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32" dur="5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066800" y="1463457"/>
            <a:ext cx="7747000" cy="3970318"/>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t>Feedback may be </a:t>
            </a:r>
            <a:r>
              <a:rPr lang="en-US" sz="2800" u="sng" dirty="0"/>
              <a:t>positive</a:t>
            </a:r>
            <a:r>
              <a:rPr lang="en-US" sz="2800" dirty="0"/>
              <a:t> or </a:t>
            </a:r>
            <a:r>
              <a:rPr lang="en-US" sz="2800" u="sng" dirty="0"/>
              <a:t>negative</a:t>
            </a:r>
            <a:r>
              <a:rPr lang="en-US" sz="2800" dirty="0"/>
              <a:t>, routing or informational. </a:t>
            </a:r>
            <a:endParaRPr lang="ar-SA" sz="2800" dirty="0" smtClean="0"/>
          </a:p>
          <a:p>
            <a:pPr algn="just"/>
            <a:endParaRPr lang="ar-SA" sz="2800" dirty="0" smtClean="0"/>
          </a:p>
          <a:p>
            <a:pPr marL="914400" lvl="1" indent="-457200" algn="just">
              <a:buFont typeface="Arial" panose="020B0604020202020204" pitchFamily="34" charset="0"/>
              <a:buChar char="•"/>
            </a:pPr>
            <a:r>
              <a:rPr lang="en-US" sz="2800" dirty="0" smtClean="0">
                <a:solidFill>
                  <a:srgbClr val="FFFF00"/>
                </a:solidFill>
              </a:rPr>
              <a:t>Positive</a:t>
            </a:r>
            <a:r>
              <a:rPr lang="en-US" sz="2800" dirty="0" smtClean="0">
                <a:solidFill>
                  <a:srgbClr val="00B050"/>
                </a:solidFill>
              </a:rPr>
              <a:t> </a:t>
            </a:r>
            <a:r>
              <a:rPr lang="en-US" sz="2800" dirty="0"/>
              <a:t>feedback reinforces the performance of the system. It is routine in nature. </a:t>
            </a:r>
            <a:endParaRPr lang="ar-SA" sz="2800" dirty="0" smtClean="0"/>
          </a:p>
          <a:p>
            <a:pPr marL="914400" lvl="1" indent="-457200" algn="just">
              <a:buFont typeface="Arial" panose="020B0604020202020204" pitchFamily="34" charset="0"/>
              <a:buChar char="•"/>
            </a:pPr>
            <a:endParaRPr lang="ar-SA" sz="2800" dirty="0" smtClean="0">
              <a:solidFill>
                <a:srgbClr val="FF0000"/>
              </a:solidFill>
            </a:endParaRPr>
          </a:p>
          <a:p>
            <a:pPr marL="914400" lvl="1" indent="-457200" algn="just">
              <a:buFont typeface="Arial" panose="020B0604020202020204" pitchFamily="34" charset="0"/>
              <a:buChar char="•"/>
            </a:pPr>
            <a:r>
              <a:rPr lang="en-US" sz="2800" dirty="0" smtClean="0">
                <a:solidFill>
                  <a:srgbClr val="FF0000"/>
                </a:solidFill>
              </a:rPr>
              <a:t>Negative</a:t>
            </a:r>
            <a:r>
              <a:rPr lang="en-US" sz="2800" dirty="0" smtClean="0"/>
              <a:t> </a:t>
            </a:r>
            <a:r>
              <a:rPr lang="en-US" sz="2800" dirty="0"/>
              <a:t>feedback generally provides the controller with information for action</a:t>
            </a:r>
            <a:r>
              <a:rPr lang="en-US" sz="2800" dirty="0" smtClean="0"/>
              <a:t>.</a:t>
            </a:r>
            <a:endParaRPr lang="ar-SA" sz="2800" dirty="0" smtClean="0"/>
          </a:p>
          <a:p>
            <a:pPr marL="520700" lvl="1" indent="-457200" algn="just">
              <a:buFont typeface="Arial" panose="020B0604020202020204" pitchFamily="34" charset="0"/>
              <a:buChar char="•"/>
            </a:pPr>
            <a:r>
              <a:rPr lang="en-US" sz="2800" dirty="0" smtClean="0"/>
              <a:t>.</a:t>
            </a:r>
            <a:endParaRPr lang="en-US" sz="2800" dirty="0"/>
          </a:p>
        </p:txBody>
      </p:sp>
    </p:spTree>
    <p:extLst>
      <p:ext uri="{BB962C8B-B14F-4D97-AF65-F5344CB8AC3E}">
        <p14:creationId xmlns:p14="http://schemas.microsoft.com/office/powerpoint/2010/main" val="368527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304800" y="1214021"/>
            <a:ext cx="8839200" cy="4832092"/>
          </a:xfrm>
          <a:prstGeom prst="rect">
            <a:avLst/>
          </a:prstGeom>
          <a:noFill/>
        </p:spPr>
        <p:txBody>
          <a:bodyPr wrap="square" rtlCol="0">
            <a:spAutoFit/>
          </a:bodyPr>
          <a:lstStyle/>
          <a:p>
            <a:pPr marL="520700" lvl="1" indent="-457200" algn="just">
              <a:buFont typeface="Arial" panose="020B0604020202020204" pitchFamily="34" charset="0"/>
              <a:buChar char="•"/>
            </a:pPr>
            <a:r>
              <a:rPr lang="en-US" sz="2800" dirty="0" smtClean="0"/>
              <a:t>In </a:t>
            </a:r>
            <a:r>
              <a:rPr lang="en-US" sz="2800" dirty="0"/>
              <a:t>systems analysis, feedback is important in different </a:t>
            </a:r>
            <a:r>
              <a:rPr lang="en-US" sz="2800" dirty="0" smtClean="0"/>
              <a:t>ways</a:t>
            </a:r>
            <a:r>
              <a:rPr lang="ar-SA" sz="2800" dirty="0" smtClean="0"/>
              <a:t>:</a:t>
            </a:r>
            <a:r>
              <a:rPr lang="en-US" sz="2800" dirty="0" smtClean="0"/>
              <a:t> </a:t>
            </a:r>
            <a:endParaRPr lang="ar-SA" sz="2800" dirty="0" smtClean="0"/>
          </a:p>
          <a:p>
            <a:pPr marL="977900" lvl="2" indent="-457200" algn="just">
              <a:buFont typeface="Arial" panose="020B0604020202020204" pitchFamily="34" charset="0"/>
              <a:buChar char="•"/>
            </a:pPr>
            <a:r>
              <a:rPr lang="en-US" sz="2800" dirty="0" smtClean="0">
                <a:solidFill>
                  <a:srgbClr val="FFFF00"/>
                </a:solidFill>
              </a:rPr>
              <a:t>During </a:t>
            </a:r>
            <a:r>
              <a:rPr lang="en-US" sz="2800" dirty="0">
                <a:solidFill>
                  <a:srgbClr val="FFFF00"/>
                </a:solidFill>
              </a:rPr>
              <a:t>analysis</a:t>
            </a:r>
            <a:r>
              <a:rPr lang="en-US" sz="2800" dirty="0"/>
              <a:t>, the user may be told that the problems in a given application verify the initial concerns and justify the need for change. </a:t>
            </a:r>
            <a:endParaRPr lang="ar-SA" sz="2800" dirty="0" smtClean="0"/>
          </a:p>
          <a:p>
            <a:pPr marL="520700" lvl="2" algn="just"/>
            <a:endParaRPr lang="ar-SA" sz="2800" dirty="0" smtClean="0"/>
          </a:p>
          <a:p>
            <a:pPr marL="977900" lvl="2" indent="-457200" algn="just">
              <a:buFont typeface="Arial" panose="020B0604020202020204" pitchFamily="34" charset="0"/>
              <a:buChar char="•"/>
            </a:pPr>
            <a:r>
              <a:rPr lang="en-US" sz="2800" dirty="0" smtClean="0"/>
              <a:t>Another </a:t>
            </a:r>
            <a:r>
              <a:rPr lang="en-US" sz="2800" dirty="0"/>
              <a:t>form of feedback comes after the system is </a:t>
            </a:r>
            <a:r>
              <a:rPr lang="en-US" sz="2800" dirty="0">
                <a:solidFill>
                  <a:srgbClr val="FFFF00"/>
                </a:solidFill>
              </a:rPr>
              <a:t>implemented</a:t>
            </a:r>
            <a:r>
              <a:rPr lang="en-US" sz="2800" dirty="0"/>
              <a:t>. The user informs the analyst about the performance of the new installation. This feedback often results in enhancements to meet the user’s requirements.</a:t>
            </a:r>
          </a:p>
        </p:txBody>
      </p:sp>
    </p:spTree>
    <p:extLst>
      <p:ext uri="{BB962C8B-B14F-4D97-AF65-F5344CB8AC3E}">
        <p14:creationId xmlns:p14="http://schemas.microsoft.com/office/powerpoint/2010/main" val="385777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524000" y="914400"/>
            <a:ext cx="7467600" cy="5816977"/>
          </a:xfrm>
          <a:prstGeom prst="rect">
            <a:avLst/>
          </a:prstGeom>
          <a:noFill/>
        </p:spPr>
        <p:txBody>
          <a:bodyPr wrap="square" rtlCol="0">
            <a:spAutoFit/>
          </a:bodyPr>
          <a:lstStyle/>
          <a:p>
            <a:pPr marL="342900" lvl="0" indent="-342900">
              <a:buFont typeface="Arial" panose="020B0604020202020204" pitchFamily="34" charset="0"/>
              <a:buChar char="•"/>
            </a:pPr>
            <a:r>
              <a:rPr lang="en-US" sz="3200" b="1" dirty="0"/>
              <a:t>Introduction </a:t>
            </a:r>
            <a:endParaRPr lang="en-US" sz="3200" b="1" dirty="0" smtClean="0"/>
          </a:p>
          <a:p>
            <a:pPr lvl="0"/>
            <a:endParaRPr lang="en-US" sz="3200" dirty="0"/>
          </a:p>
          <a:p>
            <a:pPr marL="342900" lvl="0" indent="-342900">
              <a:buFont typeface="Arial" panose="020B0604020202020204" pitchFamily="34" charset="0"/>
              <a:buChar char="•"/>
            </a:pPr>
            <a:r>
              <a:rPr lang="en-US" sz="3200" b="1" dirty="0"/>
              <a:t>Characteristics of a </a:t>
            </a:r>
            <a:r>
              <a:rPr lang="en-US" sz="3200" b="1" dirty="0" smtClean="0"/>
              <a:t>System</a:t>
            </a:r>
          </a:p>
          <a:p>
            <a:pPr lvl="0"/>
            <a:endParaRPr lang="en-US" sz="3200" dirty="0"/>
          </a:p>
          <a:p>
            <a:pPr marL="342900" lvl="0" indent="-342900">
              <a:buFont typeface="Arial" panose="020B0604020202020204" pitchFamily="34" charset="0"/>
              <a:buChar char="•"/>
            </a:pPr>
            <a:r>
              <a:rPr lang="en-US" sz="3200" b="1" dirty="0"/>
              <a:t>Elements of a </a:t>
            </a:r>
            <a:r>
              <a:rPr lang="en-US" sz="3200" b="1" dirty="0" smtClean="0"/>
              <a:t>System</a:t>
            </a:r>
          </a:p>
          <a:p>
            <a:pPr lvl="0"/>
            <a:endParaRPr lang="en-US" sz="3200" dirty="0"/>
          </a:p>
          <a:p>
            <a:pPr marL="342900" lvl="0" indent="-342900">
              <a:buFont typeface="Arial" panose="020B0604020202020204" pitchFamily="34" charset="0"/>
              <a:buChar char="•"/>
            </a:pPr>
            <a:r>
              <a:rPr lang="en-US" sz="3200" b="1" dirty="0"/>
              <a:t>Types of </a:t>
            </a:r>
            <a:r>
              <a:rPr lang="en-US" sz="3200" b="1" dirty="0" smtClean="0"/>
              <a:t>systems</a:t>
            </a:r>
          </a:p>
          <a:p>
            <a:pPr marL="342900" lvl="0" indent="-342900">
              <a:buFont typeface="Arial" panose="020B0604020202020204" pitchFamily="34" charset="0"/>
              <a:buChar char="•"/>
            </a:pPr>
            <a:endParaRPr lang="en-US" sz="3200" dirty="0"/>
          </a:p>
          <a:p>
            <a:pPr marL="342900" lvl="0" indent="-342900">
              <a:buFont typeface="Arial" panose="020B0604020202020204" pitchFamily="34" charset="0"/>
              <a:buChar char="•"/>
            </a:pPr>
            <a:r>
              <a:rPr lang="en-US" sz="3200" b="1" dirty="0"/>
              <a:t>What Is an Information System</a:t>
            </a:r>
            <a:r>
              <a:rPr lang="en-US" sz="3200" b="1" dirty="0" smtClean="0"/>
              <a:t>?</a:t>
            </a:r>
          </a:p>
          <a:p>
            <a:pPr lvl="0"/>
            <a:endParaRPr lang="en-US" sz="3200" dirty="0"/>
          </a:p>
          <a:p>
            <a:pPr marL="342900" lvl="0" indent="-342900">
              <a:buFont typeface="Arial" panose="020B0604020202020204" pitchFamily="34" charset="0"/>
              <a:buChar char="•"/>
            </a:pPr>
            <a:r>
              <a:rPr lang="en-US" sz="3200" b="1" dirty="0"/>
              <a:t>System Development Life Cycle</a:t>
            </a:r>
            <a:r>
              <a:rPr lang="en-US" sz="3200" dirty="0"/>
              <a:t> </a:t>
            </a:r>
            <a:r>
              <a:rPr lang="en-US" sz="3200" b="1" dirty="0"/>
              <a:t>SDLC</a:t>
            </a:r>
            <a:endParaRPr lang="en-US" sz="3200" dirty="0"/>
          </a:p>
          <a:p>
            <a:endParaRPr lang="en-US" sz="2000" dirty="0"/>
          </a:p>
        </p:txBody>
      </p:sp>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iterate type="wd">
                                    <p:tmPct val="10000"/>
                                  </p:iterate>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iterate type="wd">
                                    <p:tmPct val="10000"/>
                                  </p:iterate>
                                  <p:childTnLst>
                                    <p:set>
                                      <p:cBhvr>
                                        <p:cTn id="1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iterate type="wd">
                                    <p:tmPct val="10000"/>
                                  </p:iterate>
                                  <p:childTnLst>
                                    <p:set>
                                      <p:cBhvr>
                                        <p:cTn id="16" dur="1" fill="hold">
                                          <p:stCondLst>
                                            <p:cond delay="0"/>
                                          </p:stCondLst>
                                        </p:cTn>
                                        <p:tgtEl>
                                          <p:spTgt spid="4">
                                            <p:txEl>
                                              <p:pRg st="4" end="4"/>
                                            </p:txEl>
                                          </p:spTgt>
                                        </p:tgtEl>
                                        <p:attrNameLst>
                                          <p:attrName>style.visibility</p:attrName>
                                        </p:attrNameLst>
                                      </p:cBhvr>
                                      <p:to>
                                        <p:strVal val="visible"/>
                                      </p:to>
                                    </p:set>
                                    <p:animEffect transition="in" filter="randombar(horizontal)">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iterate type="wd">
                                    <p:tmPct val="10000"/>
                                  </p:iterate>
                                  <p:childTnLst>
                                    <p:set>
                                      <p:cBhvr>
                                        <p:cTn id="21" dur="1" fill="hold">
                                          <p:stCondLst>
                                            <p:cond delay="0"/>
                                          </p:stCondLst>
                                        </p:cTn>
                                        <p:tgtEl>
                                          <p:spTgt spid="4">
                                            <p:txEl>
                                              <p:pRg st="6" end="6"/>
                                            </p:txEl>
                                          </p:spTgt>
                                        </p:tgtEl>
                                        <p:attrNameLst>
                                          <p:attrName>style.visibility</p:attrName>
                                        </p:attrNameLst>
                                      </p:cBhvr>
                                      <p:to>
                                        <p:strVal val="visible"/>
                                      </p:to>
                                    </p:set>
                                    <p:animEffect transition="in" filter="randombar(horizontal)">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iterate type="wd">
                                    <p:tmPct val="10000"/>
                                  </p:iterate>
                                  <p:childTnLst>
                                    <p:set>
                                      <p:cBhvr>
                                        <p:cTn id="26" dur="1" fill="hold">
                                          <p:stCondLst>
                                            <p:cond delay="0"/>
                                          </p:stCondLst>
                                        </p:cTn>
                                        <p:tgtEl>
                                          <p:spTgt spid="4">
                                            <p:txEl>
                                              <p:pRg st="8" end="8"/>
                                            </p:txEl>
                                          </p:spTgt>
                                        </p:tgtEl>
                                        <p:attrNameLst>
                                          <p:attrName>style.visibility</p:attrName>
                                        </p:attrNameLst>
                                      </p:cBhvr>
                                      <p:to>
                                        <p:strVal val="visible"/>
                                      </p:to>
                                    </p:set>
                                    <p:animEffect transition="in" filter="randombar(horizontal)">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iterate type="wd">
                                    <p:tmPct val="10000"/>
                                  </p:iterate>
                                  <p:childTnLst>
                                    <p:set>
                                      <p:cBhvr>
                                        <p:cTn id="31" dur="1" fill="hold">
                                          <p:stCondLst>
                                            <p:cond delay="0"/>
                                          </p:stCondLst>
                                        </p:cTn>
                                        <p:tgtEl>
                                          <p:spTgt spid="4">
                                            <p:txEl>
                                              <p:pRg st="10" end="10"/>
                                            </p:txEl>
                                          </p:spTgt>
                                        </p:tgtEl>
                                        <p:attrNameLst>
                                          <p:attrName>style.visibility</p:attrName>
                                        </p:attrNameLst>
                                      </p:cBhvr>
                                      <p:to>
                                        <p:strVal val="visible"/>
                                      </p:to>
                                    </p:set>
                                    <p:animEffect transition="in" filter="randombar(horizontal)">
                                      <p:cBhvr>
                                        <p:cTn id="3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58900" y="1066800"/>
            <a:ext cx="7785100" cy="5324535"/>
          </a:xfrm>
          <a:prstGeom prst="rect">
            <a:avLst/>
          </a:prstGeom>
          <a:noFill/>
        </p:spPr>
        <p:txBody>
          <a:bodyPr wrap="square" rtlCol="0">
            <a:spAutoFit/>
          </a:bodyPr>
          <a:lstStyle/>
          <a:p>
            <a:r>
              <a:rPr lang="en-US" sz="3200" b="1" dirty="0"/>
              <a:t>.5 Environment</a:t>
            </a:r>
            <a:endParaRPr lang="en-US" dirty="0"/>
          </a:p>
          <a:p>
            <a:pPr marL="342900" indent="-342900" algn="just">
              <a:buFont typeface="Arial" panose="020B0604020202020204" pitchFamily="34" charset="0"/>
              <a:buChar char="•"/>
            </a:pPr>
            <a:r>
              <a:rPr lang="en-US" b="1" dirty="0"/>
              <a:t> </a:t>
            </a:r>
            <a:r>
              <a:rPr lang="en-US" sz="2800" dirty="0" smtClean="0"/>
              <a:t>The </a:t>
            </a:r>
            <a:r>
              <a:rPr lang="en-US" sz="2800" dirty="0"/>
              <a:t>environment is the “supra system” within which an organization operates. </a:t>
            </a:r>
            <a:endParaRPr lang="ar-SA" sz="2800" dirty="0" smtClean="0"/>
          </a:p>
          <a:p>
            <a:pPr marL="342900" indent="-342900" algn="just">
              <a:buFont typeface="Arial" panose="020B0604020202020204" pitchFamily="34" charset="0"/>
              <a:buChar char="•"/>
            </a:pPr>
            <a:r>
              <a:rPr lang="en-US" sz="2800" dirty="0" smtClean="0"/>
              <a:t>It </a:t>
            </a:r>
            <a:r>
              <a:rPr lang="en-US" sz="2800" dirty="0"/>
              <a:t>is the source of external elements that impinge on the system. </a:t>
            </a:r>
            <a:endParaRPr lang="ar-SA" sz="2800" dirty="0" smtClean="0"/>
          </a:p>
          <a:p>
            <a:pPr marL="342900" indent="-342900" algn="just">
              <a:buFont typeface="Arial" panose="020B0604020202020204" pitchFamily="34" charset="0"/>
              <a:buChar char="•"/>
            </a:pPr>
            <a:r>
              <a:rPr lang="en-US" sz="2800" dirty="0" smtClean="0"/>
              <a:t>In </a:t>
            </a:r>
            <a:r>
              <a:rPr lang="en-US" sz="2800" dirty="0"/>
              <a:t>fact, it often determines how a system must function. </a:t>
            </a:r>
            <a:endParaRPr lang="ar-SA" sz="2800" dirty="0" smtClean="0"/>
          </a:p>
          <a:p>
            <a:pPr marL="800100" lvl="1" indent="-342900" algn="just">
              <a:buFont typeface="Arial" panose="020B0604020202020204" pitchFamily="34" charset="0"/>
              <a:buChar char="•"/>
            </a:pPr>
            <a:r>
              <a:rPr lang="en-US" sz="2800" dirty="0" smtClean="0"/>
              <a:t>For </a:t>
            </a:r>
            <a:r>
              <a:rPr lang="en-US" sz="2800" dirty="0"/>
              <a:t>example, the organization’s environment, consisting of vendors, competitors, and others, may provide constraints and, consequently, influence the actual performance of the business.</a:t>
            </a:r>
          </a:p>
        </p:txBody>
      </p:sp>
    </p:spTree>
    <p:extLst>
      <p:ext uri="{BB962C8B-B14F-4D97-AF65-F5344CB8AC3E}">
        <p14:creationId xmlns:p14="http://schemas.microsoft.com/office/powerpoint/2010/main" val="37666913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066800" y="914400"/>
            <a:ext cx="7924800" cy="5262979"/>
          </a:xfrm>
          <a:prstGeom prst="rect">
            <a:avLst/>
          </a:prstGeom>
          <a:noFill/>
        </p:spPr>
        <p:txBody>
          <a:bodyPr wrap="square" rtlCol="0">
            <a:spAutoFit/>
          </a:bodyPr>
          <a:lstStyle/>
          <a:p>
            <a:pPr algn="just"/>
            <a:r>
              <a:rPr lang="en-US" sz="2800" b="1" dirty="0"/>
              <a:t>.6 Boundaries and interface</a:t>
            </a:r>
            <a:endParaRPr lang="en-US" sz="2800" dirty="0"/>
          </a:p>
          <a:p>
            <a:pPr marL="457200" indent="-457200" algn="just">
              <a:buFont typeface="Arial" panose="020B0604020202020204" pitchFamily="34" charset="0"/>
              <a:buChar char="•"/>
            </a:pPr>
            <a:r>
              <a:rPr lang="en-US" sz="2800" dirty="0"/>
              <a:t>A system should be defined by its boundaries – the limits that identify </a:t>
            </a:r>
            <a:r>
              <a:rPr lang="en-US" sz="2800" dirty="0" smtClean="0"/>
              <a:t>its</a:t>
            </a:r>
            <a:r>
              <a:rPr lang="en-US" sz="2800" dirty="0"/>
              <a:t> </a:t>
            </a:r>
            <a:r>
              <a:rPr lang="en-US" sz="2800" dirty="0" smtClean="0"/>
              <a:t>components</a:t>
            </a:r>
            <a:r>
              <a:rPr lang="en-US" sz="2800" dirty="0"/>
              <a:t>, processes and interrelationship when it interfaces with another system. </a:t>
            </a:r>
            <a:endParaRPr lang="en-US" sz="2800" dirty="0" smtClean="0"/>
          </a:p>
          <a:p>
            <a:pPr marL="914400" lvl="1" indent="-457200" algn="just">
              <a:buFont typeface="Arial" panose="020B0604020202020204" pitchFamily="34" charset="0"/>
              <a:buChar char="•"/>
            </a:pPr>
            <a:r>
              <a:rPr lang="en-US" sz="2800" dirty="0" smtClean="0"/>
              <a:t>For </a:t>
            </a:r>
            <a:r>
              <a:rPr lang="en-US" sz="2800" dirty="0"/>
              <a:t>example, a teller system in a commercial bank is restricted to the deposits, withdrawals and related activities of customers checking and savings accounts. It may exclude mortgage foreclosures, trust activities, and the like.</a:t>
            </a:r>
          </a:p>
          <a:p>
            <a:pPr algn="just"/>
            <a:r>
              <a:rPr lang="en-US" sz="2800" dirty="0"/>
              <a:t>Each system has boundaries that determine its sphere of influence and control. </a:t>
            </a:r>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1600200" y="990600"/>
            <a:ext cx="7074581" cy="4953000"/>
          </a:xfrm>
          <a:prstGeom prst="rect">
            <a:avLst/>
          </a:prstGeom>
          <a:noFill/>
          <a:ln>
            <a:noFill/>
          </a:ln>
        </p:spPr>
      </p:pic>
      <p:sp>
        <p:nvSpPr>
          <p:cNvPr id="3" name="مستطيل 2"/>
          <p:cNvSpPr/>
          <p:nvPr/>
        </p:nvSpPr>
        <p:spPr>
          <a:xfrm>
            <a:off x="2133599" y="6091535"/>
            <a:ext cx="6541181" cy="461665"/>
          </a:xfrm>
          <a:prstGeom prst="rect">
            <a:avLst/>
          </a:prstGeom>
        </p:spPr>
        <p:txBody>
          <a:bodyPr wrap="square">
            <a:spAutoFit/>
          </a:bodyPr>
          <a:lstStyle/>
          <a:p>
            <a:r>
              <a:rPr lang="en-US" b="1" dirty="0"/>
              <a:t>Figure 1.1: Functions of an information system</a:t>
            </a:r>
            <a:endParaRPr lang="en-US" dirty="0"/>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58900" y="838200"/>
            <a:ext cx="7759700" cy="5324535"/>
          </a:xfrm>
          <a:prstGeom prst="rect">
            <a:avLst/>
          </a:prstGeom>
          <a:noFill/>
        </p:spPr>
        <p:txBody>
          <a:bodyPr wrap="square" rtlCol="0">
            <a:spAutoFit/>
          </a:bodyPr>
          <a:lstStyle/>
          <a:p>
            <a:r>
              <a:rPr lang="en-US" sz="3200" b="1" dirty="0" smtClean="0"/>
              <a:t>4. Types </a:t>
            </a:r>
            <a:r>
              <a:rPr lang="en-US" sz="3200" b="1" dirty="0"/>
              <a:t>of systems</a:t>
            </a:r>
            <a:endParaRPr lang="en-US" sz="3200" dirty="0"/>
          </a:p>
          <a:p>
            <a:pPr algn="just"/>
            <a:r>
              <a:rPr lang="en-US" sz="2800" dirty="0"/>
              <a:t>The frame of reference within which one views a system is related to the use of the systems approach for analysis. Systems have been classified in different ways. Common classifications are: </a:t>
            </a:r>
            <a:endParaRPr lang="en-US" sz="2800" dirty="0" smtClean="0"/>
          </a:p>
          <a:p>
            <a:pPr algn="just"/>
            <a:endParaRPr lang="en-US" sz="2800" dirty="0"/>
          </a:p>
          <a:p>
            <a:pPr marL="514350" indent="-514350" algn="just">
              <a:buAutoNum type="arabicParenBoth"/>
            </a:pPr>
            <a:r>
              <a:rPr lang="en-US" sz="2800" dirty="0" smtClean="0"/>
              <a:t>physical </a:t>
            </a:r>
            <a:r>
              <a:rPr lang="en-US" sz="2800" dirty="0"/>
              <a:t>or </a:t>
            </a:r>
            <a:r>
              <a:rPr lang="en-US" sz="2800" dirty="0" smtClean="0"/>
              <a:t>abstract</a:t>
            </a:r>
          </a:p>
          <a:p>
            <a:pPr algn="just"/>
            <a:endParaRPr lang="en-US" sz="2800" dirty="0"/>
          </a:p>
          <a:p>
            <a:pPr algn="just"/>
            <a:r>
              <a:rPr lang="en-US" sz="2800" dirty="0"/>
              <a:t>(2) open or closed </a:t>
            </a:r>
            <a:endParaRPr lang="en-US" sz="2800" dirty="0" smtClean="0"/>
          </a:p>
          <a:p>
            <a:pPr algn="just"/>
            <a:endParaRPr lang="en-US" sz="2800" dirty="0"/>
          </a:p>
          <a:p>
            <a:pPr algn="just"/>
            <a:r>
              <a:rPr lang="en-US" sz="2800" dirty="0"/>
              <a:t> (3) “man – made” information systems</a:t>
            </a:r>
            <a:r>
              <a:rPr lang="en-US" sz="2800" dirty="0" smtClean="0"/>
              <a:t>.</a:t>
            </a:r>
          </a:p>
          <a:p>
            <a:pPr algn="just"/>
            <a:endParaRPr lang="en-US" sz="2800" dirty="0"/>
          </a:p>
        </p:txBody>
      </p:sp>
    </p:spTree>
    <p:extLst>
      <p:ext uri="{BB962C8B-B14F-4D97-AF65-F5344CB8AC3E}">
        <p14:creationId xmlns:p14="http://schemas.microsoft.com/office/powerpoint/2010/main" val="3477648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46200" y="990600"/>
            <a:ext cx="7772400" cy="5447645"/>
          </a:xfrm>
          <a:prstGeom prst="rect">
            <a:avLst/>
          </a:prstGeom>
          <a:noFill/>
        </p:spPr>
        <p:txBody>
          <a:bodyPr wrap="square" rtlCol="0">
            <a:spAutoFit/>
          </a:bodyPr>
          <a:lstStyle/>
          <a:p>
            <a:r>
              <a:rPr lang="en-US" sz="3200" b="1" dirty="0"/>
              <a:t>1 Physical or abstract </a:t>
            </a:r>
            <a:r>
              <a:rPr lang="en-US" sz="3200" b="1" dirty="0" smtClean="0"/>
              <a:t>systems</a:t>
            </a:r>
          </a:p>
          <a:p>
            <a:endParaRPr lang="en-US" sz="3200" dirty="0"/>
          </a:p>
          <a:p>
            <a:pPr marL="514350" indent="-514350" algn="just">
              <a:buFont typeface="+mj-lt"/>
              <a:buAutoNum type="alphaLcParenR"/>
            </a:pPr>
            <a:r>
              <a:rPr lang="en-US" sz="3200" dirty="0">
                <a:solidFill>
                  <a:srgbClr val="FFFF00"/>
                </a:solidFill>
              </a:rPr>
              <a:t>Physical</a:t>
            </a:r>
            <a:r>
              <a:rPr lang="en-US" sz="3200" dirty="0"/>
              <a:t> systems </a:t>
            </a:r>
            <a:r>
              <a:rPr lang="en-US" sz="2800" dirty="0"/>
              <a:t>are tangible entities that may be static or dynamic in operation. </a:t>
            </a:r>
            <a:endParaRPr lang="en-US" sz="2800" dirty="0" smtClean="0"/>
          </a:p>
          <a:p>
            <a:pPr marL="342900" indent="-342900" algn="just">
              <a:buFont typeface="Arial" panose="020B0604020202020204" pitchFamily="34" charset="0"/>
              <a:buChar char="•"/>
            </a:pPr>
            <a:r>
              <a:rPr lang="en-US" sz="2800" dirty="0" smtClean="0"/>
              <a:t>For </a:t>
            </a:r>
            <a:r>
              <a:rPr lang="en-US" sz="2800" dirty="0"/>
              <a:t>example, the physical parts of the computer center are the officers, desks, and chairs that facilitate operation of the computer</a:t>
            </a:r>
            <a:r>
              <a:rPr lang="en-US" sz="2800" dirty="0" smtClean="0"/>
              <a:t>.</a:t>
            </a:r>
          </a:p>
          <a:p>
            <a:pPr marL="342900" indent="-342900" algn="just">
              <a:buFont typeface="Arial" panose="020B0604020202020204" pitchFamily="34" charset="0"/>
              <a:buChar char="•"/>
            </a:pPr>
            <a:r>
              <a:rPr lang="en-US" sz="2800" dirty="0" smtClean="0"/>
              <a:t> </a:t>
            </a:r>
            <a:r>
              <a:rPr lang="en-US" sz="2800" dirty="0"/>
              <a:t>They can be seen and counted; they are static. In contrast, a programmed computer is a dynamic system. Data, programs, output, and applications change as the user’s demands or the priority of the information requested changes. </a:t>
            </a:r>
            <a:endParaRPr lang="en-US" sz="2800" dirty="0" smtClean="0"/>
          </a:p>
        </p:txBody>
      </p:sp>
    </p:spTree>
    <p:extLst>
      <p:ext uri="{BB962C8B-B14F-4D97-AF65-F5344CB8AC3E}">
        <p14:creationId xmlns:p14="http://schemas.microsoft.com/office/powerpoint/2010/main" val="9253692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685800"/>
            <a:ext cx="7899400" cy="6186309"/>
          </a:xfrm>
          <a:prstGeom prst="rect">
            <a:avLst/>
          </a:prstGeom>
          <a:noFill/>
        </p:spPr>
        <p:txBody>
          <a:bodyPr wrap="square" rtlCol="0">
            <a:spAutoFit/>
          </a:bodyPr>
          <a:lstStyle/>
          <a:p>
            <a:pPr marL="457200" indent="-457200" algn="just">
              <a:buFont typeface="+mj-lt"/>
              <a:buAutoNum type="alphaLcParenR" startAt="2"/>
            </a:pPr>
            <a:r>
              <a:rPr lang="en-US" sz="3200" dirty="0">
                <a:solidFill>
                  <a:srgbClr val="FFFF00"/>
                </a:solidFill>
              </a:rPr>
              <a:t>Abstract systems </a:t>
            </a:r>
            <a:r>
              <a:rPr lang="en-US" sz="2800" dirty="0"/>
              <a:t>are conceptual or non-physical entities. </a:t>
            </a:r>
          </a:p>
          <a:p>
            <a:pPr marL="457200" indent="-457200" algn="just">
              <a:buFont typeface="Arial" panose="020B0604020202020204" pitchFamily="34" charset="0"/>
              <a:buChar char="•"/>
            </a:pPr>
            <a:r>
              <a:rPr lang="en-US" sz="2800" dirty="0" smtClean="0"/>
              <a:t>They </a:t>
            </a:r>
            <a:r>
              <a:rPr lang="en-US" sz="2800" dirty="0"/>
              <a:t>may be as straightforward as formulas of relationships among sets of variables or models – the abstract conceptualization of physical situations</a:t>
            </a:r>
            <a:r>
              <a:rPr lang="en-US" sz="2800" dirty="0" smtClean="0"/>
              <a:t>.</a:t>
            </a:r>
          </a:p>
          <a:p>
            <a:pPr marL="457200" indent="-457200" algn="just">
              <a:buFont typeface="Arial" panose="020B0604020202020204" pitchFamily="34" charset="0"/>
              <a:buChar char="•"/>
            </a:pPr>
            <a:r>
              <a:rPr lang="en-US" sz="2800" dirty="0" smtClean="0"/>
              <a:t> </a:t>
            </a:r>
            <a:r>
              <a:rPr lang="en-US" sz="2800" dirty="0"/>
              <a:t>A model is a representation of a real or a planned system. </a:t>
            </a:r>
            <a:endParaRPr lang="en-US" sz="2800" dirty="0" smtClean="0"/>
          </a:p>
          <a:p>
            <a:pPr marL="457200" indent="-457200" algn="just">
              <a:buFont typeface="Arial" panose="020B0604020202020204" pitchFamily="34" charset="0"/>
              <a:buChar char="•"/>
            </a:pPr>
            <a:r>
              <a:rPr lang="en-US" sz="2800" dirty="0" smtClean="0"/>
              <a:t>The </a:t>
            </a:r>
            <a:r>
              <a:rPr lang="en-US" sz="2800" dirty="0"/>
              <a:t>use of models makes it easier for the analyst to visualize relationships in the system under study</a:t>
            </a:r>
            <a:r>
              <a:rPr lang="en-US" sz="2800" dirty="0" smtClean="0"/>
              <a:t>.</a:t>
            </a:r>
          </a:p>
          <a:p>
            <a:pPr marL="457200" indent="-457200" algn="just">
              <a:buFont typeface="Arial" panose="020B0604020202020204" pitchFamily="34" charset="0"/>
              <a:buChar char="•"/>
            </a:pPr>
            <a:r>
              <a:rPr lang="en-US" sz="2800" dirty="0" smtClean="0"/>
              <a:t> </a:t>
            </a:r>
            <a:r>
              <a:rPr lang="en-US" sz="2800" dirty="0"/>
              <a:t>The objective is to point out the significant elements and the key interrelationships of a complex system.</a:t>
            </a:r>
          </a:p>
        </p:txBody>
      </p:sp>
    </p:spTree>
    <p:extLst>
      <p:ext uri="{BB962C8B-B14F-4D97-AF65-F5344CB8AC3E}">
        <p14:creationId xmlns:p14="http://schemas.microsoft.com/office/powerpoint/2010/main" val="925369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95400" y="838200"/>
            <a:ext cx="7823200" cy="5816977"/>
          </a:xfrm>
          <a:prstGeom prst="rect">
            <a:avLst/>
          </a:prstGeom>
          <a:noFill/>
        </p:spPr>
        <p:txBody>
          <a:bodyPr wrap="square" rtlCol="0">
            <a:spAutoFit/>
          </a:bodyPr>
          <a:lstStyle/>
          <a:p>
            <a:pPr algn="just"/>
            <a:r>
              <a:rPr lang="en-US" sz="3200" b="1" dirty="0"/>
              <a:t>2 Open or Closed </a:t>
            </a:r>
            <a:r>
              <a:rPr lang="en-US" sz="3200" b="1" dirty="0" smtClean="0"/>
              <a:t>Systems</a:t>
            </a:r>
            <a:endParaRPr lang="en-US" sz="3200" dirty="0"/>
          </a:p>
          <a:p>
            <a:pPr algn="just"/>
            <a:r>
              <a:rPr lang="en-US" sz="2800" dirty="0"/>
              <a:t>Another classification of systems is based on their degree of independence</a:t>
            </a:r>
            <a:r>
              <a:rPr lang="en-US" sz="2800" dirty="0" smtClean="0"/>
              <a:t>.</a:t>
            </a:r>
          </a:p>
          <a:p>
            <a:pPr marL="514350" indent="-514350" algn="just">
              <a:buFont typeface="+mj-lt"/>
              <a:buAutoNum type="alphaLcParenR"/>
            </a:pPr>
            <a:r>
              <a:rPr lang="en-US" sz="2800" dirty="0" smtClean="0"/>
              <a:t> </a:t>
            </a:r>
            <a:r>
              <a:rPr lang="en-US" sz="2800" dirty="0"/>
              <a:t>An </a:t>
            </a:r>
            <a:r>
              <a:rPr lang="en-US" sz="3200" dirty="0">
                <a:solidFill>
                  <a:srgbClr val="FFFF00"/>
                </a:solidFill>
              </a:rPr>
              <a:t>open</a:t>
            </a:r>
            <a:r>
              <a:rPr lang="en-US" sz="3200" dirty="0"/>
              <a:t> </a:t>
            </a:r>
            <a:r>
              <a:rPr lang="en-US" sz="2800" dirty="0"/>
              <a:t>system has many interfaces with its environment. </a:t>
            </a:r>
          </a:p>
          <a:p>
            <a:pPr marL="571500" indent="-114300" algn="just">
              <a:buFont typeface="Arial" panose="020B0604020202020204" pitchFamily="34" charset="0"/>
              <a:buChar char="•"/>
            </a:pPr>
            <a:r>
              <a:rPr lang="en-US" sz="2800" dirty="0" smtClean="0"/>
              <a:t>     It </a:t>
            </a:r>
            <a:r>
              <a:rPr lang="en-US" sz="2800" dirty="0"/>
              <a:t>permits interaction across its boundary</a:t>
            </a:r>
            <a:r>
              <a:rPr lang="en-US" sz="2800" dirty="0" smtClean="0"/>
              <a:t>;</a:t>
            </a:r>
          </a:p>
          <a:p>
            <a:pPr marL="914400" lvl="1" indent="-457200" algn="just">
              <a:buFont typeface="Arial" panose="020B0604020202020204" pitchFamily="34" charset="0"/>
              <a:buChar char="•"/>
            </a:pPr>
            <a:r>
              <a:rPr lang="en-US" sz="2800" dirty="0" smtClean="0"/>
              <a:t> </a:t>
            </a:r>
            <a:r>
              <a:rPr lang="en-US" sz="2800" dirty="0"/>
              <a:t>it receives inputs from and delivers outputs to the outside</a:t>
            </a:r>
            <a:r>
              <a:rPr lang="en-US" sz="2800" dirty="0" smtClean="0"/>
              <a:t>.</a:t>
            </a:r>
          </a:p>
          <a:p>
            <a:pPr marL="914400" lvl="1" indent="-457200" algn="just">
              <a:buFont typeface="Arial" panose="020B0604020202020204" pitchFamily="34" charset="0"/>
              <a:buChar char="•"/>
            </a:pPr>
            <a:r>
              <a:rPr lang="en-US" sz="2800" dirty="0" smtClean="0"/>
              <a:t> </a:t>
            </a:r>
            <a:r>
              <a:rPr lang="en-US" sz="2800" dirty="0"/>
              <a:t>An information system falls into this category, since it must adapt to the changing demands of the user. </a:t>
            </a:r>
            <a:endParaRPr lang="en-US" sz="2800" dirty="0" smtClean="0"/>
          </a:p>
          <a:p>
            <a:pPr marL="571500" lvl="1" indent="-571500" algn="just">
              <a:buFont typeface="+mj-lt"/>
              <a:buAutoNum type="alphaLcParenR" startAt="2"/>
            </a:pPr>
            <a:r>
              <a:rPr lang="en-US" sz="2800" dirty="0" smtClean="0"/>
              <a:t>A </a:t>
            </a:r>
            <a:r>
              <a:rPr lang="en-US" sz="2800" dirty="0">
                <a:solidFill>
                  <a:srgbClr val="FFFF00"/>
                </a:solidFill>
              </a:rPr>
              <a:t>closed</a:t>
            </a:r>
            <a:r>
              <a:rPr lang="en-US" sz="2800" dirty="0"/>
              <a:t> system is isolated from environmental influences.</a:t>
            </a:r>
          </a:p>
        </p:txBody>
      </p:sp>
    </p:spTree>
    <p:extLst>
      <p:ext uri="{BB962C8B-B14F-4D97-AF65-F5344CB8AC3E}">
        <p14:creationId xmlns:p14="http://schemas.microsoft.com/office/powerpoint/2010/main" val="9253692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609600"/>
            <a:ext cx="7747000" cy="6186309"/>
          </a:xfrm>
          <a:prstGeom prst="rect">
            <a:avLst/>
          </a:prstGeom>
          <a:noFill/>
        </p:spPr>
        <p:txBody>
          <a:bodyPr wrap="square" rtlCol="0">
            <a:spAutoFit/>
          </a:bodyPr>
          <a:lstStyle/>
          <a:p>
            <a:pPr algn="just"/>
            <a:r>
              <a:rPr lang="en-US" sz="3200" b="1" dirty="0"/>
              <a:t>3 Man – Made Information Systems</a:t>
            </a:r>
            <a:endParaRPr lang="en-US" sz="3200" dirty="0"/>
          </a:p>
          <a:p>
            <a:pPr marL="457200" indent="-457200" algn="just">
              <a:buFont typeface="Arial" panose="020B0604020202020204" pitchFamily="34" charset="0"/>
              <a:buChar char="•"/>
            </a:pPr>
            <a:r>
              <a:rPr lang="en-US" sz="2800" dirty="0" smtClean="0"/>
              <a:t>Ideally</a:t>
            </a:r>
            <a:r>
              <a:rPr lang="en-US" sz="2800" dirty="0"/>
              <a:t>, information reduces uncertainty about a state or event</a:t>
            </a:r>
            <a:r>
              <a:rPr lang="en-US" sz="2800" dirty="0" smtClean="0"/>
              <a:t>.</a:t>
            </a:r>
          </a:p>
          <a:p>
            <a:pPr marL="741363" algn="just">
              <a:buFont typeface="Arial" panose="020B0604020202020204" pitchFamily="34" charset="0"/>
              <a:buChar char="•"/>
            </a:pPr>
            <a:r>
              <a:rPr lang="en-US" sz="2800" dirty="0"/>
              <a:t>	</a:t>
            </a:r>
            <a:r>
              <a:rPr lang="en-US" sz="2800" dirty="0" smtClean="0"/>
              <a:t> </a:t>
            </a:r>
            <a:r>
              <a:rPr lang="en-US" sz="2800" dirty="0"/>
              <a:t>For example, information that the wind is calm reduces the uncertainty that the boat trip will be pleasant. </a:t>
            </a:r>
            <a:endParaRPr lang="en-US" sz="2800" dirty="0" smtClean="0"/>
          </a:p>
          <a:p>
            <a:pPr marL="741363" algn="just">
              <a:buFont typeface="Arial" panose="020B0604020202020204" pitchFamily="34" charset="0"/>
              <a:buChar char="•"/>
            </a:pPr>
            <a:r>
              <a:rPr lang="en-US" sz="2800" dirty="0" smtClean="0"/>
              <a:t>An </a:t>
            </a:r>
            <a:r>
              <a:rPr lang="en-US" sz="2800" dirty="0"/>
              <a:t>information system is the basis for interaction between the user and the analyst</a:t>
            </a:r>
            <a:r>
              <a:rPr lang="en-US" sz="2800" dirty="0" smtClean="0"/>
              <a:t>.</a:t>
            </a:r>
          </a:p>
          <a:p>
            <a:pPr marL="741363" algn="just">
              <a:buFont typeface="Arial" panose="020B0604020202020204" pitchFamily="34" charset="0"/>
              <a:buChar char="•"/>
            </a:pPr>
            <a:r>
              <a:rPr lang="en-US" sz="2800" dirty="0" smtClean="0"/>
              <a:t> </a:t>
            </a:r>
            <a:r>
              <a:rPr lang="en-US" sz="2800" dirty="0"/>
              <a:t>It provides instruction, commands and feedback. </a:t>
            </a:r>
            <a:endParaRPr lang="en-US" sz="2800" dirty="0" smtClean="0"/>
          </a:p>
          <a:p>
            <a:pPr marL="741363" algn="just">
              <a:buFont typeface="Arial" panose="020B0604020202020204" pitchFamily="34" charset="0"/>
              <a:buChar char="•"/>
            </a:pPr>
            <a:r>
              <a:rPr lang="en-US" sz="2800" dirty="0" smtClean="0"/>
              <a:t>It </a:t>
            </a:r>
            <a:r>
              <a:rPr lang="en-US" sz="2800" dirty="0"/>
              <a:t>determines the nature of the relationships among decision-makers</a:t>
            </a:r>
            <a:r>
              <a:rPr lang="en-US" sz="2800" dirty="0" smtClean="0"/>
              <a:t>.</a:t>
            </a:r>
          </a:p>
          <a:p>
            <a:pPr marL="741363" algn="just">
              <a:buFont typeface="Arial" panose="020B0604020202020204" pitchFamily="34" charset="0"/>
              <a:buChar char="•"/>
            </a:pPr>
            <a:r>
              <a:rPr lang="en-US" sz="2800" dirty="0" smtClean="0"/>
              <a:t> </a:t>
            </a:r>
            <a:r>
              <a:rPr lang="en-US" sz="2800" dirty="0"/>
              <a:t>In fact, it may be viewed as a decision center for personnel at all levels. </a:t>
            </a:r>
          </a:p>
        </p:txBody>
      </p:sp>
    </p:spTree>
    <p:extLst>
      <p:ext uri="{BB962C8B-B14F-4D97-AF65-F5344CB8AC3E}">
        <p14:creationId xmlns:p14="http://schemas.microsoft.com/office/powerpoint/2010/main" val="19185586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990600" y="733246"/>
            <a:ext cx="8036560" cy="6124754"/>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t>From this basis, an information system may be defined as a set of devices, procedures and operating systems designed around user based criteria to produce information and communicate it to the user for planning, control and performance</a:t>
            </a:r>
            <a:r>
              <a:rPr lang="en-US" sz="2800" dirty="0" smtClean="0"/>
              <a:t>.</a:t>
            </a:r>
          </a:p>
          <a:p>
            <a:pPr marL="457200" indent="-457200" algn="just">
              <a:buFont typeface="Arial" panose="020B0604020202020204" pitchFamily="34" charset="0"/>
              <a:buChar char="•"/>
            </a:pPr>
            <a:r>
              <a:rPr lang="en-US" sz="2800" dirty="0" smtClean="0"/>
              <a:t> </a:t>
            </a:r>
            <a:r>
              <a:rPr lang="en-US" sz="2800" dirty="0"/>
              <a:t>In systems analysis, it is important to keep in mind that considering an alternative system means improving one or more of these criteria</a:t>
            </a:r>
            <a:r>
              <a:rPr lang="en-US" sz="2800" dirty="0" smtClean="0"/>
              <a:t>.</a:t>
            </a:r>
          </a:p>
          <a:p>
            <a:pPr marL="457200" indent="-457200" algn="just">
              <a:buFont typeface="Arial" panose="020B0604020202020204" pitchFamily="34" charset="0"/>
              <a:buChar char="•"/>
            </a:pPr>
            <a:endParaRPr lang="en-US" sz="2800" dirty="0" smtClean="0"/>
          </a:p>
          <a:p>
            <a:pPr marL="457200" indent="-457200" algn="just">
              <a:buFont typeface="Arial" panose="020B0604020202020204" pitchFamily="34" charset="0"/>
              <a:buChar char="•"/>
            </a:pPr>
            <a:r>
              <a:rPr lang="en-US" sz="2800" dirty="0" smtClean="0"/>
              <a:t> </a:t>
            </a:r>
            <a:r>
              <a:rPr lang="en-US" sz="2800" dirty="0"/>
              <a:t>Many practitioners fail to recognize that a business has several information systems; each is designed for a purpose and works to accommodate data flow, communications, decision making, control and effectiveness. </a:t>
            </a:r>
          </a:p>
        </p:txBody>
      </p:sp>
    </p:spTree>
    <p:extLst>
      <p:ext uri="{BB962C8B-B14F-4D97-AF65-F5344CB8AC3E}">
        <p14:creationId xmlns:p14="http://schemas.microsoft.com/office/powerpoint/2010/main" val="19185586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14400"/>
            <a:ext cx="7747000" cy="5324535"/>
          </a:xfrm>
          <a:prstGeom prst="rect">
            <a:avLst/>
          </a:prstGeom>
          <a:noFill/>
        </p:spPr>
        <p:txBody>
          <a:bodyPr wrap="square" rtlCol="0">
            <a:spAutoFit/>
          </a:bodyPr>
          <a:lstStyle/>
          <a:p>
            <a:pPr algn="just"/>
            <a:r>
              <a:rPr lang="en-US" sz="3200" b="1" dirty="0"/>
              <a:t>5</a:t>
            </a:r>
            <a:r>
              <a:rPr lang="en-US" sz="3200" dirty="0"/>
              <a:t> </a:t>
            </a:r>
            <a:r>
              <a:rPr lang="en-US" sz="3200" b="1" dirty="0"/>
              <a:t>What Is an Information System?</a:t>
            </a:r>
            <a:endParaRPr lang="en-US" sz="3200" dirty="0"/>
          </a:p>
          <a:p>
            <a:pPr marL="457200" indent="-457200" algn="just">
              <a:buFont typeface="Arial" panose="020B0604020202020204" pitchFamily="34" charset="0"/>
              <a:buChar char="•"/>
            </a:pPr>
            <a:r>
              <a:rPr lang="en-US" sz="2800" dirty="0"/>
              <a:t> An information system can be defined </a:t>
            </a:r>
            <a:r>
              <a:rPr lang="en-US" sz="2800" b="1" i="1" dirty="0"/>
              <a:t>technically </a:t>
            </a:r>
            <a:r>
              <a:rPr lang="en-US" sz="2800" dirty="0"/>
              <a:t>as a set of interrelated components that collect (or retrieve), process, store, and distribute information to support decision making and control in an organization</a:t>
            </a:r>
            <a:r>
              <a:rPr lang="en-US" sz="2800" dirty="0" smtClean="0"/>
              <a:t>.</a:t>
            </a:r>
          </a:p>
          <a:p>
            <a:pPr marL="457200" indent="-457200" algn="just">
              <a:buFont typeface="Arial" panose="020B0604020202020204" pitchFamily="34" charset="0"/>
              <a:buChar char="•"/>
            </a:pPr>
            <a:endParaRPr lang="en-US" sz="2800" dirty="0"/>
          </a:p>
          <a:p>
            <a:pPr marL="457200" indent="-457200" algn="just">
              <a:buFont typeface="Arial" panose="020B0604020202020204" pitchFamily="34" charset="0"/>
              <a:buChar char="•"/>
            </a:pPr>
            <a:r>
              <a:rPr lang="en-US" sz="2800" dirty="0" smtClean="0"/>
              <a:t> </a:t>
            </a:r>
            <a:r>
              <a:rPr lang="en-US" sz="2800" dirty="0"/>
              <a:t>In addition to supporting decision making, coordination, and control, information systems may also help managers and workers analyze problems, visualize complex subjects, and create new products. </a:t>
            </a:r>
          </a:p>
        </p:txBody>
      </p:sp>
    </p:spTree>
    <p:extLst>
      <p:ext uri="{BB962C8B-B14F-4D97-AF65-F5344CB8AC3E}">
        <p14:creationId xmlns:p14="http://schemas.microsoft.com/office/powerpoint/2010/main" val="19185586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762000"/>
            <a:ext cx="7747000" cy="4832092"/>
          </a:xfrm>
          <a:prstGeom prst="rect">
            <a:avLst/>
          </a:prstGeom>
          <a:noFill/>
        </p:spPr>
        <p:txBody>
          <a:bodyPr wrap="square" rtlCol="0">
            <a:spAutoFit/>
          </a:bodyPr>
          <a:lstStyle/>
          <a:p>
            <a:r>
              <a:rPr lang="en-US" sz="3200" b="1" dirty="0" smtClean="0">
                <a:solidFill>
                  <a:srgbClr val="FF0000"/>
                </a:solidFill>
              </a:rPr>
              <a:t>1. Introduction</a:t>
            </a:r>
            <a:r>
              <a:rPr lang="en-US" b="1" dirty="0"/>
              <a:t> </a:t>
            </a:r>
            <a:endParaRPr lang="en-US" dirty="0"/>
          </a:p>
          <a:p>
            <a:r>
              <a:rPr lang="en-US" b="1" dirty="0"/>
              <a:t> </a:t>
            </a:r>
            <a:endParaRPr lang="en-US" dirty="0"/>
          </a:p>
          <a:p>
            <a:pPr marL="342900" indent="-342900" algn="just">
              <a:buFont typeface="Arial" panose="020B0604020202020204" pitchFamily="34" charset="0"/>
              <a:buChar char="•"/>
            </a:pPr>
            <a:r>
              <a:rPr lang="en-US" dirty="0" smtClean="0"/>
              <a:t>  </a:t>
            </a:r>
            <a:r>
              <a:rPr lang="en-US" sz="2800" dirty="0"/>
              <a:t>The term system is derived from the Greek word </a:t>
            </a:r>
            <a:r>
              <a:rPr lang="en-US" sz="2800" i="1" dirty="0" err="1">
                <a:solidFill>
                  <a:srgbClr val="FFFF00"/>
                </a:solidFill>
              </a:rPr>
              <a:t>systema</a:t>
            </a:r>
            <a:r>
              <a:rPr lang="en-US" sz="2800" dirty="0"/>
              <a:t>, which means an organized relationship among functioning units or components</a:t>
            </a:r>
            <a:r>
              <a:rPr lang="en-US" sz="2800" dirty="0" smtClean="0"/>
              <a:t>.</a:t>
            </a:r>
          </a:p>
          <a:p>
            <a:pPr marL="457200" indent="-457200" algn="just">
              <a:buFont typeface="Arial" panose="020B0604020202020204" pitchFamily="34" charset="0"/>
              <a:buChar char="•"/>
            </a:pPr>
            <a:r>
              <a:rPr lang="en-US" sz="2800" dirty="0" smtClean="0"/>
              <a:t> </a:t>
            </a:r>
            <a:r>
              <a:rPr lang="en-US" sz="2800" dirty="0"/>
              <a:t>A system exists because it is designed to achieve one or more objectives. </a:t>
            </a:r>
            <a:endParaRPr lang="en-US" sz="2800" dirty="0" smtClean="0"/>
          </a:p>
          <a:p>
            <a:pPr marL="457200" indent="-457200" algn="just">
              <a:buFont typeface="Arial" panose="020B0604020202020204" pitchFamily="34" charset="0"/>
              <a:buChar char="•"/>
            </a:pPr>
            <a:r>
              <a:rPr lang="en-US" sz="2800" dirty="0" smtClean="0"/>
              <a:t>We </a:t>
            </a:r>
            <a:r>
              <a:rPr lang="en-US" sz="2800" dirty="0"/>
              <a:t>come into daily contact with the </a:t>
            </a:r>
            <a:r>
              <a:rPr lang="en-US" sz="2800" u="sng" dirty="0"/>
              <a:t>transportation system</a:t>
            </a:r>
            <a:r>
              <a:rPr lang="en-US" sz="2800" dirty="0"/>
              <a:t>, the telephone system, the </a:t>
            </a:r>
            <a:r>
              <a:rPr lang="en-US" sz="2800" u="sng" dirty="0"/>
              <a:t>accounting system</a:t>
            </a:r>
            <a:r>
              <a:rPr lang="en-US" sz="2800" dirty="0"/>
              <a:t>, the </a:t>
            </a:r>
            <a:r>
              <a:rPr lang="en-US" sz="2800" u="sng" dirty="0"/>
              <a:t>production system</a:t>
            </a:r>
            <a:r>
              <a:rPr lang="en-US" sz="2800" dirty="0"/>
              <a:t>, and, for over two decades, the </a:t>
            </a:r>
            <a:r>
              <a:rPr lang="en-US" sz="2800" u="sng" dirty="0"/>
              <a:t>computer system</a:t>
            </a:r>
            <a:r>
              <a:rPr lang="en-US" sz="2800" dirty="0"/>
              <a:t>. </a:t>
            </a:r>
            <a:endParaRPr lang="en-US" dirty="0"/>
          </a:p>
        </p:txBody>
      </p:sp>
    </p:spTree>
    <p:extLst>
      <p:ext uri="{BB962C8B-B14F-4D97-AF65-F5344CB8AC3E}">
        <p14:creationId xmlns:p14="http://schemas.microsoft.com/office/powerpoint/2010/main" val="1522267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wd">
                                    <p:tmPct val="50000"/>
                                  </p:iterate>
                                  <p:childTnLst>
                                    <p:set>
                                      <p:cBhvr>
                                        <p:cTn id="6" dur="1" fill="hold">
                                          <p:stCondLst>
                                            <p:cond delay="0"/>
                                          </p:stCondLst>
                                        </p:cTn>
                                        <p:tgtEl>
                                          <p:spTgt spid="2">
                                            <p:txEl>
                                              <p:pRg st="0" end="0"/>
                                            </p:txEl>
                                          </p:spTgt>
                                        </p:tgtEl>
                                        <p:attrNameLst>
                                          <p:attrName>style.visibility</p:attrName>
                                        </p:attrNameLst>
                                      </p:cBhvr>
                                      <p:to>
                                        <p:strVal val="visible"/>
                                      </p:to>
                                    </p:set>
                                    <p:set>
                                      <p:cBhvr>
                                        <p:cTn id="7" dur="455" fill="hold">
                                          <p:stCondLst>
                                            <p:cond delay="0"/>
                                          </p:stCondLst>
                                        </p:cTn>
                                        <p:tgtEl>
                                          <p:spTgt spid="2">
                                            <p:txEl>
                                              <p:pRg st="0" end="0"/>
                                            </p:txEl>
                                          </p:spTgt>
                                        </p:tgtEl>
                                        <p:attrNameLst>
                                          <p:attrName>style.rotation</p:attrName>
                                        </p:attrNameLst>
                                      </p:cBhvr>
                                      <p:to>
                                        <p:strVal val="-45.0"/>
                                      </p:to>
                                    </p:set>
                                    <p:anim calcmode="lin" valueType="num">
                                      <p:cBhvr>
                                        <p:cTn id="8" dur="455" fill="hold">
                                          <p:stCondLst>
                                            <p:cond delay="455"/>
                                          </p:stCondLst>
                                        </p:cTn>
                                        <p:tgtEl>
                                          <p:spTgt spid="2">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8" presetClass="entr" presetSubtype="0" accel="50000" fill="hold" grpId="0" nodeType="clickEffect">
                                  <p:stCondLst>
                                    <p:cond delay="0"/>
                                  </p:stCondLst>
                                  <p:iterate type="wd">
                                    <p:tmPct val="50000"/>
                                  </p:iterate>
                                  <p:childTnLst>
                                    <p:set>
                                      <p:cBhvr>
                                        <p:cTn id="15" dur="1" fill="hold">
                                          <p:stCondLst>
                                            <p:cond delay="0"/>
                                          </p:stCondLst>
                                        </p:cTn>
                                        <p:tgtEl>
                                          <p:spTgt spid="2">
                                            <p:txEl>
                                              <p:pRg st="1" end="1"/>
                                            </p:txEl>
                                          </p:spTgt>
                                        </p:tgtEl>
                                        <p:attrNameLst>
                                          <p:attrName>style.visibility</p:attrName>
                                        </p:attrNameLst>
                                      </p:cBhvr>
                                      <p:to>
                                        <p:strVal val="visible"/>
                                      </p:to>
                                    </p:set>
                                    <p:set>
                                      <p:cBhvr>
                                        <p:cTn id="16" dur="455" fill="hold">
                                          <p:stCondLst>
                                            <p:cond delay="0"/>
                                          </p:stCondLst>
                                        </p:cTn>
                                        <p:tgtEl>
                                          <p:spTgt spid="2">
                                            <p:txEl>
                                              <p:pRg st="1" end="1"/>
                                            </p:txEl>
                                          </p:spTgt>
                                        </p:tgtEl>
                                        <p:attrNameLst>
                                          <p:attrName>style.rotation</p:attrName>
                                        </p:attrNameLst>
                                      </p:cBhvr>
                                      <p:to>
                                        <p:strVal val="-45.0"/>
                                      </p:to>
                                    </p:set>
                                    <p:anim calcmode="lin" valueType="num">
                                      <p:cBhvr>
                                        <p:cTn id="17" dur="455" fill="hold">
                                          <p:stCondLst>
                                            <p:cond delay="455"/>
                                          </p:stCondLst>
                                        </p:cTn>
                                        <p:tgtEl>
                                          <p:spTgt spid="2">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2">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2">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2">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8" presetClass="entr" presetSubtype="0" accel="50000" fill="hold" grpId="0" nodeType="clickEffect">
                                  <p:stCondLst>
                                    <p:cond delay="0"/>
                                  </p:stCondLst>
                                  <p:iterate type="wd">
                                    <p:tmPct val="50000"/>
                                  </p:iterate>
                                  <p:childTnLst>
                                    <p:set>
                                      <p:cBhvr>
                                        <p:cTn id="24" dur="1" fill="hold">
                                          <p:stCondLst>
                                            <p:cond delay="0"/>
                                          </p:stCondLst>
                                        </p:cTn>
                                        <p:tgtEl>
                                          <p:spTgt spid="2">
                                            <p:txEl>
                                              <p:pRg st="2" end="2"/>
                                            </p:txEl>
                                          </p:spTgt>
                                        </p:tgtEl>
                                        <p:attrNameLst>
                                          <p:attrName>style.visibility</p:attrName>
                                        </p:attrNameLst>
                                      </p:cBhvr>
                                      <p:to>
                                        <p:strVal val="visible"/>
                                      </p:to>
                                    </p:set>
                                    <p:set>
                                      <p:cBhvr>
                                        <p:cTn id="25" dur="455" fill="hold">
                                          <p:stCondLst>
                                            <p:cond delay="0"/>
                                          </p:stCondLst>
                                        </p:cTn>
                                        <p:tgtEl>
                                          <p:spTgt spid="2">
                                            <p:txEl>
                                              <p:pRg st="2" end="2"/>
                                            </p:txEl>
                                          </p:spTgt>
                                        </p:tgtEl>
                                        <p:attrNameLst>
                                          <p:attrName>style.rotation</p:attrName>
                                        </p:attrNameLst>
                                      </p:cBhvr>
                                      <p:to>
                                        <p:strVal val="-45.0"/>
                                      </p:to>
                                    </p:set>
                                    <p:anim calcmode="lin" valueType="num">
                                      <p:cBhvr>
                                        <p:cTn id="26" dur="455" fill="hold">
                                          <p:stCondLst>
                                            <p:cond delay="455"/>
                                          </p:stCondLst>
                                        </p:cTn>
                                        <p:tgtEl>
                                          <p:spTgt spid="2">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2">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2">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2">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8" presetClass="entr" presetSubtype="0" accel="50000" fill="hold" grpId="0" nodeType="clickEffect">
                                  <p:stCondLst>
                                    <p:cond delay="0"/>
                                  </p:stCondLst>
                                  <p:iterate type="wd">
                                    <p:tmPct val="50000"/>
                                  </p:iterate>
                                  <p:childTnLst>
                                    <p:set>
                                      <p:cBhvr>
                                        <p:cTn id="33" dur="1" fill="hold">
                                          <p:stCondLst>
                                            <p:cond delay="0"/>
                                          </p:stCondLst>
                                        </p:cTn>
                                        <p:tgtEl>
                                          <p:spTgt spid="2">
                                            <p:txEl>
                                              <p:pRg st="3" end="3"/>
                                            </p:txEl>
                                          </p:spTgt>
                                        </p:tgtEl>
                                        <p:attrNameLst>
                                          <p:attrName>style.visibility</p:attrName>
                                        </p:attrNameLst>
                                      </p:cBhvr>
                                      <p:to>
                                        <p:strVal val="visible"/>
                                      </p:to>
                                    </p:set>
                                    <p:set>
                                      <p:cBhvr>
                                        <p:cTn id="34" dur="455" fill="hold">
                                          <p:stCondLst>
                                            <p:cond delay="0"/>
                                          </p:stCondLst>
                                        </p:cTn>
                                        <p:tgtEl>
                                          <p:spTgt spid="2">
                                            <p:txEl>
                                              <p:pRg st="3" end="3"/>
                                            </p:txEl>
                                          </p:spTgt>
                                        </p:tgtEl>
                                        <p:attrNameLst>
                                          <p:attrName>style.rotation</p:attrName>
                                        </p:attrNameLst>
                                      </p:cBhvr>
                                      <p:to>
                                        <p:strVal val="-45.0"/>
                                      </p:to>
                                    </p:set>
                                    <p:anim calcmode="lin" valueType="num">
                                      <p:cBhvr>
                                        <p:cTn id="35" dur="455" fill="hold">
                                          <p:stCondLst>
                                            <p:cond delay="455"/>
                                          </p:stCondLst>
                                        </p:cTn>
                                        <p:tgtEl>
                                          <p:spTgt spid="2">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2">
                                            <p:txEl>
                                              <p:pRg st="3" end="3"/>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2">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2">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8" presetClass="entr" presetSubtype="0" accel="50000" fill="hold" grpId="0" nodeType="clickEffect">
                                  <p:stCondLst>
                                    <p:cond delay="0"/>
                                  </p:stCondLst>
                                  <p:iterate type="wd">
                                    <p:tmPct val="50000"/>
                                  </p:iterate>
                                  <p:childTnLst>
                                    <p:set>
                                      <p:cBhvr>
                                        <p:cTn id="42" dur="1" fill="hold">
                                          <p:stCondLst>
                                            <p:cond delay="0"/>
                                          </p:stCondLst>
                                        </p:cTn>
                                        <p:tgtEl>
                                          <p:spTgt spid="2">
                                            <p:txEl>
                                              <p:pRg st="4" end="4"/>
                                            </p:txEl>
                                          </p:spTgt>
                                        </p:tgtEl>
                                        <p:attrNameLst>
                                          <p:attrName>style.visibility</p:attrName>
                                        </p:attrNameLst>
                                      </p:cBhvr>
                                      <p:to>
                                        <p:strVal val="visible"/>
                                      </p:to>
                                    </p:set>
                                    <p:set>
                                      <p:cBhvr>
                                        <p:cTn id="43" dur="455" fill="hold">
                                          <p:stCondLst>
                                            <p:cond delay="0"/>
                                          </p:stCondLst>
                                        </p:cTn>
                                        <p:tgtEl>
                                          <p:spTgt spid="2">
                                            <p:txEl>
                                              <p:pRg st="4" end="4"/>
                                            </p:txEl>
                                          </p:spTgt>
                                        </p:tgtEl>
                                        <p:attrNameLst>
                                          <p:attrName>style.rotation</p:attrName>
                                        </p:attrNameLst>
                                      </p:cBhvr>
                                      <p:to>
                                        <p:strVal val="-45.0"/>
                                      </p:to>
                                    </p:set>
                                    <p:anim calcmode="lin" valueType="num">
                                      <p:cBhvr>
                                        <p:cTn id="44" dur="455" fill="hold">
                                          <p:stCondLst>
                                            <p:cond delay="455"/>
                                          </p:stCondLst>
                                        </p:cTn>
                                        <p:tgtEl>
                                          <p:spTgt spid="2">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2">
                                            <p:txEl>
                                              <p:pRg st="4" end="4"/>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2">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2">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685800" y="540811"/>
            <a:ext cx="8432800" cy="6309420"/>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t>Three activities in an information system produce the information that organizations need to make </a:t>
            </a:r>
            <a:r>
              <a:rPr lang="en-US" sz="2800" dirty="0" smtClean="0"/>
              <a:t>decisions, control </a:t>
            </a:r>
            <a:r>
              <a:rPr lang="en-US" sz="2800" dirty="0"/>
              <a:t>operations, analyze problems, and create new products or services</a:t>
            </a:r>
            <a:r>
              <a:rPr lang="en-US" sz="2800" dirty="0" smtClean="0"/>
              <a:t>.</a:t>
            </a:r>
          </a:p>
          <a:p>
            <a:pPr marL="457200" indent="-457200" algn="just">
              <a:buFont typeface="Arial" panose="020B0604020202020204" pitchFamily="34" charset="0"/>
              <a:buChar char="•"/>
            </a:pPr>
            <a:r>
              <a:rPr lang="en-US" sz="2800" dirty="0" smtClean="0"/>
              <a:t> </a:t>
            </a:r>
            <a:r>
              <a:rPr lang="en-US" sz="2800" u="sng" dirty="0"/>
              <a:t>These activities are </a:t>
            </a:r>
            <a:r>
              <a:rPr lang="en-US" sz="2800" dirty="0" smtClean="0"/>
              <a:t>1- input </a:t>
            </a:r>
            <a:r>
              <a:rPr lang="en-US" sz="2800" dirty="0"/>
              <a:t>2-processing 3- </a:t>
            </a:r>
            <a:r>
              <a:rPr lang="en-US" sz="2800" dirty="0" smtClean="0"/>
              <a:t>output </a:t>
            </a:r>
          </a:p>
          <a:p>
            <a:pPr marL="457200" indent="-457200" algn="just">
              <a:buFont typeface="Arial" panose="020B0604020202020204" pitchFamily="34" charset="0"/>
              <a:buChar char="•"/>
            </a:pPr>
            <a:r>
              <a:rPr lang="en-US" sz="3200" u="sng" dirty="0" smtClean="0"/>
              <a:t>Input</a:t>
            </a:r>
            <a:r>
              <a:rPr lang="en-US" sz="3200" dirty="0" smtClean="0"/>
              <a:t> </a:t>
            </a:r>
            <a:r>
              <a:rPr lang="en-US" sz="2800" u="sng" dirty="0" smtClean="0">
                <a:solidFill>
                  <a:srgbClr val="FFFF00"/>
                </a:solidFill>
              </a:rPr>
              <a:t>captures </a:t>
            </a:r>
            <a:r>
              <a:rPr lang="en-US" sz="2800" u="sng" dirty="0">
                <a:solidFill>
                  <a:srgbClr val="FFFF00"/>
                </a:solidFill>
              </a:rPr>
              <a:t>or collects raw data from within the organization or from its external environment</a:t>
            </a:r>
            <a:r>
              <a:rPr lang="en-US" sz="2800" dirty="0"/>
              <a:t>. </a:t>
            </a:r>
            <a:r>
              <a:rPr lang="en-US" sz="3200" u="sng" dirty="0"/>
              <a:t>Processing</a:t>
            </a:r>
            <a:r>
              <a:rPr lang="en-US" sz="3200" dirty="0"/>
              <a:t> </a:t>
            </a:r>
            <a:r>
              <a:rPr lang="en-US" sz="2800" u="sng" dirty="0">
                <a:solidFill>
                  <a:srgbClr val="40D20C"/>
                </a:solidFill>
              </a:rPr>
              <a:t>converts this raw input into a more meaningful form</a:t>
            </a:r>
            <a:r>
              <a:rPr lang="en-US" sz="2800" dirty="0"/>
              <a:t>. </a:t>
            </a:r>
            <a:r>
              <a:rPr lang="en-US" sz="3200" u="sng" dirty="0"/>
              <a:t>Output</a:t>
            </a:r>
            <a:r>
              <a:rPr lang="en-US" sz="2800" dirty="0"/>
              <a:t> </a:t>
            </a:r>
            <a:r>
              <a:rPr lang="en-US" sz="2800" u="sng" dirty="0">
                <a:solidFill>
                  <a:srgbClr val="9999FF"/>
                </a:solidFill>
              </a:rPr>
              <a:t>transfers the processed information to the people who will use it or to the activities for which it will be used</a:t>
            </a:r>
            <a:r>
              <a:rPr lang="en-US" sz="2800" dirty="0"/>
              <a:t>. Information systems also require feedback, which is output that is returned to appropriate members of the organization to help them evaluate or correct the input stage. </a:t>
            </a:r>
          </a:p>
        </p:txBody>
      </p:sp>
    </p:spTree>
    <p:extLst>
      <p:ext uri="{BB962C8B-B14F-4D97-AF65-F5344CB8AC3E}">
        <p14:creationId xmlns:p14="http://schemas.microsoft.com/office/powerpoint/2010/main" val="19185586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pic>
        <p:nvPicPr>
          <p:cNvPr id="4" name="صورة 3"/>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371600"/>
            <a:ext cx="7670800" cy="4525327"/>
          </a:xfrm>
          <a:prstGeom prst="rect">
            <a:avLst/>
          </a:prstGeom>
          <a:noFill/>
          <a:ln>
            <a:noFill/>
          </a:ln>
        </p:spPr>
      </p:pic>
      <p:sp>
        <p:nvSpPr>
          <p:cNvPr id="3" name="مستطيل 2"/>
          <p:cNvSpPr/>
          <p:nvPr/>
        </p:nvSpPr>
        <p:spPr>
          <a:xfrm>
            <a:off x="2133600" y="5905972"/>
            <a:ext cx="6781800" cy="461665"/>
          </a:xfrm>
          <a:prstGeom prst="rect">
            <a:avLst/>
          </a:prstGeom>
        </p:spPr>
        <p:txBody>
          <a:bodyPr wrap="square">
            <a:spAutoFit/>
          </a:bodyPr>
          <a:lstStyle/>
          <a:p>
            <a:r>
              <a:rPr lang="en-US" b="1" dirty="0"/>
              <a:t>Figure 1. 2 Components of Information System</a:t>
            </a:r>
            <a:endParaRPr lang="en-US" dirty="0"/>
          </a:p>
        </p:txBody>
      </p:sp>
    </p:spTree>
    <p:extLst>
      <p:ext uri="{BB962C8B-B14F-4D97-AF65-F5344CB8AC3E}">
        <p14:creationId xmlns:p14="http://schemas.microsoft.com/office/powerpoint/2010/main" val="22116847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5" name="مستطيل 4"/>
          <p:cNvSpPr/>
          <p:nvPr/>
        </p:nvSpPr>
        <p:spPr>
          <a:xfrm>
            <a:off x="1066800" y="936823"/>
            <a:ext cx="7315200" cy="2246769"/>
          </a:xfrm>
          <a:prstGeom prst="rect">
            <a:avLst/>
          </a:prstGeom>
        </p:spPr>
        <p:txBody>
          <a:bodyPr wrap="square">
            <a:spAutoFit/>
          </a:bodyPr>
          <a:lstStyle/>
          <a:p>
            <a:pPr algn="just"/>
            <a:r>
              <a:rPr lang="en-US" sz="2800" b="1" dirty="0"/>
              <a:t>6 System Development Life Cycle </a:t>
            </a:r>
            <a:r>
              <a:rPr lang="en-US" sz="2800" b="1" dirty="0" smtClean="0"/>
              <a:t>SDLC</a:t>
            </a:r>
          </a:p>
          <a:p>
            <a:pPr algn="just"/>
            <a:r>
              <a:rPr lang="en-US" sz="2800" dirty="0" smtClean="0"/>
              <a:t>Information </a:t>
            </a:r>
            <a:r>
              <a:rPr lang="en-US" sz="2800" dirty="0"/>
              <a:t>system development involves various activities performed together. The figure 1.3 suggest that the SDLC phases proceed in a logical path from start to finish</a:t>
            </a:r>
          </a:p>
        </p:txBody>
      </p:sp>
      <p:pic>
        <p:nvPicPr>
          <p:cNvPr id="8"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295717" y="3482042"/>
            <a:ext cx="6857365" cy="2004358"/>
          </a:xfrm>
          <a:prstGeom prst="rect">
            <a:avLst/>
          </a:prstGeom>
          <a:noFill/>
          <a:ln>
            <a:noFill/>
          </a:ln>
        </p:spPr>
      </p:pic>
      <p:sp>
        <p:nvSpPr>
          <p:cNvPr id="6" name="مستطيل 5"/>
          <p:cNvSpPr/>
          <p:nvPr/>
        </p:nvSpPr>
        <p:spPr>
          <a:xfrm>
            <a:off x="1753234" y="5486400"/>
            <a:ext cx="6933566" cy="461665"/>
          </a:xfrm>
          <a:prstGeom prst="rect">
            <a:avLst/>
          </a:prstGeom>
        </p:spPr>
        <p:txBody>
          <a:bodyPr wrap="square">
            <a:spAutoFit/>
          </a:bodyPr>
          <a:lstStyle/>
          <a:p>
            <a:r>
              <a:rPr lang="en-US" b="1" dirty="0"/>
              <a:t>Figure 1.3 The Systems Development Life Cycle</a:t>
            </a:r>
            <a:endParaRPr lang="en-US" dirty="0"/>
          </a:p>
        </p:txBody>
      </p:sp>
    </p:spTree>
    <p:extLst>
      <p:ext uri="{BB962C8B-B14F-4D97-AF65-F5344CB8AC3E}">
        <p14:creationId xmlns:p14="http://schemas.microsoft.com/office/powerpoint/2010/main" val="22116847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066800"/>
            <a:ext cx="7747000" cy="3539430"/>
          </a:xfrm>
          <a:prstGeom prst="rect">
            <a:avLst/>
          </a:prstGeom>
          <a:noFill/>
        </p:spPr>
        <p:txBody>
          <a:bodyPr wrap="square" rtlCol="0">
            <a:spAutoFit/>
          </a:bodyPr>
          <a:lstStyle/>
          <a:p>
            <a:pPr algn="just"/>
            <a:r>
              <a:rPr lang="en-US" sz="2800" dirty="0"/>
              <a:t>The stages involved during System Life Cycle are ::</a:t>
            </a:r>
          </a:p>
          <a:p>
            <a:pPr algn="just"/>
            <a:endParaRPr lang="en-US" sz="2800" b="1" dirty="0" smtClean="0"/>
          </a:p>
          <a:p>
            <a:pPr algn="just"/>
            <a:r>
              <a:rPr lang="en-US" sz="2800" b="1" dirty="0" smtClean="0"/>
              <a:t>6.1  Planning</a:t>
            </a:r>
          </a:p>
          <a:p>
            <a:pPr algn="just"/>
            <a:endParaRPr lang="en-US" sz="2800" dirty="0"/>
          </a:p>
          <a:p>
            <a:pPr algn="just"/>
            <a:r>
              <a:rPr lang="en-US" sz="2800" u="sng" dirty="0"/>
              <a:t>The </a:t>
            </a:r>
            <a:r>
              <a:rPr lang="en-US" sz="2800" i="1" u="sng" dirty="0"/>
              <a:t>planning phase </a:t>
            </a:r>
            <a:r>
              <a:rPr lang="en-US" sz="2800" u="sng" dirty="0"/>
              <a:t>is the fundamental process of understanding </a:t>
            </a:r>
            <a:r>
              <a:rPr lang="en-US" sz="2800" i="1" u="sng" dirty="0"/>
              <a:t>why </a:t>
            </a:r>
            <a:r>
              <a:rPr lang="en-US" sz="2800" u="sng" dirty="0"/>
              <a:t>an information system should be built and determining how the project team will go about building it. It has two steps</a:t>
            </a:r>
            <a:r>
              <a:rPr lang="en-US" sz="2800" u="sng" dirty="0" smtClean="0"/>
              <a:t>: </a:t>
            </a:r>
            <a:endParaRPr lang="en-US" sz="2800" u="sng" dirty="0"/>
          </a:p>
        </p:txBody>
      </p:sp>
    </p:spTree>
    <p:extLst>
      <p:ext uri="{BB962C8B-B14F-4D97-AF65-F5344CB8AC3E}">
        <p14:creationId xmlns:p14="http://schemas.microsoft.com/office/powerpoint/2010/main" val="22116847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1066800"/>
            <a:ext cx="7899400" cy="5755422"/>
          </a:xfrm>
          <a:prstGeom prst="rect">
            <a:avLst/>
          </a:prstGeom>
          <a:noFill/>
        </p:spPr>
        <p:txBody>
          <a:bodyPr wrap="square" rtlCol="0">
            <a:spAutoFit/>
          </a:bodyPr>
          <a:lstStyle/>
          <a:p>
            <a:pPr algn="just"/>
            <a:r>
              <a:rPr lang="en-US" sz="3200" b="1" dirty="0">
                <a:solidFill>
                  <a:srgbClr val="FFFF00"/>
                </a:solidFill>
              </a:rPr>
              <a:t>1.During </a:t>
            </a:r>
            <a:r>
              <a:rPr lang="en-US" sz="3200" b="1" i="1" dirty="0">
                <a:solidFill>
                  <a:srgbClr val="FFFF00"/>
                </a:solidFill>
              </a:rPr>
              <a:t>project initiation</a:t>
            </a:r>
            <a:r>
              <a:rPr lang="en-US" sz="2800" dirty="0" smtClean="0"/>
              <a:t>,</a:t>
            </a:r>
          </a:p>
          <a:p>
            <a:pPr marL="457200" indent="-457200" algn="just">
              <a:buFont typeface="Arial" panose="020B0604020202020204" pitchFamily="34" charset="0"/>
              <a:buChar char="•"/>
            </a:pPr>
            <a:r>
              <a:rPr lang="en-US" sz="2800" dirty="0" smtClean="0"/>
              <a:t> </a:t>
            </a:r>
            <a:r>
              <a:rPr lang="en-US" sz="2800" u="sng" dirty="0"/>
              <a:t>the system’s business value to the organization is identified—how will it lower costs or increase revenues? </a:t>
            </a:r>
            <a:r>
              <a:rPr lang="en-US" sz="2800" dirty="0"/>
              <a:t>Most ideas for new systems come from outside the IS area (from the marketing department, accounting department, etc.) in the form of a system request</a:t>
            </a:r>
            <a:r>
              <a:rPr lang="en-US" sz="2800" dirty="0" smtClean="0"/>
              <a:t>.</a:t>
            </a:r>
          </a:p>
          <a:p>
            <a:pPr marL="457200" indent="-457200" algn="just">
              <a:buFont typeface="Arial" panose="020B0604020202020204" pitchFamily="34" charset="0"/>
              <a:buChar char="•"/>
            </a:pPr>
            <a:r>
              <a:rPr lang="en-US" sz="2800" dirty="0" smtClean="0"/>
              <a:t> </a:t>
            </a:r>
            <a:r>
              <a:rPr lang="en-US" sz="2800" dirty="0"/>
              <a:t>A </a:t>
            </a:r>
            <a:r>
              <a:rPr lang="en-US" sz="2800" i="1" dirty="0"/>
              <a:t>system request </a:t>
            </a:r>
            <a:r>
              <a:rPr lang="en-US" sz="2800" dirty="0"/>
              <a:t>presents a brief summary of a business need, and it explains how a system that supports the need will create business value. The IS department works together with the person or department generating the request (called the </a:t>
            </a:r>
            <a:r>
              <a:rPr lang="en-US" sz="2800" i="1" dirty="0"/>
              <a:t>project sponsor</a:t>
            </a:r>
            <a:r>
              <a:rPr lang="en-US" sz="2800" dirty="0"/>
              <a:t>) to </a:t>
            </a:r>
            <a:r>
              <a:rPr lang="en-US" sz="2800" u="sng" dirty="0"/>
              <a:t>conduct a feasibility analysis</a:t>
            </a:r>
            <a:r>
              <a:rPr lang="en-US" sz="2800" dirty="0"/>
              <a:t>. </a:t>
            </a:r>
          </a:p>
        </p:txBody>
      </p:sp>
    </p:spTree>
    <p:extLst>
      <p:ext uri="{BB962C8B-B14F-4D97-AF65-F5344CB8AC3E}">
        <p14:creationId xmlns:p14="http://schemas.microsoft.com/office/powerpoint/2010/main" val="28968195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143000"/>
            <a:ext cx="7620000" cy="5262979"/>
          </a:xfrm>
          <a:prstGeom prst="rect">
            <a:avLst/>
          </a:prstGeom>
          <a:noFill/>
        </p:spPr>
        <p:txBody>
          <a:bodyPr wrap="square" rtlCol="0">
            <a:spAutoFit/>
          </a:bodyPr>
          <a:lstStyle/>
          <a:p>
            <a:pPr algn="just"/>
            <a:r>
              <a:rPr lang="en-US" sz="2800" dirty="0"/>
              <a:t>The </a:t>
            </a:r>
            <a:r>
              <a:rPr lang="en-US" sz="2800" i="1" dirty="0"/>
              <a:t>feasibility analysis </a:t>
            </a:r>
            <a:r>
              <a:rPr lang="en-US" sz="2800" dirty="0"/>
              <a:t>examines key aspects of the </a:t>
            </a:r>
            <a:r>
              <a:rPr lang="en-US" sz="2800" dirty="0" smtClean="0"/>
              <a:t>proposed project</a:t>
            </a:r>
            <a:r>
              <a:rPr lang="en-US" sz="2800" dirty="0"/>
              <a:t>:</a:t>
            </a:r>
          </a:p>
          <a:p>
            <a:pPr algn="just"/>
            <a:r>
              <a:rPr lang="en-US" sz="2800" dirty="0"/>
              <a:t>■ </a:t>
            </a:r>
            <a:r>
              <a:rPr lang="en-US" sz="2800" dirty="0" smtClean="0"/>
              <a:t>The </a:t>
            </a:r>
            <a:r>
              <a:rPr lang="en-US" sz="2800" dirty="0"/>
              <a:t>technical feasibility (Can we build it?)</a:t>
            </a:r>
          </a:p>
          <a:p>
            <a:pPr marL="520700" indent="-520700" algn="just"/>
            <a:r>
              <a:rPr lang="en-US" sz="2800" dirty="0"/>
              <a:t>■ </a:t>
            </a:r>
            <a:r>
              <a:rPr lang="en-US" sz="2800" dirty="0" smtClean="0"/>
              <a:t>The </a:t>
            </a:r>
            <a:r>
              <a:rPr lang="en-US" sz="2800" dirty="0"/>
              <a:t>economic feasibility (Will it provide business value?)</a:t>
            </a:r>
          </a:p>
          <a:p>
            <a:pPr marL="342900" indent="-342900" algn="just"/>
            <a:r>
              <a:rPr lang="en-US" sz="2800" dirty="0"/>
              <a:t>■ </a:t>
            </a:r>
            <a:r>
              <a:rPr lang="en-US" sz="2800" dirty="0" smtClean="0"/>
              <a:t>The </a:t>
            </a:r>
            <a:r>
              <a:rPr lang="en-US" sz="2800" dirty="0"/>
              <a:t>organizational feasibility (If we build it, will it be used?)</a:t>
            </a:r>
          </a:p>
          <a:p>
            <a:pPr algn="just"/>
            <a:r>
              <a:rPr lang="en-US" sz="2800" dirty="0"/>
              <a:t>The system request and feasibility analysis are presented to an information systems </a:t>
            </a:r>
            <a:r>
              <a:rPr lang="en-US" sz="2800" i="1" dirty="0"/>
              <a:t>approval committee </a:t>
            </a:r>
            <a:r>
              <a:rPr lang="en-US" sz="2800" dirty="0"/>
              <a:t>(sometimes called a </a:t>
            </a:r>
            <a:r>
              <a:rPr lang="en-US" sz="2800" i="1" dirty="0"/>
              <a:t>steering committee</a:t>
            </a:r>
            <a:r>
              <a:rPr lang="en-US" sz="2800" dirty="0"/>
              <a:t>), which decides whether the project should be undertaken.</a:t>
            </a:r>
          </a:p>
        </p:txBody>
      </p:sp>
    </p:spTree>
    <p:extLst>
      <p:ext uri="{BB962C8B-B14F-4D97-AF65-F5344CB8AC3E}">
        <p14:creationId xmlns:p14="http://schemas.microsoft.com/office/powerpoint/2010/main" val="28968195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58900" y="1066800"/>
            <a:ext cx="7759700" cy="5386090"/>
          </a:xfrm>
          <a:prstGeom prst="rect">
            <a:avLst/>
          </a:prstGeom>
          <a:noFill/>
        </p:spPr>
        <p:txBody>
          <a:bodyPr wrap="square" rtlCol="0">
            <a:spAutoFit/>
          </a:bodyPr>
          <a:lstStyle/>
          <a:p>
            <a:pPr algn="just"/>
            <a:r>
              <a:rPr lang="en-US" sz="3600" dirty="0">
                <a:solidFill>
                  <a:srgbClr val="FFFF00"/>
                </a:solidFill>
              </a:rPr>
              <a:t>2. </a:t>
            </a:r>
            <a:r>
              <a:rPr lang="en-US" sz="3600" u="sng" dirty="0">
                <a:solidFill>
                  <a:srgbClr val="FFFF00"/>
                </a:solidFill>
              </a:rPr>
              <a:t>Once the project is approved</a:t>
            </a:r>
            <a:r>
              <a:rPr lang="en-US" sz="2800" u="sng" dirty="0"/>
              <a:t>, it enters </a:t>
            </a:r>
            <a:r>
              <a:rPr lang="en-US" sz="2800" i="1" u="sng" dirty="0"/>
              <a:t>project management</a:t>
            </a:r>
            <a:r>
              <a:rPr lang="en-US" sz="2800" i="1" u="sng" dirty="0" smtClean="0"/>
              <a:t>.</a:t>
            </a:r>
          </a:p>
          <a:p>
            <a:pPr algn="just"/>
            <a:endParaRPr lang="en-US" sz="2800" i="1" u="sng" dirty="0" smtClean="0"/>
          </a:p>
          <a:p>
            <a:pPr marL="457200" indent="-457200" algn="just">
              <a:buFont typeface="Arial" panose="020B0604020202020204" pitchFamily="34" charset="0"/>
              <a:buChar char="•"/>
            </a:pPr>
            <a:r>
              <a:rPr lang="en-US" sz="2800" i="1" u="sng" dirty="0" smtClean="0"/>
              <a:t> </a:t>
            </a:r>
            <a:r>
              <a:rPr lang="en-US" sz="2800" u="sng" dirty="0"/>
              <a:t>During project management, the </a:t>
            </a:r>
            <a:r>
              <a:rPr lang="en-US" sz="2800" i="1" u="sng" dirty="0"/>
              <a:t>project manager </a:t>
            </a:r>
            <a:r>
              <a:rPr lang="en-US" sz="2800" u="sng" dirty="0"/>
              <a:t>creates a </a:t>
            </a:r>
            <a:r>
              <a:rPr lang="en-US" sz="2800" i="1" u="sng" dirty="0"/>
              <a:t>work plan</a:t>
            </a:r>
            <a:r>
              <a:rPr lang="en-US" sz="2800" u="sng" dirty="0"/>
              <a:t>, staffs the project, and puts techniques in place to help the project team control and direct the project through the entire SDLC. </a:t>
            </a:r>
            <a:endParaRPr lang="en-US" sz="2800" u="sng" dirty="0" smtClean="0"/>
          </a:p>
          <a:p>
            <a:pPr marL="457200" indent="-457200" algn="just">
              <a:buFont typeface="Arial" panose="020B0604020202020204" pitchFamily="34" charset="0"/>
              <a:buChar char="•"/>
            </a:pPr>
            <a:endParaRPr lang="en-US" sz="2800" dirty="0"/>
          </a:p>
          <a:p>
            <a:pPr marL="457200" indent="-457200" algn="just">
              <a:buFont typeface="Arial" panose="020B0604020202020204" pitchFamily="34" charset="0"/>
              <a:buChar char="•"/>
            </a:pPr>
            <a:r>
              <a:rPr lang="en-US" sz="2800" dirty="0" smtClean="0"/>
              <a:t>The </a:t>
            </a:r>
            <a:r>
              <a:rPr lang="en-US" sz="2800" dirty="0"/>
              <a:t>deliverable for project management is a </a:t>
            </a:r>
            <a:r>
              <a:rPr lang="en-US" sz="2800" i="1" dirty="0"/>
              <a:t>project plan </a:t>
            </a:r>
            <a:r>
              <a:rPr lang="en-US" sz="2800" dirty="0"/>
              <a:t>that describes how the project team will go about developing the system.</a:t>
            </a:r>
          </a:p>
        </p:txBody>
      </p:sp>
    </p:spTree>
    <p:extLst>
      <p:ext uri="{BB962C8B-B14F-4D97-AF65-F5344CB8AC3E}">
        <p14:creationId xmlns:p14="http://schemas.microsoft.com/office/powerpoint/2010/main" val="28968195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066800"/>
            <a:ext cx="7747000" cy="4031873"/>
          </a:xfrm>
          <a:prstGeom prst="rect">
            <a:avLst/>
          </a:prstGeom>
          <a:noFill/>
        </p:spPr>
        <p:txBody>
          <a:bodyPr wrap="square" rtlCol="0">
            <a:spAutoFit/>
          </a:bodyPr>
          <a:lstStyle/>
          <a:p>
            <a:pPr algn="just"/>
            <a:r>
              <a:rPr lang="en-US" sz="3200" b="1" dirty="0"/>
              <a:t>6.2Analysis</a:t>
            </a:r>
            <a:endParaRPr lang="en-US" sz="3200" dirty="0"/>
          </a:p>
          <a:p>
            <a:pPr marL="457200" indent="-457200" algn="just">
              <a:buFont typeface="Arial" panose="020B0604020202020204" pitchFamily="34" charset="0"/>
              <a:buChar char="•"/>
            </a:pPr>
            <a:r>
              <a:rPr lang="en-US" sz="2800" u="sng" dirty="0"/>
              <a:t>The </a:t>
            </a:r>
            <a:r>
              <a:rPr lang="en-US" sz="2800" i="1" u="sng" dirty="0"/>
              <a:t>analysis phase </a:t>
            </a:r>
            <a:r>
              <a:rPr lang="en-US" sz="2800" u="sng" dirty="0"/>
              <a:t>answers the questions of </a:t>
            </a:r>
            <a:r>
              <a:rPr lang="en-US" sz="2800" i="1" u="sng" dirty="0"/>
              <a:t>who </a:t>
            </a:r>
            <a:r>
              <a:rPr lang="en-US" sz="2800" u="sng" dirty="0"/>
              <a:t>will use the system, </a:t>
            </a:r>
            <a:r>
              <a:rPr lang="en-US" sz="2800" i="1" u="sng" dirty="0"/>
              <a:t>what </a:t>
            </a:r>
            <a:r>
              <a:rPr lang="en-US" sz="2800" u="sng" dirty="0"/>
              <a:t>the system will do, and </a:t>
            </a:r>
            <a:r>
              <a:rPr lang="en-US" sz="2800" i="1" u="sng" dirty="0"/>
              <a:t>where </a:t>
            </a:r>
            <a:r>
              <a:rPr lang="en-US" sz="2800" u="sng" dirty="0"/>
              <a:t>and </a:t>
            </a:r>
            <a:r>
              <a:rPr lang="en-US" sz="2800" i="1" u="sng" dirty="0"/>
              <a:t>when </a:t>
            </a:r>
            <a:r>
              <a:rPr lang="en-US" sz="2800" u="sng" dirty="0"/>
              <a:t>it will be </a:t>
            </a:r>
            <a:r>
              <a:rPr lang="en-US" sz="2800" u="sng" dirty="0" smtClean="0"/>
              <a:t>used.</a:t>
            </a:r>
          </a:p>
          <a:p>
            <a:pPr marL="457200" indent="-457200" algn="just">
              <a:buFont typeface="Arial" panose="020B0604020202020204" pitchFamily="34" charset="0"/>
              <a:buChar char="•"/>
            </a:pPr>
            <a:endParaRPr lang="en-US" sz="2800" u="sng" dirty="0" smtClean="0"/>
          </a:p>
          <a:p>
            <a:pPr marL="457200" indent="-457200" algn="just">
              <a:buFont typeface="Arial" panose="020B0604020202020204" pitchFamily="34" charset="0"/>
              <a:buChar char="•"/>
            </a:pPr>
            <a:r>
              <a:rPr lang="en-US" sz="2800" u="sng" dirty="0" smtClean="0"/>
              <a:t>During </a:t>
            </a:r>
            <a:r>
              <a:rPr lang="en-US" sz="2800" u="sng" dirty="0"/>
              <a:t>this phase, the project team investigates any current system(s), identifies </a:t>
            </a:r>
            <a:r>
              <a:rPr lang="en-US" sz="2800" u="sng" dirty="0" smtClean="0"/>
              <a:t>improvement </a:t>
            </a:r>
            <a:r>
              <a:rPr lang="en-US" sz="2800" u="sng" dirty="0"/>
              <a:t>opportunities, and develops a concept for the new system. </a:t>
            </a:r>
          </a:p>
        </p:txBody>
      </p:sp>
    </p:spTree>
    <p:extLst>
      <p:ext uri="{BB962C8B-B14F-4D97-AF65-F5344CB8AC3E}">
        <p14:creationId xmlns:p14="http://schemas.microsoft.com/office/powerpoint/2010/main" val="6505428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90600"/>
            <a:ext cx="7467600" cy="4585871"/>
          </a:xfrm>
          <a:prstGeom prst="rect">
            <a:avLst/>
          </a:prstGeom>
          <a:noFill/>
          <a:ln>
            <a:noFill/>
          </a:ln>
        </p:spPr>
        <p:txBody>
          <a:bodyPr wrap="square" rtlCol="0">
            <a:spAutoFit/>
          </a:bodyPr>
          <a:lstStyle>
            <a:defPPr>
              <a:defRPr lang="en-US"/>
            </a:defPPr>
            <a:lvl1pPr algn="just">
              <a:defRPr sz="3200" b="1"/>
            </a:lvl1pPr>
          </a:lstStyle>
          <a:p>
            <a:r>
              <a:rPr lang="en-US" b="0" dirty="0"/>
              <a:t>This phase has </a:t>
            </a:r>
            <a:r>
              <a:rPr lang="en-US" sz="3600" b="0" u="sng" dirty="0">
                <a:solidFill>
                  <a:srgbClr val="40D20C"/>
                </a:solidFill>
              </a:rPr>
              <a:t>three</a:t>
            </a:r>
            <a:r>
              <a:rPr lang="en-US" b="0" dirty="0"/>
              <a:t> steps</a:t>
            </a:r>
            <a:r>
              <a:rPr lang="en-US" b="0" dirty="0" smtClean="0"/>
              <a:t>:</a:t>
            </a:r>
          </a:p>
          <a:p>
            <a:endParaRPr lang="en-US" b="0" dirty="0"/>
          </a:p>
          <a:p>
            <a:r>
              <a:rPr lang="en-US" b="0" dirty="0"/>
              <a:t>1. </a:t>
            </a:r>
            <a:r>
              <a:rPr lang="en-US" b="0" u="sng" dirty="0">
                <a:solidFill>
                  <a:srgbClr val="FFFF00"/>
                </a:solidFill>
              </a:rPr>
              <a:t>An analysis </a:t>
            </a:r>
            <a:r>
              <a:rPr lang="en-US" b="0" u="sng" dirty="0" smtClean="0">
                <a:solidFill>
                  <a:srgbClr val="FFFF00"/>
                </a:solidFill>
              </a:rPr>
              <a:t>strategy  </a:t>
            </a:r>
            <a:r>
              <a:rPr lang="en-US" b="0" u="sng" dirty="0"/>
              <a:t>is developed to guide the project team’s efforts</a:t>
            </a:r>
            <a:r>
              <a:rPr lang="en-US" b="0" dirty="0"/>
              <a:t>. Such a strategy usually includes a study of the current system (called the as-is system) and its problems, and envisioning ways to design a new system (called the to-be system).</a:t>
            </a:r>
          </a:p>
        </p:txBody>
      </p:sp>
    </p:spTree>
    <p:extLst>
      <p:ext uri="{BB962C8B-B14F-4D97-AF65-F5344CB8AC3E}">
        <p14:creationId xmlns:p14="http://schemas.microsoft.com/office/powerpoint/2010/main" val="65054287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838200"/>
            <a:ext cx="7899400" cy="5755422"/>
          </a:xfrm>
          <a:prstGeom prst="rect">
            <a:avLst/>
          </a:prstGeom>
          <a:noFill/>
        </p:spPr>
        <p:txBody>
          <a:bodyPr wrap="square" rtlCol="0">
            <a:spAutoFit/>
          </a:bodyPr>
          <a:lstStyle/>
          <a:p>
            <a:pPr algn="just"/>
            <a:r>
              <a:rPr lang="en-US" sz="3200" dirty="0"/>
              <a:t>2. </a:t>
            </a:r>
            <a:r>
              <a:rPr lang="en-US" sz="3200" b="1" i="1" dirty="0" smtClean="0">
                <a:solidFill>
                  <a:srgbClr val="FFFF00"/>
                </a:solidFill>
              </a:rPr>
              <a:t>requirements </a:t>
            </a:r>
            <a:r>
              <a:rPr lang="en-US" sz="3200" b="1" i="1" dirty="0">
                <a:solidFill>
                  <a:srgbClr val="FFFF00"/>
                </a:solidFill>
              </a:rPr>
              <a:t>gathering </a:t>
            </a:r>
            <a:r>
              <a:rPr lang="en-US" sz="2800" dirty="0"/>
              <a:t>(e.g., through interviews, group workshops, or questionnaires). </a:t>
            </a:r>
            <a:r>
              <a:rPr lang="en-US" sz="2800" u="sng" dirty="0"/>
              <a:t>The analysis of this </a:t>
            </a:r>
            <a:r>
              <a:rPr lang="en-US" sz="2800" u="sng" dirty="0" smtClean="0"/>
              <a:t>information</a:t>
            </a:r>
            <a:r>
              <a:rPr lang="en-US" sz="2800" dirty="0"/>
              <a:t> </a:t>
            </a:r>
            <a:r>
              <a:rPr lang="en-US" sz="2800" dirty="0" smtClean="0"/>
              <a:t>- in </a:t>
            </a:r>
            <a:r>
              <a:rPr lang="en-US" sz="2800" dirty="0"/>
              <a:t>conjunction with input from the project sponsor and many other </a:t>
            </a:r>
            <a:r>
              <a:rPr lang="en-US" sz="2800" dirty="0" smtClean="0"/>
              <a:t>people - </a:t>
            </a:r>
            <a:r>
              <a:rPr lang="en-US" sz="2800" u="sng" dirty="0" smtClean="0"/>
              <a:t>leads </a:t>
            </a:r>
            <a:r>
              <a:rPr lang="en-US" sz="2800" u="sng" dirty="0"/>
              <a:t>to the development of a concept for a new system</a:t>
            </a:r>
            <a:r>
              <a:rPr lang="en-US" sz="2800" dirty="0"/>
              <a:t>. </a:t>
            </a:r>
            <a:r>
              <a:rPr lang="en-US" sz="2800" u="sng" dirty="0"/>
              <a:t>The system concept is then used as a basis to develop a set of business </a:t>
            </a:r>
            <a:r>
              <a:rPr lang="en-US" sz="2800" i="1" u="sng" dirty="0"/>
              <a:t>analysis models </a:t>
            </a:r>
            <a:r>
              <a:rPr lang="en-US" sz="2800" dirty="0"/>
              <a:t>that describes how the business will operate if the new system were developed. </a:t>
            </a:r>
            <a:endParaRPr lang="en-US" sz="2800" dirty="0" smtClean="0"/>
          </a:p>
          <a:p>
            <a:pPr marL="457200" indent="-457200" algn="just">
              <a:buFont typeface="Arial" panose="020B0604020202020204" pitchFamily="34" charset="0"/>
              <a:buChar char="•"/>
            </a:pPr>
            <a:endParaRPr lang="en-US" sz="2800" dirty="0"/>
          </a:p>
          <a:p>
            <a:pPr marL="457200" indent="-457200" algn="just">
              <a:buFont typeface="Arial" panose="020B0604020202020204" pitchFamily="34" charset="0"/>
              <a:buChar char="•"/>
            </a:pPr>
            <a:r>
              <a:rPr lang="en-US" sz="2800" dirty="0" smtClean="0"/>
              <a:t>The </a:t>
            </a:r>
            <a:r>
              <a:rPr lang="en-US" sz="2800" dirty="0"/>
              <a:t>set typically includes models that represent the data and processes necessary to support the underlying business process.</a:t>
            </a:r>
          </a:p>
        </p:txBody>
      </p:sp>
    </p:spTree>
    <p:extLst>
      <p:ext uri="{BB962C8B-B14F-4D97-AF65-F5344CB8AC3E}">
        <p14:creationId xmlns:p14="http://schemas.microsoft.com/office/powerpoint/2010/main" val="3832530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43000" y="1828800"/>
            <a:ext cx="7848600" cy="3962400"/>
          </a:xfrm>
        </p:spPr>
        <p:txBody>
          <a:bodyPr/>
          <a:lstStyle/>
          <a:p>
            <a:pPr algn="l" rtl="0"/>
            <a:r>
              <a:rPr lang="en-US" sz="2800" dirty="0"/>
              <a:t>Similarly, we talk of the business system and of the organization as a system consisting of interrelated departments (subsystems) such as production, sales, personnel, and an information system.</a:t>
            </a:r>
          </a:p>
        </p:txBody>
      </p:sp>
    </p:spTree>
    <p:extLst>
      <p:ext uri="{BB962C8B-B14F-4D97-AF65-F5344CB8AC3E}">
        <p14:creationId xmlns:p14="http://schemas.microsoft.com/office/powerpoint/2010/main" val="4268138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14400"/>
            <a:ext cx="7747000" cy="4647426"/>
          </a:xfrm>
          <a:prstGeom prst="rect">
            <a:avLst/>
          </a:prstGeom>
          <a:noFill/>
        </p:spPr>
        <p:txBody>
          <a:bodyPr wrap="square" rtlCol="0">
            <a:spAutoFit/>
          </a:bodyPr>
          <a:lstStyle/>
          <a:p>
            <a:pPr algn="just"/>
            <a:r>
              <a:rPr lang="en-US" sz="2800" dirty="0"/>
              <a:t>3. The analyses, system concept, and models are combined into a document called the </a:t>
            </a:r>
            <a:r>
              <a:rPr lang="en-US" sz="3600" i="1" u="sng" dirty="0">
                <a:solidFill>
                  <a:srgbClr val="FFFF00"/>
                </a:solidFill>
              </a:rPr>
              <a:t>system proposal</a:t>
            </a:r>
            <a:r>
              <a:rPr lang="en-US" sz="2800" dirty="0"/>
              <a:t>, </a:t>
            </a:r>
            <a:r>
              <a:rPr lang="en-US" sz="2800" u="sng" dirty="0"/>
              <a:t>which is presented to the project sponsor and other key decision makers </a:t>
            </a:r>
            <a:r>
              <a:rPr lang="en-US" sz="2800" dirty="0"/>
              <a:t>(e.g., members of the approval committee) </a:t>
            </a:r>
            <a:r>
              <a:rPr lang="en-US" sz="2800" u="sng" dirty="0"/>
              <a:t>who will decide whether the project should continue to move forward</a:t>
            </a:r>
            <a:r>
              <a:rPr lang="en-US" sz="2800" dirty="0" smtClean="0"/>
              <a:t>.</a:t>
            </a:r>
          </a:p>
          <a:p>
            <a:pPr algn="just"/>
            <a:endParaRPr lang="en-US" sz="2800" dirty="0"/>
          </a:p>
          <a:p>
            <a:pPr marL="457200" indent="-457200" algn="just">
              <a:buFont typeface="Arial" panose="020B0604020202020204" pitchFamily="34" charset="0"/>
              <a:buChar char="•"/>
            </a:pPr>
            <a:r>
              <a:rPr lang="en-US" sz="2800" dirty="0" smtClean="0"/>
              <a:t> </a:t>
            </a:r>
            <a:r>
              <a:rPr lang="en-US" sz="2800" u="sng" dirty="0"/>
              <a:t>The system proposal is the initial </a:t>
            </a:r>
            <a:r>
              <a:rPr lang="en-US" sz="2800" u="sng" dirty="0" smtClean="0"/>
              <a:t>deliverable </a:t>
            </a:r>
            <a:r>
              <a:rPr lang="en-US" sz="2800" u="sng" dirty="0"/>
              <a:t>that describes what business requirements the new system should meet</a:t>
            </a:r>
            <a:r>
              <a:rPr lang="en-US" sz="2800" dirty="0"/>
              <a:t>. </a:t>
            </a:r>
          </a:p>
        </p:txBody>
      </p:sp>
    </p:spTree>
    <p:extLst>
      <p:ext uri="{BB962C8B-B14F-4D97-AF65-F5344CB8AC3E}">
        <p14:creationId xmlns:p14="http://schemas.microsoft.com/office/powerpoint/2010/main" val="6505428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90600"/>
            <a:ext cx="7747000" cy="1815882"/>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smtClean="0"/>
              <a:t>It </a:t>
            </a:r>
            <a:r>
              <a:rPr lang="en-US" sz="2800" dirty="0"/>
              <a:t>is important to remember, however, </a:t>
            </a:r>
            <a:r>
              <a:rPr lang="en-US" sz="2800" u="sng" dirty="0"/>
              <a:t>that the deliverable from the analysis phase is both an analysis and a high-level initial design for the new </a:t>
            </a:r>
            <a:r>
              <a:rPr lang="en-US" sz="2800" u="sng" dirty="0" smtClean="0"/>
              <a:t>system.</a:t>
            </a:r>
            <a:endParaRPr lang="en-US" sz="2800" u="sng" dirty="0"/>
          </a:p>
        </p:txBody>
      </p:sp>
    </p:spTree>
    <p:extLst>
      <p:ext uri="{BB962C8B-B14F-4D97-AF65-F5344CB8AC3E}">
        <p14:creationId xmlns:p14="http://schemas.microsoft.com/office/powerpoint/2010/main" val="6505428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14400"/>
            <a:ext cx="7747000" cy="5324535"/>
          </a:xfrm>
          <a:prstGeom prst="rect">
            <a:avLst/>
          </a:prstGeom>
          <a:noFill/>
        </p:spPr>
        <p:txBody>
          <a:bodyPr wrap="square" rtlCol="0">
            <a:spAutoFit/>
          </a:bodyPr>
          <a:lstStyle/>
          <a:p>
            <a:pPr algn="just"/>
            <a:r>
              <a:rPr lang="en-US" sz="2800" b="1" dirty="0"/>
              <a:t>6.3 </a:t>
            </a:r>
            <a:r>
              <a:rPr lang="en-US" sz="3200" b="1" dirty="0">
                <a:solidFill>
                  <a:srgbClr val="FFFF00"/>
                </a:solidFill>
              </a:rPr>
              <a:t>Design</a:t>
            </a:r>
            <a:endParaRPr lang="en-US" sz="2800" dirty="0">
              <a:solidFill>
                <a:srgbClr val="FFFF00"/>
              </a:solidFill>
            </a:endParaRPr>
          </a:p>
          <a:p>
            <a:pPr algn="just"/>
            <a:r>
              <a:rPr lang="en-US" sz="2800" u="sng" dirty="0"/>
              <a:t>The </a:t>
            </a:r>
            <a:r>
              <a:rPr lang="en-US" sz="2800" i="1" u="sng" dirty="0"/>
              <a:t>design phase </a:t>
            </a:r>
            <a:r>
              <a:rPr lang="en-US" sz="2800" u="sng" dirty="0"/>
              <a:t>decides </a:t>
            </a:r>
            <a:r>
              <a:rPr lang="en-US" sz="2800" i="1" u="sng" dirty="0"/>
              <a:t>how </a:t>
            </a:r>
            <a:r>
              <a:rPr lang="en-US" sz="2800" u="sng" dirty="0"/>
              <a:t>the system will operate in terms of the hardware, software, and network infrastructure that will be in place; the user interface, forms, and reports that will be used; and the specific programs, databases, and files that will be needed.</a:t>
            </a:r>
            <a:r>
              <a:rPr lang="en-US" sz="2800" dirty="0"/>
              <a:t> </a:t>
            </a:r>
            <a:endParaRPr lang="en-US" sz="2800" dirty="0" smtClean="0"/>
          </a:p>
          <a:p>
            <a:pPr algn="just"/>
            <a:r>
              <a:rPr lang="en-US" sz="2800" dirty="0" smtClean="0"/>
              <a:t>Although </a:t>
            </a:r>
            <a:r>
              <a:rPr lang="en-US" sz="2800" dirty="0"/>
              <a:t>most of the strategic decisions about the system are made in the development of the system concept during the analysis phase, </a:t>
            </a:r>
            <a:r>
              <a:rPr lang="en-US" sz="2800" u="sng" dirty="0"/>
              <a:t>the steps in the design phase determine exactly how the system will operate. </a:t>
            </a:r>
          </a:p>
        </p:txBody>
      </p:sp>
    </p:spTree>
    <p:extLst>
      <p:ext uri="{BB962C8B-B14F-4D97-AF65-F5344CB8AC3E}">
        <p14:creationId xmlns:p14="http://schemas.microsoft.com/office/powerpoint/2010/main" val="383253087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838200"/>
            <a:ext cx="7747000" cy="3662541"/>
          </a:xfrm>
          <a:prstGeom prst="rect">
            <a:avLst/>
          </a:prstGeom>
          <a:noFill/>
        </p:spPr>
        <p:txBody>
          <a:bodyPr wrap="square" rtlCol="0">
            <a:spAutoFit/>
          </a:bodyPr>
          <a:lstStyle/>
          <a:p>
            <a:pPr algn="just"/>
            <a:r>
              <a:rPr lang="en-US" sz="2800" dirty="0"/>
              <a:t>The design phase has </a:t>
            </a:r>
            <a:r>
              <a:rPr lang="en-US" sz="3200" u="sng" dirty="0" smtClean="0">
                <a:solidFill>
                  <a:srgbClr val="40D20C"/>
                </a:solidFill>
              </a:rPr>
              <a:t>four</a:t>
            </a:r>
            <a:r>
              <a:rPr lang="en-US" sz="2800" dirty="0" smtClean="0"/>
              <a:t> </a:t>
            </a:r>
            <a:r>
              <a:rPr lang="en-US" sz="2800" dirty="0"/>
              <a:t>steps:</a:t>
            </a:r>
          </a:p>
          <a:p>
            <a:pPr algn="just"/>
            <a:endParaRPr lang="en-US" sz="2800" dirty="0" smtClean="0"/>
          </a:p>
          <a:p>
            <a:pPr algn="just"/>
            <a:r>
              <a:rPr lang="en-US" sz="2800" dirty="0" smtClean="0"/>
              <a:t>1</a:t>
            </a:r>
            <a:r>
              <a:rPr lang="en-US" sz="2800" dirty="0"/>
              <a:t>. The </a:t>
            </a:r>
            <a:r>
              <a:rPr lang="en-US" sz="3200" i="1" dirty="0">
                <a:solidFill>
                  <a:srgbClr val="FFFF00"/>
                </a:solidFill>
              </a:rPr>
              <a:t>design strategy </a:t>
            </a:r>
            <a:r>
              <a:rPr lang="en-US" sz="2800" dirty="0"/>
              <a:t>must be determined. </a:t>
            </a:r>
            <a:r>
              <a:rPr lang="en-US" sz="2800" u="sng" dirty="0"/>
              <a:t>This clarifies whether the system will be developed by the company’s own programmers, whether its development will be outsourced to another firm (usually a consulting firm), or whether the company will buy an existing software package</a:t>
            </a:r>
            <a:r>
              <a:rPr lang="en-US" sz="2800" dirty="0"/>
              <a:t>.</a:t>
            </a:r>
          </a:p>
        </p:txBody>
      </p:sp>
    </p:spTree>
    <p:extLst>
      <p:ext uri="{BB962C8B-B14F-4D97-AF65-F5344CB8AC3E}">
        <p14:creationId xmlns:p14="http://schemas.microsoft.com/office/powerpoint/2010/main" val="38325308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95400" y="838200"/>
            <a:ext cx="7823200" cy="4524315"/>
          </a:xfrm>
          <a:prstGeom prst="rect">
            <a:avLst/>
          </a:prstGeom>
          <a:noFill/>
        </p:spPr>
        <p:txBody>
          <a:bodyPr wrap="square" rtlCol="0">
            <a:spAutoFit/>
          </a:bodyPr>
          <a:lstStyle/>
          <a:p>
            <a:pPr algn="just"/>
            <a:r>
              <a:rPr lang="en-US" sz="2800" dirty="0"/>
              <a:t>2. This leads to the development of the </a:t>
            </a:r>
            <a:r>
              <a:rPr lang="en-US" sz="3200" dirty="0">
                <a:solidFill>
                  <a:srgbClr val="FFFF00"/>
                </a:solidFill>
              </a:rPr>
              <a:t>basic</a:t>
            </a:r>
            <a:r>
              <a:rPr lang="en-US" sz="3200" dirty="0"/>
              <a:t> </a:t>
            </a:r>
            <a:r>
              <a:rPr lang="en-US" sz="3200" i="1" dirty="0">
                <a:solidFill>
                  <a:srgbClr val="FFFF00"/>
                </a:solidFill>
              </a:rPr>
              <a:t>architecture design </a:t>
            </a:r>
            <a:r>
              <a:rPr lang="en-US" sz="2800" dirty="0"/>
              <a:t>for the system that describes </a:t>
            </a:r>
            <a:r>
              <a:rPr lang="en-US" sz="2800" u="sng" dirty="0"/>
              <a:t>the hardware, software, and network infrastructure that will be used</a:t>
            </a:r>
            <a:r>
              <a:rPr lang="en-US" sz="2800" dirty="0"/>
              <a:t>. In most cases, the system will add to or change the infrastructure that already exists in the organization. </a:t>
            </a:r>
            <a:r>
              <a:rPr lang="en-US" sz="2800" u="sng" dirty="0"/>
              <a:t>The </a:t>
            </a:r>
            <a:r>
              <a:rPr lang="en-US" sz="2800" i="1" u="sng" dirty="0"/>
              <a:t>interface design </a:t>
            </a:r>
            <a:r>
              <a:rPr lang="en-US" sz="2800" u="sng" dirty="0"/>
              <a:t>specifies how the users will move through the system (e.g., by navigation methods such as menus and on-screen buttons) and the forms and reports that the system will use.</a:t>
            </a:r>
          </a:p>
        </p:txBody>
      </p:sp>
    </p:spTree>
    <p:extLst>
      <p:ext uri="{BB962C8B-B14F-4D97-AF65-F5344CB8AC3E}">
        <p14:creationId xmlns:p14="http://schemas.microsoft.com/office/powerpoint/2010/main" val="28763189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1447800"/>
            <a:ext cx="7772400" cy="3231654"/>
          </a:xfrm>
          <a:prstGeom prst="rect">
            <a:avLst/>
          </a:prstGeom>
          <a:noFill/>
        </p:spPr>
        <p:txBody>
          <a:bodyPr wrap="square" rtlCol="0">
            <a:spAutoFit/>
          </a:bodyPr>
          <a:lstStyle/>
          <a:p>
            <a:pPr algn="just"/>
            <a:r>
              <a:rPr lang="en-US" sz="2800" dirty="0"/>
              <a:t>3. </a:t>
            </a:r>
            <a:r>
              <a:rPr lang="en-US" sz="3200" u="sng" dirty="0">
                <a:solidFill>
                  <a:srgbClr val="FFFF00"/>
                </a:solidFill>
              </a:rPr>
              <a:t>The </a:t>
            </a:r>
            <a:r>
              <a:rPr lang="en-US" sz="3200" i="1" u="sng" dirty="0">
                <a:solidFill>
                  <a:srgbClr val="FFFF00"/>
                </a:solidFill>
              </a:rPr>
              <a:t>database and file specifications </a:t>
            </a:r>
            <a:r>
              <a:rPr lang="en-US" sz="2800" dirty="0"/>
              <a:t>are developed. These define exactly </a:t>
            </a:r>
            <a:r>
              <a:rPr lang="en-US" sz="2800" u="sng" dirty="0"/>
              <a:t>what data will be stored and where they will be stored</a:t>
            </a:r>
            <a:r>
              <a:rPr lang="en-US" sz="2800" dirty="0"/>
              <a:t>.</a:t>
            </a:r>
          </a:p>
          <a:p>
            <a:pPr algn="just"/>
            <a:endParaRPr lang="en-US" sz="2800" dirty="0" smtClean="0"/>
          </a:p>
          <a:p>
            <a:pPr algn="just"/>
            <a:r>
              <a:rPr lang="en-US" sz="2800" dirty="0" smtClean="0"/>
              <a:t>4</a:t>
            </a:r>
            <a:r>
              <a:rPr lang="en-US" sz="2800" dirty="0"/>
              <a:t>. The analyst team develops the </a:t>
            </a:r>
            <a:r>
              <a:rPr lang="en-US" sz="3200" i="1" u="sng" dirty="0">
                <a:solidFill>
                  <a:srgbClr val="FFFF00"/>
                </a:solidFill>
              </a:rPr>
              <a:t>program design</a:t>
            </a:r>
            <a:r>
              <a:rPr lang="en-US" sz="2800" dirty="0"/>
              <a:t>, which </a:t>
            </a:r>
            <a:r>
              <a:rPr lang="en-US" sz="2800" u="sng" dirty="0"/>
              <a:t>defines the programs that need to be written and exactly what each program will do</a:t>
            </a:r>
            <a:r>
              <a:rPr lang="en-US" sz="2800" dirty="0"/>
              <a:t>.</a:t>
            </a:r>
          </a:p>
        </p:txBody>
      </p:sp>
    </p:spTree>
    <p:extLst>
      <p:ext uri="{BB962C8B-B14F-4D97-AF65-F5344CB8AC3E}">
        <p14:creationId xmlns:p14="http://schemas.microsoft.com/office/powerpoint/2010/main" val="287631894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143000"/>
            <a:ext cx="7747000" cy="3970318"/>
          </a:xfrm>
          <a:prstGeom prst="rect">
            <a:avLst/>
          </a:prstGeom>
          <a:noFill/>
        </p:spPr>
        <p:txBody>
          <a:bodyPr wrap="square" rtlCol="0">
            <a:spAutoFit/>
          </a:bodyPr>
          <a:lstStyle/>
          <a:p>
            <a:pPr algn="just"/>
            <a:r>
              <a:rPr lang="en-US" sz="2800" dirty="0"/>
              <a:t>This collection of deliverables (</a:t>
            </a:r>
            <a:r>
              <a:rPr lang="en-US" sz="2800" u="sng" dirty="0">
                <a:solidFill>
                  <a:srgbClr val="FFFF00"/>
                </a:solidFill>
              </a:rPr>
              <a:t>architecture design, interface design, database and file specifications, and program design</a:t>
            </a:r>
            <a:r>
              <a:rPr lang="en-US" sz="2800" dirty="0"/>
              <a:t>) is the </a:t>
            </a:r>
            <a:r>
              <a:rPr lang="en-US" sz="2800" i="1" dirty="0"/>
              <a:t>system specification </a:t>
            </a:r>
            <a:r>
              <a:rPr lang="en-US" sz="2800" dirty="0"/>
              <a:t>that is used by the programming team for implementation. At the end of the design phase, the feasibility analysis and project plan are reexamined and revised, and another decision is made by the project sponsor and approval committee about whether to terminate the project or continue. </a:t>
            </a:r>
          </a:p>
        </p:txBody>
      </p:sp>
    </p:spTree>
    <p:extLst>
      <p:ext uri="{BB962C8B-B14F-4D97-AF65-F5344CB8AC3E}">
        <p14:creationId xmlns:p14="http://schemas.microsoft.com/office/powerpoint/2010/main" val="28763189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990600"/>
            <a:ext cx="7772400" cy="4462760"/>
          </a:xfrm>
          <a:prstGeom prst="rect">
            <a:avLst/>
          </a:prstGeom>
          <a:noFill/>
        </p:spPr>
        <p:txBody>
          <a:bodyPr wrap="square" rtlCol="0">
            <a:spAutoFit/>
          </a:bodyPr>
          <a:lstStyle/>
          <a:p>
            <a:pPr algn="just"/>
            <a:r>
              <a:rPr lang="en-US" sz="2800" b="1" dirty="0"/>
              <a:t>6.4 </a:t>
            </a:r>
            <a:r>
              <a:rPr lang="en-US" sz="3200" b="1" dirty="0" smtClean="0">
                <a:solidFill>
                  <a:srgbClr val="FFFF00"/>
                </a:solidFill>
              </a:rPr>
              <a:t>Implementation</a:t>
            </a:r>
          </a:p>
          <a:p>
            <a:pPr algn="just"/>
            <a:endParaRPr lang="en-US" sz="2800" dirty="0">
              <a:solidFill>
                <a:srgbClr val="FFFF00"/>
              </a:solidFill>
            </a:endParaRPr>
          </a:p>
          <a:p>
            <a:pPr algn="just"/>
            <a:r>
              <a:rPr lang="en-US" sz="2800" dirty="0"/>
              <a:t>The final phase in the SDLC is the </a:t>
            </a:r>
            <a:r>
              <a:rPr lang="en-US" sz="2800" i="1" dirty="0"/>
              <a:t>implementation phase</a:t>
            </a:r>
            <a:r>
              <a:rPr lang="en-US" sz="2800" dirty="0"/>
              <a:t>, </a:t>
            </a:r>
            <a:r>
              <a:rPr lang="en-US" sz="2800" u="sng" dirty="0"/>
              <a:t>during which the system is actually built (or purchased, in the case of a packaged software design and installed)</a:t>
            </a:r>
            <a:r>
              <a:rPr lang="en-US" sz="2800" dirty="0"/>
              <a:t>. This is the phase that usually gets the most attention, because for most </a:t>
            </a:r>
            <a:r>
              <a:rPr lang="en-US" sz="2800" u="sng" dirty="0"/>
              <a:t>systems it is the longest and most expensive single part of the development process</a:t>
            </a:r>
            <a:r>
              <a:rPr lang="en-US" sz="2800" dirty="0"/>
              <a:t>. </a:t>
            </a:r>
            <a:endParaRPr lang="en-US" sz="2800" dirty="0" smtClean="0"/>
          </a:p>
          <a:p>
            <a:pPr algn="just"/>
            <a:endParaRPr lang="en-US" sz="2800" dirty="0"/>
          </a:p>
        </p:txBody>
      </p:sp>
    </p:spTree>
    <p:extLst>
      <p:ext uri="{BB962C8B-B14F-4D97-AF65-F5344CB8AC3E}">
        <p14:creationId xmlns:p14="http://schemas.microsoft.com/office/powerpoint/2010/main" val="16343778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19200" y="990600"/>
            <a:ext cx="7899400" cy="5509200"/>
          </a:xfrm>
          <a:prstGeom prst="rect">
            <a:avLst/>
          </a:prstGeom>
          <a:noFill/>
        </p:spPr>
        <p:txBody>
          <a:bodyPr wrap="square" rtlCol="0">
            <a:spAutoFit/>
          </a:bodyPr>
          <a:lstStyle/>
          <a:p>
            <a:pPr algn="just"/>
            <a:r>
              <a:rPr lang="en-US" sz="3200" dirty="0"/>
              <a:t>This phase has </a:t>
            </a:r>
            <a:r>
              <a:rPr lang="en-US" sz="3200" u="sng" dirty="0">
                <a:solidFill>
                  <a:srgbClr val="FFFF00"/>
                </a:solidFill>
              </a:rPr>
              <a:t>three</a:t>
            </a:r>
            <a:r>
              <a:rPr lang="en-US" sz="3200" dirty="0"/>
              <a:t> steps:</a:t>
            </a:r>
          </a:p>
          <a:p>
            <a:pPr algn="just"/>
            <a:endParaRPr lang="en-US" sz="3200" dirty="0" smtClean="0">
              <a:solidFill>
                <a:srgbClr val="FFFF00"/>
              </a:solidFill>
            </a:endParaRPr>
          </a:p>
          <a:p>
            <a:pPr marL="514350" indent="-514350" algn="just">
              <a:buAutoNum type="arabicPeriod"/>
            </a:pPr>
            <a:r>
              <a:rPr lang="en-US" sz="3200" dirty="0" smtClean="0">
                <a:solidFill>
                  <a:srgbClr val="FFFF00"/>
                </a:solidFill>
              </a:rPr>
              <a:t>System </a:t>
            </a:r>
            <a:r>
              <a:rPr lang="en-US" sz="3200" i="1" dirty="0">
                <a:solidFill>
                  <a:srgbClr val="FFFF00"/>
                </a:solidFill>
              </a:rPr>
              <a:t>construction</a:t>
            </a:r>
            <a:r>
              <a:rPr lang="en-US" sz="2800" i="1" dirty="0"/>
              <a:t> </a:t>
            </a:r>
            <a:r>
              <a:rPr lang="en-US" sz="2800" dirty="0"/>
              <a:t>is the first step</a:t>
            </a:r>
            <a:r>
              <a:rPr lang="en-US" sz="2800" u="sng" dirty="0"/>
              <a:t>. </a:t>
            </a:r>
            <a:endParaRPr lang="en-US" sz="2800" u="sng" dirty="0" smtClean="0"/>
          </a:p>
          <a:p>
            <a:pPr marL="514350" indent="-514350" algn="just">
              <a:buFont typeface="Arial" panose="020B0604020202020204" pitchFamily="34" charset="0"/>
              <a:buChar char="•"/>
            </a:pPr>
            <a:endParaRPr lang="en-US" sz="2800" u="sng" dirty="0"/>
          </a:p>
          <a:p>
            <a:pPr marL="514350" indent="-514350" algn="just">
              <a:buFont typeface="Arial" panose="020B0604020202020204" pitchFamily="34" charset="0"/>
              <a:buChar char="•"/>
            </a:pPr>
            <a:r>
              <a:rPr lang="en-US" sz="2800" u="sng" dirty="0" smtClean="0"/>
              <a:t>The </a:t>
            </a:r>
            <a:r>
              <a:rPr lang="en-US" sz="2800" u="sng" dirty="0"/>
              <a:t>system is built and tested to ensure that it performs as designed.</a:t>
            </a:r>
            <a:r>
              <a:rPr lang="en-US" sz="2800" dirty="0"/>
              <a:t> </a:t>
            </a:r>
            <a:endParaRPr lang="en-US" sz="2800" dirty="0" smtClean="0"/>
          </a:p>
          <a:p>
            <a:pPr marL="514350" indent="-514350" algn="just">
              <a:buFont typeface="Arial" panose="020B0604020202020204" pitchFamily="34" charset="0"/>
              <a:buChar char="•"/>
            </a:pPr>
            <a:r>
              <a:rPr lang="en-US" sz="2800" dirty="0" smtClean="0"/>
              <a:t>Since </a:t>
            </a:r>
            <a:r>
              <a:rPr lang="en-US" sz="2800" dirty="0"/>
              <a:t>the cost of fixing bugs can be immense, testing is one of the most critical steps in implementation. </a:t>
            </a:r>
            <a:endParaRPr lang="en-US" sz="2800" dirty="0" smtClean="0"/>
          </a:p>
          <a:p>
            <a:pPr marL="514350" indent="-514350" algn="just">
              <a:buFont typeface="Arial" panose="020B0604020202020204" pitchFamily="34" charset="0"/>
              <a:buChar char="•"/>
            </a:pPr>
            <a:r>
              <a:rPr lang="en-US" sz="2800" dirty="0" smtClean="0"/>
              <a:t>Most </a:t>
            </a:r>
            <a:r>
              <a:rPr lang="en-US" sz="2800" dirty="0"/>
              <a:t>organizations spend more time and attention on testing than on writing the programs in the first place.</a:t>
            </a:r>
          </a:p>
        </p:txBody>
      </p:sp>
    </p:spTree>
    <p:extLst>
      <p:ext uri="{BB962C8B-B14F-4D97-AF65-F5344CB8AC3E}">
        <p14:creationId xmlns:p14="http://schemas.microsoft.com/office/powerpoint/2010/main" val="163437781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295400" y="990600"/>
            <a:ext cx="7823200" cy="3600986"/>
          </a:xfrm>
          <a:prstGeom prst="rect">
            <a:avLst/>
          </a:prstGeom>
          <a:noFill/>
        </p:spPr>
        <p:txBody>
          <a:bodyPr wrap="square" rtlCol="0">
            <a:spAutoFit/>
          </a:bodyPr>
          <a:lstStyle/>
          <a:p>
            <a:pPr algn="just"/>
            <a:r>
              <a:rPr lang="en-US" sz="2800" dirty="0"/>
              <a:t>2. The system is installed. </a:t>
            </a:r>
            <a:r>
              <a:rPr lang="en-US" sz="3200" i="1" u="sng" dirty="0">
                <a:solidFill>
                  <a:srgbClr val="FFFF00"/>
                </a:solidFill>
              </a:rPr>
              <a:t>Installation</a:t>
            </a:r>
            <a:r>
              <a:rPr lang="en-US" sz="3200" i="1" dirty="0">
                <a:solidFill>
                  <a:srgbClr val="FFFF00"/>
                </a:solidFill>
              </a:rPr>
              <a:t> </a:t>
            </a:r>
            <a:r>
              <a:rPr lang="en-US" sz="2800" dirty="0"/>
              <a:t>is the process by which the old system is turned off and the new one is turned on. There are several approaches that may be used to convert from the old to the new system. One of the most important aspects of conversion is the </a:t>
            </a:r>
            <a:r>
              <a:rPr lang="en-US" sz="2800" i="1" dirty="0"/>
              <a:t>training plan</a:t>
            </a:r>
            <a:r>
              <a:rPr lang="en-US" sz="2800" dirty="0"/>
              <a:t>, used to teach users how to use the new system and help manage the changes caused by the new system.</a:t>
            </a:r>
          </a:p>
        </p:txBody>
      </p:sp>
    </p:spTree>
    <p:extLst>
      <p:ext uri="{BB962C8B-B14F-4D97-AF65-F5344CB8AC3E}">
        <p14:creationId xmlns:p14="http://schemas.microsoft.com/office/powerpoint/2010/main" val="1634377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1371600"/>
            <a:ext cx="7924800" cy="4832092"/>
          </a:xfrm>
          <a:prstGeom prst="rect">
            <a:avLst/>
          </a:prstGeom>
          <a:noFill/>
        </p:spPr>
        <p:txBody>
          <a:bodyPr wrap="square" rtlCol="0">
            <a:spAutoFit/>
          </a:bodyPr>
          <a:lstStyle/>
          <a:p>
            <a:pPr algn="just"/>
            <a:r>
              <a:rPr lang="en-US" sz="2800" dirty="0" smtClean="0"/>
              <a:t>The </a:t>
            </a:r>
            <a:r>
              <a:rPr lang="en-US" sz="2800" dirty="0"/>
              <a:t>study of systems concepts, then, has </a:t>
            </a:r>
            <a:r>
              <a:rPr lang="en-US" sz="2800" u="sng" dirty="0">
                <a:solidFill>
                  <a:schemeClr val="accent2">
                    <a:lumMod val="40000"/>
                    <a:lumOff val="60000"/>
                  </a:schemeClr>
                </a:solidFill>
              </a:rPr>
              <a:t>three basic implications:</a:t>
            </a:r>
          </a:p>
          <a:p>
            <a:pPr algn="just"/>
            <a:r>
              <a:rPr lang="en-US" sz="2800" dirty="0"/>
              <a:t> </a:t>
            </a:r>
          </a:p>
          <a:p>
            <a:pPr marL="457200" indent="-457200" algn="just">
              <a:buAutoNum type="arabicPeriod"/>
            </a:pPr>
            <a:r>
              <a:rPr lang="en-US" sz="2800" dirty="0" smtClean="0"/>
              <a:t>A </a:t>
            </a:r>
            <a:r>
              <a:rPr lang="en-US" sz="2800" dirty="0"/>
              <a:t>system must be designed to achieve a predetermined objective</a:t>
            </a:r>
            <a:r>
              <a:rPr lang="en-US" sz="2800" dirty="0" smtClean="0"/>
              <a:t>.</a:t>
            </a:r>
          </a:p>
          <a:p>
            <a:pPr algn="just"/>
            <a:endParaRPr lang="en-US" sz="2800" dirty="0"/>
          </a:p>
          <a:p>
            <a:pPr algn="just"/>
            <a:r>
              <a:rPr lang="en-US" sz="2800" dirty="0"/>
              <a:t>2. Interrelationships and interdependence must exist among </a:t>
            </a:r>
            <a:r>
              <a:rPr lang="en-US" sz="2800" dirty="0" smtClean="0"/>
              <a:t>the </a:t>
            </a:r>
            <a:r>
              <a:rPr lang="en-US" sz="2800" dirty="0"/>
              <a:t>components</a:t>
            </a:r>
            <a:r>
              <a:rPr lang="en-US" sz="2800" dirty="0" smtClean="0"/>
              <a:t>.</a:t>
            </a:r>
          </a:p>
          <a:p>
            <a:pPr algn="just"/>
            <a:endParaRPr lang="en-US" sz="2800" dirty="0"/>
          </a:p>
          <a:p>
            <a:pPr algn="just"/>
            <a:r>
              <a:rPr lang="en-US" sz="2800" dirty="0"/>
              <a:t>3. The objectives of the organization as a whole have a higher priority than the objectives of its subsystems. </a:t>
            </a:r>
          </a:p>
        </p:txBody>
      </p:sp>
    </p:spTree>
    <p:extLst>
      <p:ext uri="{BB962C8B-B14F-4D97-AF65-F5344CB8AC3E}">
        <p14:creationId xmlns:p14="http://schemas.microsoft.com/office/powerpoint/2010/main" val="246523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edge">
                                      <p:cBhvr>
                                        <p:cTn id="12" dur="75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50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edge">
                                      <p:cBhvr>
                                        <p:cTn id="17" dur="75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50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edge">
                                      <p:cBhvr>
                                        <p:cTn id="22" dur="75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46200" y="1219200"/>
            <a:ext cx="7264400" cy="2308324"/>
          </a:xfrm>
          <a:prstGeom prst="rect">
            <a:avLst/>
          </a:prstGeom>
          <a:noFill/>
        </p:spPr>
        <p:txBody>
          <a:bodyPr wrap="square" rtlCol="0">
            <a:spAutoFit/>
          </a:bodyPr>
          <a:lstStyle/>
          <a:p>
            <a:pPr algn="just"/>
            <a:r>
              <a:rPr lang="en-US" sz="2800" dirty="0"/>
              <a:t>3. The analyst team establishes a </a:t>
            </a:r>
            <a:r>
              <a:rPr lang="en-US" sz="3200" i="1" dirty="0">
                <a:solidFill>
                  <a:srgbClr val="FFFF00"/>
                </a:solidFill>
              </a:rPr>
              <a:t>support plan </a:t>
            </a:r>
            <a:r>
              <a:rPr lang="en-US" sz="2800" dirty="0"/>
              <a:t>for the system. </a:t>
            </a:r>
            <a:r>
              <a:rPr lang="en-US" sz="2800" u="sng" dirty="0"/>
              <a:t>This plan usually includes a formal or informal post-implementation review</a:t>
            </a:r>
            <a:r>
              <a:rPr lang="en-US" sz="2800" dirty="0"/>
              <a:t>, as well as a systematic way for identifying major and minor changes needed for the system.</a:t>
            </a:r>
          </a:p>
        </p:txBody>
      </p:sp>
    </p:spTree>
    <p:extLst>
      <p:ext uri="{BB962C8B-B14F-4D97-AF65-F5344CB8AC3E}">
        <p14:creationId xmlns:p14="http://schemas.microsoft.com/office/powerpoint/2010/main" val="39188399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990600"/>
            <a:ext cx="7670800" cy="4031873"/>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t>There is an implied  phase is usually a subset of all the stages as in the modern SDLC models it  is </a:t>
            </a:r>
            <a:r>
              <a:rPr lang="en-US" sz="3200" dirty="0">
                <a:solidFill>
                  <a:srgbClr val="FFFF00"/>
                </a:solidFill>
              </a:rPr>
              <a:t>test phase</a:t>
            </a:r>
            <a:r>
              <a:rPr lang="en-US" sz="2800" dirty="0"/>
              <a:t>, the testing activities are mostly involved in all the stages of SDLC. </a:t>
            </a:r>
            <a:endParaRPr lang="en-US" sz="2800" dirty="0" smtClean="0"/>
          </a:p>
          <a:p>
            <a:pPr marL="457200" indent="-457200" algn="just">
              <a:buFont typeface="Arial" panose="020B0604020202020204" pitchFamily="34" charset="0"/>
              <a:buChar char="•"/>
            </a:pPr>
            <a:endParaRPr lang="en-US" sz="2800" dirty="0"/>
          </a:p>
          <a:p>
            <a:pPr marL="457200" indent="-457200" algn="just">
              <a:buFont typeface="Arial" panose="020B0604020202020204" pitchFamily="34" charset="0"/>
              <a:buChar char="•"/>
            </a:pPr>
            <a:r>
              <a:rPr lang="en-US" sz="2800" dirty="0" smtClean="0"/>
              <a:t>However </a:t>
            </a:r>
            <a:r>
              <a:rPr lang="en-US" sz="2800" dirty="0"/>
              <a:t>this stage refers to the </a:t>
            </a:r>
            <a:r>
              <a:rPr lang="en-US" sz="2800" u="sng" dirty="0"/>
              <a:t>testing only stage of the product where products defects are reported, tracked, fixed and retested, until the product reaches the quality standards defined</a:t>
            </a:r>
            <a:r>
              <a:rPr lang="en-US" sz="2800" dirty="0"/>
              <a:t>.</a:t>
            </a:r>
          </a:p>
        </p:txBody>
      </p:sp>
    </p:spTree>
    <p:extLst>
      <p:ext uri="{BB962C8B-B14F-4D97-AF65-F5344CB8AC3E}">
        <p14:creationId xmlns:p14="http://schemas.microsoft.com/office/powerpoint/2010/main" val="391883998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219200"/>
            <a:ext cx="6705600" cy="1384995"/>
          </a:xfrm>
          <a:prstGeom prst="rect">
            <a:avLst/>
          </a:prstGeom>
          <a:noFill/>
        </p:spPr>
        <p:txBody>
          <a:bodyPr wrap="square" rtlCol="0">
            <a:spAutoFit/>
          </a:bodyPr>
          <a:lstStyle/>
          <a:p>
            <a:pPr algn="just"/>
            <a:r>
              <a:rPr lang="en-US" sz="2800" dirty="0"/>
              <a:t>The following Figure 1.4 is a graphical representation of the various stages of a typical SDLC.</a:t>
            </a:r>
          </a:p>
        </p:txBody>
      </p:sp>
      <p:pic>
        <p:nvPicPr>
          <p:cNvPr id="4" name="صورة 3"/>
          <p:cNvPicPr/>
          <p:nvPr/>
        </p:nvPicPr>
        <p:blipFill>
          <a:blip r:embed="rId2">
            <a:extLst>
              <a:ext uri="{28A0092B-C50C-407E-A947-70E740481C1C}">
                <a14:useLocalDpi xmlns:a14="http://schemas.microsoft.com/office/drawing/2010/main" val="0"/>
              </a:ext>
            </a:extLst>
          </a:blip>
          <a:stretch>
            <a:fillRect/>
          </a:stretch>
        </p:blipFill>
        <p:spPr>
          <a:xfrm>
            <a:off x="1823810" y="2800529"/>
            <a:ext cx="6086476" cy="3143071"/>
          </a:xfrm>
          <a:prstGeom prst="rect">
            <a:avLst/>
          </a:prstGeom>
        </p:spPr>
      </p:pic>
      <p:sp>
        <p:nvSpPr>
          <p:cNvPr id="5" name="مربع نص 2"/>
          <p:cNvSpPr txBox="1">
            <a:spLocks noChangeArrowheads="1"/>
          </p:cNvSpPr>
          <p:nvPr/>
        </p:nvSpPr>
        <p:spPr bwMode="auto">
          <a:xfrm flipH="1">
            <a:off x="2895599" y="6172200"/>
            <a:ext cx="5014686" cy="993926"/>
          </a:xfrm>
          <a:prstGeom prst="rect">
            <a:avLst/>
          </a:prstGeom>
          <a:noFill/>
          <a:ln w="9525">
            <a:noFill/>
            <a:miter lim="800000"/>
            <a:headEnd/>
            <a:tailEnd/>
          </a:ln>
        </p:spPr>
        <p:txBody>
          <a:bodyPr rot="0" vert="horz" wrap="square" lIns="91440" tIns="45720" rIns="91440" bIns="45720" anchor="t" anchorCtr="0">
            <a:spAutoFit/>
          </a:bodyPr>
          <a:lstStyle/>
          <a:p>
            <a:pPr marL="0" marR="0" algn="l" rtl="1">
              <a:lnSpc>
                <a:spcPct val="107000"/>
              </a:lnSpc>
              <a:spcBef>
                <a:spcPts val="0"/>
              </a:spcBef>
              <a:spcAft>
                <a:spcPts val="800"/>
              </a:spcAft>
            </a:pPr>
            <a:r>
              <a:rPr lang="en-US" sz="2800" b="1">
                <a:effectLst/>
                <a:latin typeface="Calibri"/>
                <a:ea typeface="Calibri"/>
                <a:cs typeface="Arial"/>
              </a:rPr>
              <a:t>Figure 1.4 Various stages of  SDLC</a:t>
            </a:r>
            <a:endParaRPr lang="en-US">
              <a:effectLst/>
              <a:latin typeface="Calibri"/>
              <a:ea typeface="Calibri"/>
              <a:cs typeface="Arial"/>
            </a:endParaRPr>
          </a:p>
        </p:txBody>
      </p:sp>
    </p:spTree>
    <p:extLst>
      <p:ext uri="{BB962C8B-B14F-4D97-AF65-F5344CB8AC3E}">
        <p14:creationId xmlns:p14="http://schemas.microsoft.com/office/powerpoint/2010/main" val="3918839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914400" y="733246"/>
            <a:ext cx="8229600" cy="6124754"/>
          </a:xfrm>
          <a:prstGeom prst="rect">
            <a:avLst/>
          </a:prstGeom>
          <a:noFill/>
        </p:spPr>
        <p:txBody>
          <a:bodyPr wrap="square" rtlCol="0">
            <a:spAutoFit/>
          </a:bodyPr>
          <a:lstStyle/>
          <a:p>
            <a:r>
              <a:rPr lang="en-US" sz="2800" b="1" dirty="0"/>
              <a:t> </a:t>
            </a:r>
            <a:r>
              <a:rPr lang="en-US" sz="2800" b="1" dirty="0" smtClean="0"/>
              <a:t>              </a:t>
            </a:r>
            <a:r>
              <a:rPr lang="en-US" sz="2800" b="1" dirty="0" smtClean="0">
                <a:solidFill>
                  <a:srgbClr val="FF0000"/>
                </a:solidFill>
              </a:rPr>
              <a:t>2.</a:t>
            </a:r>
            <a:r>
              <a:rPr lang="en-US" sz="2800" b="1" dirty="0" smtClean="0"/>
              <a:t> </a:t>
            </a:r>
            <a:r>
              <a:rPr lang="en-US" sz="2800" b="1" dirty="0" smtClean="0">
                <a:solidFill>
                  <a:srgbClr val="FF0000"/>
                </a:solidFill>
              </a:rPr>
              <a:t>Characteristics </a:t>
            </a:r>
            <a:r>
              <a:rPr lang="en-US" sz="2800" b="1" dirty="0">
                <a:solidFill>
                  <a:srgbClr val="FF0000"/>
                </a:solidFill>
              </a:rPr>
              <a:t>of a System</a:t>
            </a:r>
            <a:endParaRPr lang="en-US" sz="2800" dirty="0">
              <a:solidFill>
                <a:srgbClr val="FF0000"/>
              </a:solidFill>
            </a:endParaRPr>
          </a:p>
          <a:p>
            <a:r>
              <a:rPr lang="en-US" sz="2800" b="1" dirty="0"/>
              <a:t> </a:t>
            </a:r>
            <a:endParaRPr lang="en-US" sz="2800" dirty="0"/>
          </a:p>
          <a:p>
            <a:pPr algn="just"/>
            <a:r>
              <a:rPr lang="en-US" sz="2800" dirty="0"/>
              <a:t>Our definition of a system suggests some characteristics that are present in all systems: </a:t>
            </a:r>
            <a:endParaRPr lang="en-US" sz="2800" dirty="0" smtClean="0"/>
          </a:p>
          <a:p>
            <a:pPr algn="just"/>
            <a:endParaRPr lang="en-US" sz="2800" dirty="0" smtClean="0"/>
          </a:p>
          <a:p>
            <a:r>
              <a:rPr lang="en-US" sz="2800" dirty="0" smtClean="0">
                <a:solidFill>
                  <a:srgbClr val="FFFF00"/>
                </a:solidFill>
              </a:rPr>
              <a:t>1. Organization (order)</a:t>
            </a:r>
          </a:p>
          <a:p>
            <a:endParaRPr lang="en-US" sz="2800" dirty="0" smtClean="0"/>
          </a:p>
          <a:p>
            <a:r>
              <a:rPr lang="en-US" sz="2800" dirty="0" smtClean="0">
                <a:solidFill>
                  <a:srgbClr val="FFFF00"/>
                </a:solidFill>
              </a:rPr>
              <a:t>2. Interaction</a:t>
            </a:r>
          </a:p>
          <a:p>
            <a:endParaRPr lang="en-US" sz="2800" dirty="0" smtClean="0"/>
          </a:p>
          <a:p>
            <a:r>
              <a:rPr lang="en-US" sz="2800" dirty="0" smtClean="0">
                <a:solidFill>
                  <a:srgbClr val="FFFF00"/>
                </a:solidFill>
              </a:rPr>
              <a:t>3. Interdependence</a:t>
            </a:r>
            <a:endParaRPr lang="en-US" sz="2800" dirty="0">
              <a:solidFill>
                <a:srgbClr val="FFFF00"/>
              </a:solidFill>
            </a:endParaRPr>
          </a:p>
          <a:p>
            <a:endParaRPr lang="en-US" sz="2800" dirty="0" smtClean="0"/>
          </a:p>
          <a:p>
            <a:r>
              <a:rPr lang="en-US" sz="2800" dirty="0" smtClean="0">
                <a:solidFill>
                  <a:srgbClr val="FFFF00"/>
                </a:solidFill>
              </a:rPr>
              <a:t>4.</a:t>
            </a:r>
            <a:r>
              <a:rPr lang="en-US" sz="2800" dirty="0" smtClean="0"/>
              <a:t> </a:t>
            </a:r>
            <a:r>
              <a:rPr lang="en-US" sz="2800" dirty="0" smtClean="0">
                <a:solidFill>
                  <a:srgbClr val="FFFF00"/>
                </a:solidFill>
              </a:rPr>
              <a:t>Integration</a:t>
            </a:r>
            <a:r>
              <a:rPr lang="en-US" sz="2800" dirty="0" smtClean="0"/>
              <a:t> </a:t>
            </a:r>
          </a:p>
          <a:p>
            <a:endParaRPr lang="en-US" sz="2800" dirty="0" smtClean="0"/>
          </a:p>
          <a:p>
            <a:r>
              <a:rPr lang="en-US" sz="2800" dirty="0" smtClean="0">
                <a:solidFill>
                  <a:srgbClr val="FFFF00"/>
                </a:solidFill>
              </a:rPr>
              <a:t>5. A </a:t>
            </a:r>
            <a:r>
              <a:rPr lang="en-US" sz="2800" dirty="0">
                <a:solidFill>
                  <a:srgbClr val="FFFF00"/>
                </a:solidFill>
              </a:rPr>
              <a:t>central</a:t>
            </a:r>
            <a:r>
              <a:rPr lang="en-US" sz="2800" dirty="0"/>
              <a:t> </a:t>
            </a:r>
            <a:r>
              <a:rPr lang="en-US" sz="2800" dirty="0">
                <a:solidFill>
                  <a:srgbClr val="FFFF00"/>
                </a:solidFill>
              </a:rPr>
              <a:t>objective</a:t>
            </a:r>
            <a:r>
              <a:rPr lang="en-US" sz="2800" dirty="0"/>
              <a:t>.</a:t>
            </a:r>
          </a:p>
        </p:txBody>
      </p:sp>
    </p:spTree>
    <p:extLst>
      <p:ext uri="{BB962C8B-B14F-4D97-AF65-F5344CB8AC3E}">
        <p14:creationId xmlns:p14="http://schemas.microsoft.com/office/powerpoint/2010/main" val="3201777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wipe(down)">
                                      <p:cBhvr>
                                        <p:cTn id="43" dur="580">
                                          <p:stCondLst>
                                            <p:cond delay="0"/>
                                          </p:stCondLst>
                                        </p:cTn>
                                        <p:tgtEl>
                                          <p:spTgt spid="2">
                                            <p:txEl>
                                              <p:pRg st="4" end="4"/>
                                            </p:txEl>
                                          </p:spTgt>
                                        </p:tgtEl>
                                      </p:cBhvr>
                                    </p:animEffect>
                                    <p:anim calcmode="lin" valueType="num">
                                      <p:cBhvr>
                                        <p:cTn id="44"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4" end="4"/>
                                            </p:txEl>
                                          </p:spTgt>
                                        </p:tgtEl>
                                      </p:cBhvr>
                                      <p:to x="100000" y="60000"/>
                                    </p:animScale>
                                    <p:animScale>
                                      <p:cBhvr>
                                        <p:cTn id="50" dur="166" decel="50000">
                                          <p:stCondLst>
                                            <p:cond delay="676"/>
                                          </p:stCondLst>
                                        </p:cTn>
                                        <p:tgtEl>
                                          <p:spTgt spid="2">
                                            <p:txEl>
                                              <p:pRg st="4" end="4"/>
                                            </p:txEl>
                                          </p:spTgt>
                                        </p:tgtEl>
                                      </p:cBhvr>
                                      <p:to x="100000" y="100000"/>
                                    </p:animScale>
                                    <p:animScale>
                                      <p:cBhvr>
                                        <p:cTn id="51" dur="26">
                                          <p:stCondLst>
                                            <p:cond delay="1312"/>
                                          </p:stCondLst>
                                        </p:cTn>
                                        <p:tgtEl>
                                          <p:spTgt spid="2">
                                            <p:txEl>
                                              <p:pRg st="4" end="4"/>
                                            </p:txEl>
                                          </p:spTgt>
                                        </p:tgtEl>
                                      </p:cBhvr>
                                      <p:to x="100000" y="80000"/>
                                    </p:animScale>
                                    <p:animScale>
                                      <p:cBhvr>
                                        <p:cTn id="52" dur="166" decel="50000">
                                          <p:stCondLst>
                                            <p:cond delay="1338"/>
                                          </p:stCondLst>
                                        </p:cTn>
                                        <p:tgtEl>
                                          <p:spTgt spid="2">
                                            <p:txEl>
                                              <p:pRg st="4" end="4"/>
                                            </p:txEl>
                                          </p:spTgt>
                                        </p:tgtEl>
                                      </p:cBhvr>
                                      <p:to x="100000" y="100000"/>
                                    </p:animScale>
                                    <p:animScale>
                                      <p:cBhvr>
                                        <p:cTn id="53" dur="26">
                                          <p:stCondLst>
                                            <p:cond delay="1642"/>
                                          </p:stCondLst>
                                        </p:cTn>
                                        <p:tgtEl>
                                          <p:spTgt spid="2">
                                            <p:txEl>
                                              <p:pRg st="4" end="4"/>
                                            </p:txEl>
                                          </p:spTgt>
                                        </p:tgtEl>
                                      </p:cBhvr>
                                      <p:to x="100000" y="90000"/>
                                    </p:animScale>
                                    <p:animScale>
                                      <p:cBhvr>
                                        <p:cTn id="54" dur="166" decel="50000">
                                          <p:stCondLst>
                                            <p:cond delay="1668"/>
                                          </p:stCondLst>
                                        </p:cTn>
                                        <p:tgtEl>
                                          <p:spTgt spid="2">
                                            <p:txEl>
                                              <p:pRg st="4" end="4"/>
                                            </p:txEl>
                                          </p:spTgt>
                                        </p:tgtEl>
                                      </p:cBhvr>
                                      <p:to x="100000" y="100000"/>
                                    </p:animScale>
                                    <p:animScale>
                                      <p:cBhvr>
                                        <p:cTn id="55" dur="26">
                                          <p:stCondLst>
                                            <p:cond delay="1808"/>
                                          </p:stCondLst>
                                        </p:cTn>
                                        <p:tgtEl>
                                          <p:spTgt spid="2">
                                            <p:txEl>
                                              <p:pRg st="4" end="4"/>
                                            </p:txEl>
                                          </p:spTgt>
                                        </p:tgtEl>
                                      </p:cBhvr>
                                      <p:to x="100000" y="95000"/>
                                    </p:animScale>
                                    <p:animScale>
                                      <p:cBhvr>
                                        <p:cTn id="56" dur="166" decel="50000">
                                          <p:stCondLst>
                                            <p:cond delay="1834"/>
                                          </p:stCondLst>
                                        </p:cTn>
                                        <p:tgtEl>
                                          <p:spTgt spid="2">
                                            <p:txEl>
                                              <p:pRg st="4" end="4"/>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2">
                                            <p:txEl>
                                              <p:pRg st="6" end="6"/>
                                            </p:txEl>
                                          </p:spTgt>
                                        </p:tgtEl>
                                        <p:attrNameLst>
                                          <p:attrName>style.visibility</p:attrName>
                                        </p:attrNameLst>
                                      </p:cBhvr>
                                      <p:to>
                                        <p:strVal val="visible"/>
                                      </p:to>
                                    </p:set>
                                    <p:animEffect transition="in" filter="wipe(down)">
                                      <p:cBhvr>
                                        <p:cTn id="61" dur="580">
                                          <p:stCondLst>
                                            <p:cond delay="0"/>
                                          </p:stCondLst>
                                        </p:cTn>
                                        <p:tgtEl>
                                          <p:spTgt spid="2">
                                            <p:txEl>
                                              <p:pRg st="6" end="6"/>
                                            </p:txEl>
                                          </p:spTgt>
                                        </p:tgtEl>
                                      </p:cBhvr>
                                    </p:animEffect>
                                    <p:anim calcmode="lin" valueType="num">
                                      <p:cBhvr>
                                        <p:cTn id="62"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6" end="6"/>
                                            </p:txEl>
                                          </p:spTgt>
                                        </p:tgtEl>
                                      </p:cBhvr>
                                      <p:to x="100000" y="60000"/>
                                    </p:animScale>
                                    <p:animScale>
                                      <p:cBhvr>
                                        <p:cTn id="68" dur="166" decel="50000">
                                          <p:stCondLst>
                                            <p:cond delay="676"/>
                                          </p:stCondLst>
                                        </p:cTn>
                                        <p:tgtEl>
                                          <p:spTgt spid="2">
                                            <p:txEl>
                                              <p:pRg st="6" end="6"/>
                                            </p:txEl>
                                          </p:spTgt>
                                        </p:tgtEl>
                                      </p:cBhvr>
                                      <p:to x="100000" y="100000"/>
                                    </p:animScale>
                                    <p:animScale>
                                      <p:cBhvr>
                                        <p:cTn id="69" dur="26">
                                          <p:stCondLst>
                                            <p:cond delay="1312"/>
                                          </p:stCondLst>
                                        </p:cTn>
                                        <p:tgtEl>
                                          <p:spTgt spid="2">
                                            <p:txEl>
                                              <p:pRg st="6" end="6"/>
                                            </p:txEl>
                                          </p:spTgt>
                                        </p:tgtEl>
                                      </p:cBhvr>
                                      <p:to x="100000" y="80000"/>
                                    </p:animScale>
                                    <p:animScale>
                                      <p:cBhvr>
                                        <p:cTn id="70" dur="166" decel="50000">
                                          <p:stCondLst>
                                            <p:cond delay="1338"/>
                                          </p:stCondLst>
                                        </p:cTn>
                                        <p:tgtEl>
                                          <p:spTgt spid="2">
                                            <p:txEl>
                                              <p:pRg st="6" end="6"/>
                                            </p:txEl>
                                          </p:spTgt>
                                        </p:tgtEl>
                                      </p:cBhvr>
                                      <p:to x="100000" y="100000"/>
                                    </p:animScale>
                                    <p:animScale>
                                      <p:cBhvr>
                                        <p:cTn id="71" dur="26">
                                          <p:stCondLst>
                                            <p:cond delay="1642"/>
                                          </p:stCondLst>
                                        </p:cTn>
                                        <p:tgtEl>
                                          <p:spTgt spid="2">
                                            <p:txEl>
                                              <p:pRg st="6" end="6"/>
                                            </p:txEl>
                                          </p:spTgt>
                                        </p:tgtEl>
                                      </p:cBhvr>
                                      <p:to x="100000" y="90000"/>
                                    </p:animScale>
                                    <p:animScale>
                                      <p:cBhvr>
                                        <p:cTn id="72" dur="166" decel="50000">
                                          <p:stCondLst>
                                            <p:cond delay="1668"/>
                                          </p:stCondLst>
                                        </p:cTn>
                                        <p:tgtEl>
                                          <p:spTgt spid="2">
                                            <p:txEl>
                                              <p:pRg st="6" end="6"/>
                                            </p:txEl>
                                          </p:spTgt>
                                        </p:tgtEl>
                                      </p:cBhvr>
                                      <p:to x="100000" y="100000"/>
                                    </p:animScale>
                                    <p:animScale>
                                      <p:cBhvr>
                                        <p:cTn id="73" dur="26">
                                          <p:stCondLst>
                                            <p:cond delay="1808"/>
                                          </p:stCondLst>
                                        </p:cTn>
                                        <p:tgtEl>
                                          <p:spTgt spid="2">
                                            <p:txEl>
                                              <p:pRg st="6" end="6"/>
                                            </p:txEl>
                                          </p:spTgt>
                                        </p:tgtEl>
                                      </p:cBhvr>
                                      <p:to x="100000" y="95000"/>
                                    </p:animScale>
                                    <p:animScale>
                                      <p:cBhvr>
                                        <p:cTn id="74" dur="166" decel="50000">
                                          <p:stCondLst>
                                            <p:cond delay="1834"/>
                                          </p:stCondLst>
                                        </p:cTn>
                                        <p:tgtEl>
                                          <p:spTgt spid="2">
                                            <p:txEl>
                                              <p:pRg st="6" end="6"/>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2">
                                            <p:txEl>
                                              <p:pRg st="8" end="8"/>
                                            </p:txEl>
                                          </p:spTgt>
                                        </p:tgtEl>
                                        <p:attrNameLst>
                                          <p:attrName>style.visibility</p:attrName>
                                        </p:attrNameLst>
                                      </p:cBhvr>
                                      <p:to>
                                        <p:strVal val="visible"/>
                                      </p:to>
                                    </p:set>
                                    <p:animEffect transition="in" filter="wipe(down)">
                                      <p:cBhvr>
                                        <p:cTn id="79" dur="580">
                                          <p:stCondLst>
                                            <p:cond delay="0"/>
                                          </p:stCondLst>
                                        </p:cTn>
                                        <p:tgtEl>
                                          <p:spTgt spid="2">
                                            <p:txEl>
                                              <p:pRg st="8" end="8"/>
                                            </p:txEl>
                                          </p:spTgt>
                                        </p:tgtEl>
                                      </p:cBhvr>
                                    </p:animEffect>
                                    <p:anim calcmode="lin" valueType="num">
                                      <p:cBhvr>
                                        <p:cTn id="80" dur="1822" tmFilter="0,0; 0.14,0.36; 0.43,0.73; 0.71,0.91; 1.0,1.0">
                                          <p:stCondLst>
                                            <p:cond delay="0"/>
                                          </p:stCondLst>
                                        </p:cTn>
                                        <p:tgtEl>
                                          <p:spTgt spid="2">
                                            <p:txEl>
                                              <p:pRg st="8" end="8"/>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2">
                                            <p:txEl>
                                              <p:pRg st="8" end="8"/>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2">
                                            <p:txEl>
                                              <p:pRg st="8" end="8"/>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2">
                                            <p:txEl>
                                              <p:pRg st="8" end="8"/>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2">
                                            <p:txEl>
                                              <p:pRg st="8" end="8"/>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2">
                                            <p:txEl>
                                              <p:pRg st="8" end="8"/>
                                            </p:txEl>
                                          </p:spTgt>
                                        </p:tgtEl>
                                      </p:cBhvr>
                                      <p:to x="100000" y="60000"/>
                                    </p:animScale>
                                    <p:animScale>
                                      <p:cBhvr>
                                        <p:cTn id="86" dur="166" decel="50000">
                                          <p:stCondLst>
                                            <p:cond delay="676"/>
                                          </p:stCondLst>
                                        </p:cTn>
                                        <p:tgtEl>
                                          <p:spTgt spid="2">
                                            <p:txEl>
                                              <p:pRg st="8" end="8"/>
                                            </p:txEl>
                                          </p:spTgt>
                                        </p:tgtEl>
                                      </p:cBhvr>
                                      <p:to x="100000" y="100000"/>
                                    </p:animScale>
                                    <p:animScale>
                                      <p:cBhvr>
                                        <p:cTn id="87" dur="26">
                                          <p:stCondLst>
                                            <p:cond delay="1312"/>
                                          </p:stCondLst>
                                        </p:cTn>
                                        <p:tgtEl>
                                          <p:spTgt spid="2">
                                            <p:txEl>
                                              <p:pRg st="8" end="8"/>
                                            </p:txEl>
                                          </p:spTgt>
                                        </p:tgtEl>
                                      </p:cBhvr>
                                      <p:to x="100000" y="80000"/>
                                    </p:animScale>
                                    <p:animScale>
                                      <p:cBhvr>
                                        <p:cTn id="88" dur="166" decel="50000">
                                          <p:stCondLst>
                                            <p:cond delay="1338"/>
                                          </p:stCondLst>
                                        </p:cTn>
                                        <p:tgtEl>
                                          <p:spTgt spid="2">
                                            <p:txEl>
                                              <p:pRg st="8" end="8"/>
                                            </p:txEl>
                                          </p:spTgt>
                                        </p:tgtEl>
                                      </p:cBhvr>
                                      <p:to x="100000" y="100000"/>
                                    </p:animScale>
                                    <p:animScale>
                                      <p:cBhvr>
                                        <p:cTn id="89" dur="26">
                                          <p:stCondLst>
                                            <p:cond delay="1642"/>
                                          </p:stCondLst>
                                        </p:cTn>
                                        <p:tgtEl>
                                          <p:spTgt spid="2">
                                            <p:txEl>
                                              <p:pRg st="8" end="8"/>
                                            </p:txEl>
                                          </p:spTgt>
                                        </p:tgtEl>
                                      </p:cBhvr>
                                      <p:to x="100000" y="90000"/>
                                    </p:animScale>
                                    <p:animScale>
                                      <p:cBhvr>
                                        <p:cTn id="90" dur="166" decel="50000">
                                          <p:stCondLst>
                                            <p:cond delay="1668"/>
                                          </p:stCondLst>
                                        </p:cTn>
                                        <p:tgtEl>
                                          <p:spTgt spid="2">
                                            <p:txEl>
                                              <p:pRg st="8" end="8"/>
                                            </p:txEl>
                                          </p:spTgt>
                                        </p:tgtEl>
                                      </p:cBhvr>
                                      <p:to x="100000" y="100000"/>
                                    </p:animScale>
                                    <p:animScale>
                                      <p:cBhvr>
                                        <p:cTn id="91" dur="26">
                                          <p:stCondLst>
                                            <p:cond delay="1808"/>
                                          </p:stCondLst>
                                        </p:cTn>
                                        <p:tgtEl>
                                          <p:spTgt spid="2">
                                            <p:txEl>
                                              <p:pRg st="8" end="8"/>
                                            </p:txEl>
                                          </p:spTgt>
                                        </p:tgtEl>
                                      </p:cBhvr>
                                      <p:to x="100000" y="95000"/>
                                    </p:animScale>
                                    <p:animScale>
                                      <p:cBhvr>
                                        <p:cTn id="92" dur="166" decel="50000">
                                          <p:stCondLst>
                                            <p:cond delay="1834"/>
                                          </p:stCondLst>
                                        </p:cTn>
                                        <p:tgtEl>
                                          <p:spTgt spid="2">
                                            <p:txEl>
                                              <p:pRg st="8" end="8"/>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2">
                                            <p:txEl>
                                              <p:pRg st="10" end="10"/>
                                            </p:txEl>
                                          </p:spTgt>
                                        </p:tgtEl>
                                        <p:attrNameLst>
                                          <p:attrName>style.visibility</p:attrName>
                                        </p:attrNameLst>
                                      </p:cBhvr>
                                      <p:to>
                                        <p:strVal val="visible"/>
                                      </p:to>
                                    </p:set>
                                    <p:animEffect transition="in" filter="wipe(down)">
                                      <p:cBhvr>
                                        <p:cTn id="97" dur="580">
                                          <p:stCondLst>
                                            <p:cond delay="0"/>
                                          </p:stCondLst>
                                        </p:cTn>
                                        <p:tgtEl>
                                          <p:spTgt spid="2">
                                            <p:txEl>
                                              <p:pRg st="10" end="10"/>
                                            </p:txEl>
                                          </p:spTgt>
                                        </p:tgtEl>
                                      </p:cBhvr>
                                    </p:animEffect>
                                    <p:anim calcmode="lin" valueType="num">
                                      <p:cBhvr>
                                        <p:cTn id="98" dur="1822" tmFilter="0,0; 0.14,0.36; 0.43,0.73; 0.71,0.91; 1.0,1.0">
                                          <p:stCondLst>
                                            <p:cond delay="0"/>
                                          </p:stCondLst>
                                        </p:cTn>
                                        <p:tgtEl>
                                          <p:spTgt spid="2">
                                            <p:txEl>
                                              <p:pRg st="10" end="10"/>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2">
                                            <p:txEl>
                                              <p:pRg st="10" end="10"/>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2">
                                            <p:txEl>
                                              <p:pRg st="10" end="10"/>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2">
                                            <p:txEl>
                                              <p:pRg st="10" end="10"/>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2">
                                            <p:txEl>
                                              <p:pRg st="10" end="10"/>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2">
                                            <p:txEl>
                                              <p:pRg st="10" end="10"/>
                                            </p:txEl>
                                          </p:spTgt>
                                        </p:tgtEl>
                                      </p:cBhvr>
                                      <p:to x="100000" y="60000"/>
                                    </p:animScale>
                                    <p:animScale>
                                      <p:cBhvr>
                                        <p:cTn id="104" dur="166" decel="50000">
                                          <p:stCondLst>
                                            <p:cond delay="676"/>
                                          </p:stCondLst>
                                        </p:cTn>
                                        <p:tgtEl>
                                          <p:spTgt spid="2">
                                            <p:txEl>
                                              <p:pRg st="10" end="10"/>
                                            </p:txEl>
                                          </p:spTgt>
                                        </p:tgtEl>
                                      </p:cBhvr>
                                      <p:to x="100000" y="100000"/>
                                    </p:animScale>
                                    <p:animScale>
                                      <p:cBhvr>
                                        <p:cTn id="105" dur="26">
                                          <p:stCondLst>
                                            <p:cond delay="1312"/>
                                          </p:stCondLst>
                                        </p:cTn>
                                        <p:tgtEl>
                                          <p:spTgt spid="2">
                                            <p:txEl>
                                              <p:pRg st="10" end="10"/>
                                            </p:txEl>
                                          </p:spTgt>
                                        </p:tgtEl>
                                      </p:cBhvr>
                                      <p:to x="100000" y="80000"/>
                                    </p:animScale>
                                    <p:animScale>
                                      <p:cBhvr>
                                        <p:cTn id="106" dur="166" decel="50000">
                                          <p:stCondLst>
                                            <p:cond delay="1338"/>
                                          </p:stCondLst>
                                        </p:cTn>
                                        <p:tgtEl>
                                          <p:spTgt spid="2">
                                            <p:txEl>
                                              <p:pRg st="10" end="10"/>
                                            </p:txEl>
                                          </p:spTgt>
                                        </p:tgtEl>
                                      </p:cBhvr>
                                      <p:to x="100000" y="100000"/>
                                    </p:animScale>
                                    <p:animScale>
                                      <p:cBhvr>
                                        <p:cTn id="107" dur="26">
                                          <p:stCondLst>
                                            <p:cond delay="1642"/>
                                          </p:stCondLst>
                                        </p:cTn>
                                        <p:tgtEl>
                                          <p:spTgt spid="2">
                                            <p:txEl>
                                              <p:pRg st="10" end="10"/>
                                            </p:txEl>
                                          </p:spTgt>
                                        </p:tgtEl>
                                      </p:cBhvr>
                                      <p:to x="100000" y="90000"/>
                                    </p:animScale>
                                    <p:animScale>
                                      <p:cBhvr>
                                        <p:cTn id="108" dur="166" decel="50000">
                                          <p:stCondLst>
                                            <p:cond delay="1668"/>
                                          </p:stCondLst>
                                        </p:cTn>
                                        <p:tgtEl>
                                          <p:spTgt spid="2">
                                            <p:txEl>
                                              <p:pRg st="10" end="10"/>
                                            </p:txEl>
                                          </p:spTgt>
                                        </p:tgtEl>
                                      </p:cBhvr>
                                      <p:to x="100000" y="100000"/>
                                    </p:animScale>
                                    <p:animScale>
                                      <p:cBhvr>
                                        <p:cTn id="109" dur="26">
                                          <p:stCondLst>
                                            <p:cond delay="1808"/>
                                          </p:stCondLst>
                                        </p:cTn>
                                        <p:tgtEl>
                                          <p:spTgt spid="2">
                                            <p:txEl>
                                              <p:pRg st="10" end="10"/>
                                            </p:txEl>
                                          </p:spTgt>
                                        </p:tgtEl>
                                      </p:cBhvr>
                                      <p:to x="100000" y="95000"/>
                                    </p:animScale>
                                    <p:animScale>
                                      <p:cBhvr>
                                        <p:cTn id="110" dur="166" decel="50000">
                                          <p:stCondLst>
                                            <p:cond delay="1834"/>
                                          </p:stCondLst>
                                        </p:cTn>
                                        <p:tgtEl>
                                          <p:spTgt spid="2">
                                            <p:txEl>
                                              <p:pRg st="10" end="10"/>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2">
                                            <p:txEl>
                                              <p:pRg st="12" end="12"/>
                                            </p:txEl>
                                          </p:spTgt>
                                        </p:tgtEl>
                                        <p:attrNameLst>
                                          <p:attrName>style.visibility</p:attrName>
                                        </p:attrNameLst>
                                      </p:cBhvr>
                                      <p:to>
                                        <p:strVal val="visible"/>
                                      </p:to>
                                    </p:set>
                                    <p:animEffect transition="in" filter="wipe(down)">
                                      <p:cBhvr>
                                        <p:cTn id="115" dur="580">
                                          <p:stCondLst>
                                            <p:cond delay="0"/>
                                          </p:stCondLst>
                                        </p:cTn>
                                        <p:tgtEl>
                                          <p:spTgt spid="2">
                                            <p:txEl>
                                              <p:pRg st="12" end="12"/>
                                            </p:txEl>
                                          </p:spTgt>
                                        </p:tgtEl>
                                      </p:cBhvr>
                                    </p:animEffect>
                                    <p:anim calcmode="lin" valueType="num">
                                      <p:cBhvr>
                                        <p:cTn id="116" dur="1822" tmFilter="0,0; 0.14,0.36; 0.43,0.73; 0.71,0.91; 1.0,1.0">
                                          <p:stCondLst>
                                            <p:cond delay="0"/>
                                          </p:stCondLst>
                                        </p:cTn>
                                        <p:tgtEl>
                                          <p:spTgt spid="2">
                                            <p:txEl>
                                              <p:pRg st="12" end="12"/>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2">
                                            <p:txEl>
                                              <p:pRg st="12" end="12"/>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2">
                                            <p:txEl>
                                              <p:pRg st="12" end="12"/>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2">
                                            <p:txEl>
                                              <p:pRg st="12" end="12"/>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2">
                                            <p:txEl>
                                              <p:pRg st="12" end="12"/>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2">
                                            <p:txEl>
                                              <p:pRg st="12" end="12"/>
                                            </p:txEl>
                                          </p:spTgt>
                                        </p:tgtEl>
                                      </p:cBhvr>
                                      <p:to x="100000" y="60000"/>
                                    </p:animScale>
                                    <p:animScale>
                                      <p:cBhvr>
                                        <p:cTn id="122" dur="166" decel="50000">
                                          <p:stCondLst>
                                            <p:cond delay="676"/>
                                          </p:stCondLst>
                                        </p:cTn>
                                        <p:tgtEl>
                                          <p:spTgt spid="2">
                                            <p:txEl>
                                              <p:pRg st="12" end="12"/>
                                            </p:txEl>
                                          </p:spTgt>
                                        </p:tgtEl>
                                      </p:cBhvr>
                                      <p:to x="100000" y="100000"/>
                                    </p:animScale>
                                    <p:animScale>
                                      <p:cBhvr>
                                        <p:cTn id="123" dur="26">
                                          <p:stCondLst>
                                            <p:cond delay="1312"/>
                                          </p:stCondLst>
                                        </p:cTn>
                                        <p:tgtEl>
                                          <p:spTgt spid="2">
                                            <p:txEl>
                                              <p:pRg st="12" end="12"/>
                                            </p:txEl>
                                          </p:spTgt>
                                        </p:tgtEl>
                                      </p:cBhvr>
                                      <p:to x="100000" y="80000"/>
                                    </p:animScale>
                                    <p:animScale>
                                      <p:cBhvr>
                                        <p:cTn id="124" dur="166" decel="50000">
                                          <p:stCondLst>
                                            <p:cond delay="1338"/>
                                          </p:stCondLst>
                                        </p:cTn>
                                        <p:tgtEl>
                                          <p:spTgt spid="2">
                                            <p:txEl>
                                              <p:pRg st="12" end="12"/>
                                            </p:txEl>
                                          </p:spTgt>
                                        </p:tgtEl>
                                      </p:cBhvr>
                                      <p:to x="100000" y="100000"/>
                                    </p:animScale>
                                    <p:animScale>
                                      <p:cBhvr>
                                        <p:cTn id="125" dur="26">
                                          <p:stCondLst>
                                            <p:cond delay="1642"/>
                                          </p:stCondLst>
                                        </p:cTn>
                                        <p:tgtEl>
                                          <p:spTgt spid="2">
                                            <p:txEl>
                                              <p:pRg st="12" end="12"/>
                                            </p:txEl>
                                          </p:spTgt>
                                        </p:tgtEl>
                                      </p:cBhvr>
                                      <p:to x="100000" y="90000"/>
                                    </p:animScale>
                                    <p:animScale>
                                      <p:cBhvr>
                                        <p:cTn id="126" dur="166" decel="50000">
                                          <p:stCondLst>
                                            <p:cond delay="1668"/>
                                          </p:stCondLst>
                                        </p:cTn>
                                        <p:tgtEl>
                                          <p:spTgt spid="2">
                                            <p:txEl>
                                              <p:pRg st="12" end="12"/>
                                            </p:txEl>
                                          </p:spTgt>
                                        </p:tgtEl>
                                      </p:cBhvr>
                                      <p:to x="100000" y="100000"/>
                                    </p:animScale>
                                    <p:animScale>
                                      <p:cBhvr>
                                        <p:cTn id="127" dur="26">
                                          <p:stCondLst>
                                            <p:cond delay="1808"/>
                                          </p:stCondLst>
                                        </p:cTn>
                                        <p:tgtEl>
                                          <p:spTgt spid="2">
                                            <p:txEl>
                                              <p:pRg st="12" end="12"/>
                                            </p:txEl>
                                          </p:spTgt>
                                        </p:tgtEl>
                                      </p:cBhvr>
                                      <p:to x="100000" y="95000"/>
                                    </p:animScale>
                                    <p:animScale>
                                      <p:cBhvr>
                                        <p:cTn id="128" dur="166" decel="50000">
                                          <p:stCondLst>
                                            <p:cond delay="1834"/>
                                          </p:stCondLst>
                                        </p:cTn>
                                        <p:tgtEl>
                                          <p:spTgt spid="2">
                                            <p:txEl>
                                              <p:pRg st="12" end="1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2093655"/>
            <a:ext cx="7747000" cy="2923877"/>
          </a:xfrm>
          <a:prstGeom prst="rect">
            <a:avLst/>
          </a:prstGeom>
          <a:noFill/>
        </p:spPr>
        <p:txBody>
          <a:bodyPr wrap="square" rtlCol="0">
            <a:spAutoFit/>
          </a:bodyPr>
          <a:lstStyle/>
          <a:p>
            <a:pPr marL="514350" indent="-514350">
              <a:buAutoNum type="arabicPeriod"/>
            </a:pPr>
            <a:r>
              <a:rPr lang="en-US" sz="3200" b="1" dirty="0" smtClean="0">
                <a:solidFill>
                  <a:srgbClr val="FFFF00"/>
                </a:solidFill>
              </a:rPr>
              <a:t>Organization</a:t>
            </a:r>
          </a:p>
          <a:p>
            <a:endParaRPr lang="en-US" sz="3200" dirty="0">
              <a:solidFill>
                <a:srgbClr val="FFFF00"/>
              </a:solidFill>
            </a:endParaRPr>
          </a:p>
          <a:p>
            <a:pPr algn="just"/>
            <a:r>
              <a:rPr lang="en-US" sz="2800" dirty="0"/>
              <a:t>Organization implies structure and order. It is the arrangement of components that helps to achieve objectives</a:t>
            </a:r>
            <a:r>
              <a:rPr lang="en-US" sz="3200" dirty="0"/>
              <a:t>. </a:t>
            </a:r>
          </a:p>
          <a:p>
            <a:r>
              <a:rPr lang="en-US" sz="3200" dirty="0"/>
              <a:t> </a:t>
            </a:r>
          </a:p>
        </p:txBody>
      </p:sp>
    </p:spTree>
    <p:extLst>
      <p:ext uri="{BB962C8B-B14F-4D97-AF65-F5344CB8AC3E}">
        <p14:creationId xmlns:p14="http://schemas.microsoft.com/office/powerpoint/2010/main" val="378895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wipe(down)">
                                      <p:cBhvr>
                                        <p:cTn id="25" dur="580">
                                          <p:stCondLst>
                                            <p:cond delay="0"/>
                                          </p:stCondLst>
                                        </p:cTn>
                                        <p:tgtEl>
                                          <p:spTgt spid="2">
                                            <p:txEl>
                                              <p:pRg st="2" end="2"/>
                                            </p:txEl>
                                          </p:spTgt>
                                        </p:tgtEl>
                                      </p:cBhvr>
                                    </p:animEffect>
                                    <p:anim calcmode="lin" valueType="num">
                                      <p:cBhvr>
                                        <p:cTn id="26"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2" end="2"/>
                                            </p:txEl>
                                          </p:spTgt>
                                        </p:tgtEl>
                                      </p:cBhvr>
                                      <p:to x="100000" y="60000"/>
                                    </p:animScale>
                                    <p:animScale>
                                      <p:cBhvr>
                                        <p:cTn id="32" dur="166" decel="50000">
                                          <p:stCondLst>
                                            <p:cond delay="676"/>
                                          </p:stCondLst>
                                        </p:cTn>
                                        <p:tgtEl>
                                          <p:spTgt spid="2">
                                            <p:txEl>
                                              <p:pRg st="2" end="2"/>
                                            </p:txEl>
                                          </p:spTgt>
                                        </p:tgtEl>
                                      </p:cBhvr>
                                      <p:to x="100000" y="100000"/>
                                    </p:animScale>
                                    <p:animScale>
                                      <p:cBhvr>
                                        <p:cTn id="33" dur="26">
                                          <p:stCondLst>
                                            <p:cond delay="1312"/>
                                          </p:stCondLst>
                                        </p:cTn>
                                        <p:tgtEl>
                                          <p:spTgt spid="2">
                                            <p:txEl>
                                              <p:pRg st="2" end="2"/>
                                            </p:txEl>
                                          </p:spTgt>
                                        </p:tgtEl>
                                      </p:cBhvr>
                                      <p:to x="100000" y="80000"/>
                                    </p:animScale>
                                    <p:animScale>
                                      <p:cBhvr>
                                        <p:cTn id="34" dur="166" decel="50000">
                                          <p:stCondLst>
                                            <p:cond delay="1338"/>
                                          </p:stCondLst>
                                        </p:cTn>
                                        <p:tgtEl>
                                          <p:spTgt spid="2">
                                            <p:txEl>
                                              <p:pRg st="2" end="2"/>
                                            </p:txEl>
                                          </p:spTgt>
                                        </p:tgtEl>
                                      </p:cBhvr>
                                      <p:to x="100000" y="100000"/>
                                    </p:animScale>
                                    <p:animScale>
                                      <p:cBhvr>
                                        <p:cTn id="35" dur="26">
                                          <p:stCondLst>
                                            <p:cond delay="1642"/>
                                          </p:stCondLst>
                                        </p:cTn>
                                        <p:tgtEl>
                                          <p:spTgt spid="2">
                                            <p:txEl>
                                              <p:pRg st="2" end="2"/>
                                            </p:txEl>
                                          </p:spTgt>
                                        </p:tgtEl>
                                      </p:cBhvr>
                                      <p:to x="100000" y="90000"/>
                                    </p:animScale>
                                    <p:animScale>
                                      <p:cBhvr>
                                        <p:cTn id="36" dur="166" decel="50000">
                                          <p:stCondLst>
                                            <p:cond delay="1668"/>
                                          </p:stCondLst>
                                        </p:cTn>
                                        <p:tgtEl>
                                          <p:spTgt spid="2">
                                            <p:txEl>
                                              <p:pRg st="2" end="2"/>
                                            </p:txEl>
                                          </p:spTgt>
                                        </p:tgtEl>
                                      </p:cBhvr>
                                      <p:to x="100000" y="100000"/>
                                    </p:animScale>
                                    <p:animScale>
                                      <p:cBhvr>
                                        <p:cTn id="37" dur="26">
                                          <p:stCondLst>
                                            <p:cond delay="1808"/>
                                          </p:stCondLst>
                                        </p:cTn>
                                        <p:tgtEl>
                                          <p:spTgt spid="2">
                                            <p:txEl>
                                              <p:pRg st="2" end="2"/>
                                            </p:txEl>
                                          </p:spTgt>
                                        </p:tgtEl>
                                      </p:cBhvr>
                                      <p:to x="100000" y="95000"/>
                                    </p:animScale>
                                    <p:animScale>
                                      <p:cBhvr>
                                        <p:cTn id="38" dur="166" decel="50000">
                                          <p:stCondLst>
                                            <p:cond delay="1834"/>
                                          </p:stCondLst>
                                        </p:cTn>
                                        <p:tgtEl>
                                          <p:spTgt spid="2">
                                            <p:txEl>
                                              <p:pRg st="2" end="2"/>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
                                            <p:txEl>
                                              <p:pRg st="3" end="3"/>
                                            </p:txEl>
                                          </p:spTgt>
                                        </p:tgtEl>
                                        <p:attrNameLst>
                                          <p:attrName>style.visibility</p:attrName>
                                        </p:attrNameLst>
                                      </p:cBhvr>
                                      <p:to>
                                        <p:strVal val="visible"/>
                                      </p:to>
                                    </p:set>
                                    <p:animEffect transition="in" filter="wipe(down)">
                                      <p:cBhvr>
                                        <p:cTn id="43" dur="580">
                                          <p:stCondLst>
                                            <p:cond delay="0"/>
                                          </p:stCondLst>
                                        </p:cTn>
                                        <p:tgtEl>
                                          <p:spTgt spid="2">
                                            <p:txEl>
                                              <p:pRg st="3" end="3"/>
                                            </p:txEl>
                                          </p:spTgt>
                                        </p:tgtEl>
                                      </p:cBhvr>
                                    </p:animEffect>
                                    <p:anim calcmode="lin" valueType="num">
                                      <p:cBhvr>
                                        <p:cTn id="44"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3" end="3"/>
                                            </p:txEl>
                                          </p:spTgt>
                                        </p:tgtEl>
                                      </p:cBhvr>
                                      <p:to x="100000" y="60000"/>
                                    </p:animScale>
                                    <p:animScale>
                                      <p:cBhvr>
                                        <p:cTn id="50" dur="166" decel="50000">
                                          <p:stCondLst>
                                            <p:cond delay="676"/>
                                          </p:stCondLst>
                                        </p:cTn>
                                        <p:tgtEl>
                                          <p:spTgt spid="2">
                                            <p:txEl>
                                              <p:pRg st="3" end="3"/>
                                            </p:txEl>
                                          </p:spTgt>
                                        </p:tgtEl>
                                      </p:cBhvr>
                                      <p:to x="100000" y="100000"/>
                                    </p:animScale>
                                    <p:animScale>
                                      <p:cBhvr>
                                        <p:cTn id="51" dur="26">
                                          <p:stCondLst>
                                            <p:cond delay="1312"/>
                                          </p:stCondLst>
                                        </p:cTn>
                                        <p:tgtEl>
                                          <p:spTgt spid="2">
                                            <p:txEl>
                                              <p:pRg st="3" end="3"/>
                                            </p:txEl>
                                          </p:spTgt>
                                        </p:tgtEl>
                                      </p:cBhvr>
                                      <p:to x="100000" y="80000"/>
                                    </p:animScale>
                                    <p:animScale>
                                      <p:cBhvr>
                                        <p:cTn id="52" dur="166" decel="50000">
                                          <p:stCondLst>
                                            <p:cond delay="1338"/>
                                          </p:stCondLst>
                                        </p:cTn>
                                        <p:tgtEl>
                                          <p:spTgt spid="2">
                                            <p:txEl>
                                              <p:pRg st="3" end="3"/>
                                            </p:txEl>
                                          </p:spTgt>
                                        </p:tgtEl>
                                      </p:cBhvr>
                                      <p:to x="100000" y="100000"/>
                                    </p:animScale>
                                    <p:animScale>
                                      <p:cBhvr>
                                        <p:cTn id="53" dur="26">
                                          <p:stCondLst>
                                            <p:cond delay="1642"/>
                                          </p:stCondLst>
                                        </p:cTn>
                                        <p:tgtEl>
                                          <p:spTgt spid="2">
                                            <p:txEl>
                                              <p:pRg st="3" end="3"/>
                                            </p:txEl>
                                          </p:spTgt>
                                        </p:tgtEl>
                                      </p:cBhvr>
                                      <p:to x="100000" y="90000"/>
                                    </p:animScale>
                                    <p:animScale>
                                      <p:cBhvr>
                                        <p:cTn id="54" dur="166" decel="50000">
                                          <p:stCondLst>
                                            <p:cond delay="1668"/>
                                          </p:stCondLst>
                                        </p:cTn>
                                        <p:tgtEl>
                                          <p:spTgt spid="2">
                                            <p:txEl>
                                              <p:pRg st="3" end="3"/>
                                            </p:txEl>
                                          </p:spTgt>
                                        </p:tgtEl>
                                      </p:cBhvr>
                                      <p:to x="100000" y="100000"/>
                                    </p:animScale>
                                    <p:animScale>
                                      <p:cBhvr>
                                        <p:cTn id="55" dur="26">
                                          <p:stCondLst>
                                            <p:cond delay="1808"/>
                                          </p:stCondLst>
                                        </p:cTn>
                                        <p:tgtEl>
                                          <p:spTgt spid="2">
                                            <p:txEl>
                                              <p:pRg st="3" end="3"/>
                                            </p:txEl>
                                          </p:spTgt>
                                        </p:tgtEl>
                                      </p:cBhvr>
                                      <p:to x="100000" y="95000"/>
                                    </p:animScale>
                                    <p:animScale>
                                      <p:cBhvr>
                                        <p:cTn id="56"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371600" y="1600200"/>
            <a:ext cx="7747000" cy="2862322"/>
          </a:xfrm>
          <a:prstGeom prst="rect">
            <a:avLst/>
          </a:prstGeom>
          <a:noFill/>
        </p:spPr>
        <p:txBody>
          <a:bodyPr wrap="square" rtlCol="0">
            <a:spAutoFit/>
          </a:bodyPr>
          <a:lstStyle/>
          <a:p>
            <a:r>
              <a:rPr lang="en-US" sz="3200" b="1" dirty="0"/>
              <a:t> </a:t>
            </a:r>
            <a:r>
              <a:rPr lang="en-US" sz="3200" b="1" dirty="0" smtClean="0">
                <a:solidFill>
                  <a:srgbClr val="FFFF00"/>
                </a:solidFill>
              </a:rPr>
              <a:t>2. Interaction</a:t>
            </a:r>
          </a:p>
          <a:p>
            <a:endParaRPr lang="en-US" sz="3200" dirty="0">
              <a:solidFill>
                <a:srgbClr val="FFFF00"/>
              </a:solidFill>
            </a:endParaRPr>
          </a:p>
          <a:p>
            <a:pPr algn="just"/>
            <a:r>
              <a:rPr lang="en-US" sz="2800" dirty="0"/>
              <a:t>Interaction refers to the manner in which each component functions with other components of the system. </a:t>
            </a:r>
          </a:p>
          <a:p>
            <a:endParaRPr lang="en-US" sz="3200" dirty="0"/>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50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edge">
                                      <p:cBhvr>
                                        <p:cTn id="7" dur="75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50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edge">
                                      <p:cBhvr>
                                        <p:cTn id="12" dur="7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ربع نص 6"/>
          <p:cNvSpPr txBox="1"/>
          <p:nvPr/>
        </p:nvSpPr>
        <p:spPr>
          <a:xfrm>
            <a:off x="7645400" y="0"/>
            <a:ext cx="1473200" cy="461665"/>
          </a:xfrm>
          <a:prstGeom prst="rect">
            <a:avLst/>
          </a:prstGeom>
          <a:noFill/>
        </p:spPr>
        <p:txBody>
          <a:bodyPr wrap="square" rtlCol="0">
            <a:spAutoFit/>
          </a:bodyPr>
          <a:lstStyle/>
          <a:p>
            <a:r>
              <a:rPr lang="en-US" dirty="0" smtClean="0"/>
              <a:t>Chapter 1</a:t>
            </a:r>
            <a:endParaRPr lang="en-US" dirty="0"/>
          </a:p>
        </p:txBody>
      </p:sp>
      <p:sp>
        <p:nvSpPr>
          <p:cNvPr id="2" name="مربع نص 1"/>
          <p:cNvSpPr txBox="1"/>
          <p:nvPr/>
        </p:nvSpPr>
        <p:spPr>
          <a:xfrm>
            <a:off x="1143000" y="1600200"/>
            <a:ext cx="7747000" cy="4832092"/>
          </a:xfrm>
          <a:prstGeom prst="rect">
            <a:avLst/>
          </a:prstGeom>
          <a:noFill/>
        </p:spPr>
        <p:txBody>
          <a:bodyPr wrap="square" rtlCol="0">
            <a:spAutoFit/>
          </a:bodyPr>
          <a:lstStyle/>
          <a:p>
            <a:r>
              <a:rPr lang="en-US" sz="3200" b="1" dirty="0" smtClean="0">
                <a:solidFill>
                  <a:srgbClr val="FFFF00"/>
                </a:solidFill>
              </a:rPr>
              <a:t>3. Interdependence</a:t>
            </a:r>
          </a:p>
          <a:p>
            <a:endParaRPr lang="en-US" dirty="0"/>
          </a:p>
          <a:p>
            <a:pPr marL="457200" indent="-457200" algn="just">
              <a:buFont typeface="Arial" panose="020B0604020202020204" pitchFamily="34" charset="0"/>
              <a:buChar char="•"/>
            </a:pPr>
            <a:r>
              <a:rPr lang="en-US" sz="2800" dirty="0"/>
              <a:t>Interdependence means that parts of the organization or computer system depend on one another. </a:t>
            </a:r>
            <a:endParaRPr lang="ar-SA" sz="2800" dirty="0" smtClean="0"/>
          </a:p>
          <a:p>
            <a:pPr marL="457200" indent="-457200" algn="just">
              <a:buFont typeface="Arial" panose="020B0604020202020204" pitchFamily="34" charset="0"/>
              <a:buChar char="•"/>
            </a:pPr>
            <a:r>
              <a:rPr lang="en-US" sz="2800" dirty="0" smtClean="0"/>
              <a:t>They </a:t>
            </a:r>
            <a:r>
              <a:rPr lang="en-US" sz="2800" dirty="0"/>
              <a:t>are coordinated and linked together according to a plan</a:t>
            </a:r>
            <a:r>
              <a:rPr lang="en-US" sz="2800" dirty="0" smtClean="0"/>
              <a:t>.</a:t>
            </a:r>
            <a:endParaRPr lang="ar-SA" sz="2800" dirty="0" smtClean="0"/>
          </a:p>
          <a:p>
            <a:pPr marL="457200" indent="-457200" algn="just">
              <a:buFont typeface="Arial" panose="020B0604020202020204" pitchFamily="34" charset="0"/>
              <a:buChar char="•"/>
            </a:pPr>
            <a:r>
              <a:rPr lang="en-US" sz="2800" dirty="0" smtClean="0"/>
              <a:t> </a:t>
            </a:r>
            <a:r>
              <a:rPr lang="en-US" sz="2800" dirty="0"/>
              <a:t>In summary, no subsystem can function in isolation because it is dependent on the data (inputs) it receives from other subsystems to perform its required tasks.</a:t>
            </a:r>
          </a:p>
        </p:txBody>
      </p:sp>
    </p:spTree>
    <p:extLst>
      <p:ext uri="{BB962C8B-B14F-4D97-AF65-F5344CB8AC3E}">
        <p14:creationId xmlns:p14="http://schemas.microsoft.com/office/powerpoint/2010/main" val="656382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MS_PPTProjOverview">
  <a:themeElements>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fontScheme name="Default Design">
      <a:majorFont>
        <a:latin typeface="Trebuchet MS"/>
        <a:ea typeface=""/>
        <a:cs typeface="Arial"/>
      </a:majorFont>
      <a:minorFont>
        <a:latin typeface="Trebuchet MS"/>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A16CE8C-6393-4DEF-B1B6-A93FC5515C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MS_PPTProjOverview</Template>
  <TotalTime>1447</TotalTime>
  <Words>3143</Words>
  <Application>Microsoft Office PowerPoint</Application>
  <PresentationFormat>عرض على الشاشة (3:4)‏</PresentationFormat>
  <Paragraphs>270</Paragraphs>
  <Slides>52</Slides>
  <Notes>0</Notes>
  <HiddenSlides>0</HiddenSlides>
  <MMClips>0</MMClips>
  <ScaleCrop>false</ScaleCrop>
  <HeadingPairs>
    <vt:vector size="4" baseType="variant">
      <vt:variant>
        <vt:lpstr>نسق</vt:lpstr>
      </vt:variant>
      <vt:variant>
        <vt:i4>1</vt:i4>
      </vt:variant>
      <vt:variant>
        <vt:lpstr>عناوين الشرائح</vt:lpstr>
      </vt:variant>
      <vt:variant>
        <vt:i4>52</vt:i4>
      </vt:variant>
    </vt:vector>
  </HeadingPairs>
  <TitlesOfParts>
    <vt:vector size="53" baseType="lpstr">
      <vt:lpstr>MS_PPTProjOverview</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melakredha2016@outlook.com</dc:creator>
  <cp:lastModifiedBy>melakredha2016@outlook.com</cp:lastModifiedBy>
  <cp:revision>183</cp:revision>
  <dcterms:created xsi:type="dcterms:W3CDTF">2016-10-15T14:12:10Z</dcterms:created>
  <dcterms:modified xsi:type="dcterms:W3CDTF">2017-10-21T18:43:10Z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TC010184561025</vt:lpwstr>
  </property>
</Properties>
</file>