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74D399-227F-4802-A074-720859B53BB9}" type="datetimeFigureOut">
              <a:rPr lang="ar-IQ" smtClean="0"/>
              <a:t>24/04/1440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7CB74A-E85D-45D0-9D7D-D1C8196BE9C1}" type="slidenum">
              <a:rPr lang="ar-IQ" smtClean="0"/>
              <a:t>‹#›</a:t>
            </a:fld>
            <a:endParaRPr lang="ar-IQ"/>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4D399-227F-4802-A074-720859B53BB9}" type="datetimeFigureOut">
              <a:rPr lang="ar-IQ" smtClean="0"/>
              <a:t>24/04/1440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7CB74A-E85D-45D0-9D7D-D1C8196BE9C1}"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4D399-227F-4802-A074-720859B53BB9}" type="datetimeFigureOut">
              <a:rPr lang="ar-IQ" smtClean="0"/>
              <a:t>24/04/1440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7CB74A-E85D-45D0-9D7D-D1C8196BE9C1}"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74D399-227F-4802-A074-720859B53BB9}" type="datetimeFigureOut">
              <a:rPr lang="ar-IQ" smtClean="0"/>
              <a:t>24/04/1440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7CB74A-E85D-45D0-9D7D-D1C8196BE9C1}"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4D399-227F-4802-A074-720859B53BB9}" type="datetimeFigureOut">
              <a:rPr lang="ar-IQ" smtClean="0"/>
              <a:t>24/04/1440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97CB74A-E85D-45D0-9D7D-D1C8196BE9C1}"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74D399-227F-4802-A074-720859B53BB9}" type="datetimeFigureOut">
              <a:rPr lang="ar-IQ" smtClean="0"/>
              <a:t>24/04/1440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7CB74A-E85D-45D0-9D7D-D1C8196BE9C1}" type="slidenum">
              <a:rPr lang="ar-IQ" smtClean="0"/>
              <a:t>‹#›</a:t>
            </a:fld>
            <a:endParaRPr lang="ar-IQ"/>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74D399-227F-4802-A074-720859B53BB9}" type="datetimeFigureOut">
              <a:rPr lang="ar-IQ" smtClean="0"/>
              <a:t>24/04/1440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97CB74A-E85D-45D0-9D7D-D1C8196BE9C1}" type="slidenum">
              <a:rPr lang="ar-IQ" smtClean="0"/>
              <a:t>‹#›</a:t>
            </a:fld>
            <a:endParaRPr lang="ar-IQ"/>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74D399-227F-4802-A074-720859B53BB9}" type="datetimeFigureOut">
              <a:rPr lang="ar-IQ" smtClean="0"/>
              <a:t>24/04/1440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97CB74A-E85D-45D0-9D7D-D1C8196BE9C1}"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4D399-227F-4802-A074-720859B53BB9}" type="datetimeFigureOut">
              <a:rPr lang="ar-IQ" smtClean="0"/>
              <a:t>24/04/1440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97CB74A-E85D-45D0-9D7D-D1C8196BE9C1}"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4D399-227F-4802-A074-720859B53BB9}" type="datetimeFigureOut">
              <a:rPr lang="ar-IQ" smtClean="0"/>
              <a:t>24/04/1440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7CB74A-E85D-45D0-9D7D-D1C8196BE9C1}" type="slidenum">
              <a:rPr lang="ar-IQ" smtClean="0"/>
              <a:t>‹#›</a:t>
            </a:fld>
            <a:endParaRPr lang="ar-IQ"/>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4D399-227F-4802-A074-720859B53BB9}" type="datetimeFigureOut">
              <a:rPr lang="ar-IQ" smtClean="0"/>
              <a:t>24/04/1440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97CB74A-E85D-45D0-9D7D-D1C8196BE9C1}" type="slidenum">
              <a:rPr lang="ar-IQ" smtClean="0"/>
              <a:t>‹#›</a:t>
            </a:fld>
            <a:endParaRPr lang="ar-IQ"/>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D74D399-227F-4802-A074-720859B53BB9}" type="datetimeFigureOut">
              <a:rPr lang="ar-IQ" smtClean="0"/>
              <a:t>24/04/1440</a:t>
            </a:fld>
            <a:endParaRPr lang="ar-IQ"/>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97CB74A-E85D-45D0-9D7D-D1C8196BE9C1}"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2852936"/>
            <a:ext cx="6400800" cy="3096344"/>
          </a:xfrm>
        </p:spPr>
        <p:txBody>
          <a:bodyPr>
            <a:normAutofit/>
          </a:bodyPr>
          <a:lstStyle/>
          <a:p>
            <a:r>
              <a:rPr lang="ar-IQ" b="1" dirty="0" smtClean="0"/>
              <a:t>لقد طرأت على احواض الانهار خلال</a:t>
            </a:r>
            <a:r>
              <a:rPr lang="ar-IQ" b="1" dirty="0" smtClean="0">
                <a:solidFill>
                  <a:srgbClr val="FF0000"/>
                </a:solidFill>
              </a:rPr>
              <a:t>( 3000 سنة) </a:t>
            </a:r>
            <a:r>
              <a:rPr lang="ar-IQ" b="1" dirty="0" smtClean="0"/>
              <a:t>الاخيرة تغييرات كثيرة ناتجة عن النشاط البشري و اصبح من النادر وجود انهار بشكلها الطبيعي, لقد وضع الانسان بصماته على البيئة الطبيعية في احواض الانهار وتغيرت اشكالها و العمليات الجيومورفولوجية  التي تتضمنها, ان استخدام الانسان لاحواض الانهار يبدو في اربعة مجالات: </a:t>
            </a:r>
          </a:p>
          <a:p>
            <a:endParaRPr lang="ar-IQ" b="1" dirty="0"/>
          </a:p>
        </p:txBody>
      </p:sp>
      <p:sp>
        <p:nvSpPr>
          <p:cNvPr id="2" name="Title 1"/>
          <p:cNvSpPr>
            <a:spLocks noGrp="1"/>
          </p:cNvSpPr>
          <p:nvPr>
            <p:ph type="ctrTitle"/>
          </p:nvPr>
        </p:nvSpPr>
        <p:spPr>
          <a:xfrm>
            <a:off x="827584" y="908720"/>
            <a:ext cx="7772400" cy="1470025"/>
          </a:xfrm>
        </p:spPr>
        <p:txBody>
          <a:bodyPr>
            <a:normAutofit/>
          </a:bodyPr>
          <a:lstStyle/>
          <a:p>
            <a:pPr algn="r"/>
            <a:r>
              <a:rPr lang="ar-IQ" sz="3600" dirty="0" smtClean="0">
                <a:solidFill>
                  <a:srgbClr val="FF0000"/>
                </a:solidFill>
              </a:rPr>
              <a:t>النشاط البشري واحواض الانهار</a:t>
            </a:r>
            <a:r>
              <a:rPr lang="ar-IQ" sz="3600" dirty="0" smtClean="0"/>
              <a:t/>
            </a:r>
            <a:br>
              <a:rPr lang="ar-IQ" sz="3600" dirty="0" smtClean="0"/>
            </a:br>
            <a:endParaRPr lang="ar-IQ" sz="3600" dirty="0"/>
          </a:p>
        </p:txBody>
      </p:sp>
    </p:spTree>
    <p:extLst>
      <p:ext uri="{BB962C8B-B14F-4D97-AF65-F5344CB8AC3E}">
        <p14:creationId xmlns:p14="http://schemas.microsoft.com/office/powerpoint/2010/main" val="253767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ar-IQ" dirty="0" smtClean="0"/>
              <a:t>متضادين </a:t>
            </a:r>
            <a:r>
              <a:rPr lang="ar-IQ" dirty="0" smtClean="0">
                <a:solidFill>
                  <a:srgbClr val="FF0000"/>
                </a:solidFill>
              </a:rPr>
              <a:t>الهدف الاول </a:t>
            </a:r>
            <a:r>
              <a:rPr lang="ar-IQ" dirty="0" smtClean="0"/>
              <a:t>هو توفير التجهيزات المائية يحتاج الى المحافظة على الطاقة الاستيعابية القصوى للخزانات لتوفير اكبر كمية من المياه للانسان لا سيما في فصل الجفاف و تقليل التباين الفصلي ,و </a:t>
            </a:r>
            <a:r>
              <a:rPr lang="ar-IQ" dirty="0" smtClean="0">
                <a:solidFill>
                  <a:srgbClr val="FF0000"/>
                </a:solidFill>
              </a:rPr>
              <a:t>الهدف الثاني </a:t>
            </a:r>
            <a:r>
              <a:rPr lang="ar-IQ" dirty="0" smtClean="0"/>
              <a:t>تطلب السيطرة على الفيضانات وخفض حجم المياه المخزونة الى ادنى مستوى ليكون الخزان قادر على استيعاب اكبر كمية محتملة من المياه خلال ذروة الفيضان ولفترة قصيرة مؤقتة بخفض منسوب المياه الجارية, ريثما تنصرف موجات المياه العالية .</a:t>
            </a:r>
            <a:endParaRPr lang="ar-IQ" dirty="0"/>
          </a:p>
        </p:txBody>
      </p:sp>
    </p:spTree>
    <p:extLst>
      <p:ext uri="{BB962C8B-B14F-4D97-AF65-F5344CB8AC3E}">
        <p14:creationId xmlns:p14="http://schemas.microsoft.com/office/powerpoint/2010/main" val="1830385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 </a:t>
            </a:r>
            <a:r>
              <a:rPr lang="ar-IQ" sz="3600" dirty="0" smtClean="0">
                <a:solidFill>
                  <a:srgbClr val="FF0000"/>
                </a:solidFill>
              </a:rPr>
              <a:t>ويتسم تاثير النشاط البشري على النظام المائي للانهار بثلاث صفات:</a:t>
            </a:r>
            <a:endParaRPr lang="ar-IQ" sz="3600" dirty="0">
              <a:solidFill>
                <a:srgbClr val="FF0000"/>
              </a:solidFill>
            </a:endParaRPr>
          </a:p>
        </p:txBody>
      </p:sp>
      <p:sp>
        <p:nvSpPr>
          <p:cNvPr id="3" name="Content Placeholder 2"/>
          <p:cNvSpPr>
            <a:spLocks noGrp="1"/>
          </p:cNvSpPr>
          <p:nvPr>
            <p:ph sz="quarter" idx="13"/>
          </p:nvPr>
        </p:nvSpPr>
        <p:spPr/>
        <p:txBody>
          <a:bodyPr>
            <a:normAutofit fontScale="92500" lnSpcReduction="10000"/>
          </a:bodyPr>
          <a:lstStyle/>
          <a:p>
            <a:r>
              <a:rPr lang="ar-IQ" dirty="0" smtClean="0"/>
              <a:t> اولا تباين تاثير النشاط البشري من فصل لاخر فمثلا يزداد مظاهر التوسع المدني و دور الاعاقة السطحية للسطوح المبلطة غير النفاذة في فصل الصيف دون فصل الشتاء في المناطق المعتدلة الرطبة</a:t>
            </a:r>
          </a:p>
          <a:p>
            <a:r>
              <a:rPr lang="ar-IQ" dirty="0" smtClean="0"/>
              <a:t>ثانيا يؤدي النشاط البشري الى ازدياد عدد و تكرار الفيضانات المعتدلة الحجم ,ويتناقص تاثيره على التصاريف الكبيرة الحجم ,ولقد تنباء احد في الباحثين</a:t>
            </a:r>
            <a:r>
              <a:rPr lang="en-US" dirty="0" smtClean="0">
                <a:solidFill>
                  <a:srgbClr val="FF0000"/>
                </a:solidFill>
              </a:rPr>
              <a:t>MARTENS  1968) </a:t>
            </a:r>
            <a:r>
              <a:rPr lang="ar-IQ" dirty="0" smtClean="0">
                <a:solidFill>
                  <a:srgbClr val="FF0000"/>
                </a:solidFill>
              </a:rPr>
              <a:t>)</a:t>
            </a:r>
            <a:r>
              <a:rPr lang="ar-IQ" dirty="0" smtClean="0"/>
              <a:t>ان تطور المدن و اتساعها يؤدي الى تكرار الفيضانات المنخفضة المناسيب السنوية وبمقدار </a:t>
            </a:r>
            <a:r>
              <a:rPr lang="ar-IQ" dirty="0" smtClean="0">
                <a:solidFill>
                  <a:srgbClr val="FF0000"/>
                </a:solidFill>
              </a:rPr>
              <a:t>58 % </a:t>
            </a:r>
            <a:r>
              <a:rPr lang="ar-IQ" dirty="0" smtClean="0"/>
              <a:t>مع تناقص عدد الفيضانات المحتمل حدوثها كل </a:t>
            </a:r>
            <a:r>
              <a:rPr lang="ar-IQ" dirty="0" smtClean="0">
                <a:solidFill>
                  <a:srgbClr val="FF0000"/>
                </a:solidFill>
              </a:rPr>
              <a:t>20</a:t>
            </a:r>
            <a:r>
              <a:rPr lang="ar-IQ" dirty="0" smtClean="0"/>
              <a:t> سنة بمقدار </a:t>
            </a:r>
            <a:r>
              <a:rPr lang="ar-IQ" dirty="0" smtClean="0">
                <a:solidFill>
                  <a:srgbClr val="FF0000"/>
                </a:solidFill>
              </a:rPr>
              <a:t>17</a:t>
            </a:r>
            <a:r>
              <a:rPr lang="ar-IQ" dirty="0" smtClean="0"/>
              <a:t> %.</a:t>
            </a:r>
          </a:p>
          <a:p>
            <a:endParaRPr lang="ar-IQ" dirty="0"/>
          </a:p>
        </p:txBody>
      </p:sp>
    </p:spTree>
    <p:extLst>
      <p:ext uri="{BB962C8B-B14F-4D97-AF65-F5344CB8AC3E}">
        <p14:creationId xmlns:p14="http://schemas.microsoft.com/office/powerpoint/2010/main" val="345050112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r>
              <a:rPr lang="ar-IQ" dirty="0" smtClean="0"/>
              <a:t> ان حديث عن حدوث الفيضانات الكبيرة الحجم الاستثنائية يخضع لعوامل ليس لها علاقة بالنشاط البشري و تعود اسبابها الى الامطار الشديدة التي تسقط لفترة طويلة و من ثم توسع المدن وازدياد تاثيرها في سرعة جريان المياه يكون ضئيلا,حيث تصبح طاقة مستودعات الماء طبيعي (على سطح الارض او في التربة و المخازن الجوفية) محدودة و ليس لها القدرة على استعادة كمية كبيرة من مياه الامطار ثالثا ان تاثير النشاط البشري يكون محدودا و محصورا في المواضع او الموقع الذي يحدث فيه تغيير استعمال الارض اوقرب مكان انشاء السد او المناطق التي يشملها توسع المدينة من حوض النهرويتناقص تاثيره كلماابتعدناعن ذلك الموقع باتجاه المجرى السفلي للنهر</a:t>
            </a:r>
            <a:endParaRPr lang="ar-IQ" dirty="0"/>
          </a:p>
        </p:txBody>
      </p:sp>
    </p:spTree>
    <p:extLst>
      <p:ext uri="{BB962C8B-B14F-4D97-AF65-F5344CB8AC3E}">
        <p14:creationId xmlns:p14="http://schemas.microsoft.com/office/powerpoint/2010/main" val="2628926566"/>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200" dirty="0" smtClean="0">
                <a:solidFill>
                  <a:srgbClr val="FF0000"/>
                </a:solidFill>
              </a:rPr>
              <a:t>العلاقة بين السدود و العمليات الجيومورفولوجية</a:t>
            </a:r>
            <a:endParaRPr lang="ar-IQ" sz="3200" dirty="0">
              <a:solidFill>
                <a:srgbClr val="FF0000"/>
              </a:solidFill>
            </a:endParaRPr>
          </a:p>
        </p:txBody>
      </p:sp>
      <p:sp>
        <p:nvSpPr>
          <p:cNvPr id="3" name="Content Placeholder 2"/>
          <p:cNvSpPr>
            <a:spLocks noGrp="1"/>
          </p:cNvSpPr>
          <p:nvPr>
            <p:ph sz="quarter" idx="13"/>
          </p:nvPr>
        </p:nvSpPr>
        <p:spPr/>
        <p:txBody>
          <a:bodyPr>
            <a:normAutofit fontScale="77500" lnSpcReduction="20000"/>
          </a:bodyPr>
          <a:lstStyle/>
          <a:p>
            <a:r>
              <a:rPr lang="ar-IQ" dirty="0" smtClean="0"/>
              <a:t> يؤدي انشاء السدود الى تغيير انماط النحت و الارساب التي تقوم بها المياه الجارية ان من اهم الاثار الجيومورفولوجيا التي تنشا عن بناء السدود </a:t>
            </a:r>
          </a:p>
          <a:p>
            <a:r>
              <a:rPr lang="ar-IQ" dirty="0" smtClean="0">
                <a:solidFill>
                  <a:srgbClr val="FF0000"/>
                </a:solidFill>
              </a:rPr>
              <a:t>1-	 الارساب امام السد </a:t>
            </a:r>
          </a:p>
          <a:p>
            <a:r>
              <a:rPr lang="ar-IQ" dirty="0" smtClean="0">
                <a:solidFill>
                  <a:srgbClr val="FF0000"/>
                </a:solidFill>
              </a:rPr>
              <a:t>2-	 التعرية خلف السد </a:t>
            </a:r>
          </a:p>
          <a:p>
            <a:r>
              <a:rPr lang="ar-IQ" dirty="0" smtClean="0">
                <a:solidFill>
                  <a:srgbClr val="FF0000"/>
                </a:solidFill>
              </a:rPr>
              <a:t>3-	تاكل السواحل </a:t>
            </a:r>
          </a:p>
          <a:p>
            <a:r>
              <a:rPr lang="ar-IQ" dirty="0" smtClean="0">
                <a:solidFill>
                  <a:srgbClr val="FF0000"/>
                </a:solidFill>
              </a:rPr>
              <a:t>4-	الهزات الزلزالية </a:t>
            </a:r>
          </a:p>
          <a:p>
            <a:r>
              <a:rPr lang="ar-IQ" dirty="0" smtClean="0"/>
              <a:t>اولا الارساب امام السد تنقل الانهار كميات كبيرة من الرواسب وتلقيها في المحيطات ويقدر حجم الرواسب المنقولة ما بين 15000 الى 20000 مليون طن سنويا, ويؤدي حصر المياه بعد انشاء السد الى تقليص حجم المياه الجارية خلف السد و خفض سرعتها وطاقتها على نقل الترسبات و التي تتجمع امام السد و تترتب الحبيبات الخشنة اولا ثم الحبيبات الناعمة </a:t>
            </a:r>
          </a:p>
          <a:p>
            <a:endParaRPr lang="ar-IQ" dirty="0"/>
          </a:p>
        </p:txBody>
      </p:sp>
    </p:spTree>
    <p:extLst>
      <p:ext uri="{BB962C8B-B14F-4D97-AF65-F5344CB8AC3E}">
        <p14:creationId xmlns:p14="http://schemas.microsoft.com/office/powerpoint/2010/main" val="676382510"/>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solidFill>
                  <a:srgbClr val="FF0000"/>
                </a:solidFill>
              </a:rPr>
              <a:t>و تحدد كمية الرواسب وحجمها</a:t>
            </a:r>
            <a:r>
              <a:rPr lang="ar-IQ" dirty="0" smtClean="0"/>
              <a:t>:</a:t>
            </a:r>
            <a:endParaRPr lang="ar-IQ" dirty="0"/>
          </a:p>
        </p:txBody>
      </p:sp>
      <p:sp>
        <p:nvSpPr>
          <p:cNvPr id="3" name="Content Placeholder 2"/>
          <p:cNvSpPr>
            <a:spLocks noGrp="1"/>
          </p:cNvSpPr>
          <p:nvPr>
            <p:ph sz="quarter" idx="13"/>
          </p:nvPr>
        </p:nvSpPr>
        <p:spPr/>
        <p:txBody>
          <a:bodyPr>
            <a:normAutofit fontScale="92500"/>
          </a:bodyPr>
          <a:lstStyle/>
          <a:p>
            <a:r>
              <a:rPr lang="ar-IQ" dirty="0" smtClean="0"/>
              <a:t>1-	 انحدار مجرى النهر </a:t>
            </a:r>
          </a:p>
          <a:p>
            <a:r>
              <a:rPr lang="ar-IQ" dirty="0" smtClean="0"/>
              <a:t>2-	حجم الحبيبات </a:t>
            </a:r>
          </a:p>
          <a:p>
            <a:r>
              <a:rPr lang="ar-IQ" dirty="0" smtClean="0"/>
              <a:t>3-	حجم السدو شكله </a:t>
            </a:r>
          </a:p>
          <a:p>
            <a:r>
              <a:rPr lang="ar-IQ" dirty="0" smtClean="0"/>
              <a:t>   و تقل كمية الرواسب اذا كان المجرى المائي منحدرا و كان النهر ينقل ترسبات ناعمة بينما يزداد الارساب اذا كان النهر قليلالانحدار و ينقل ترسبات خشنة و تزداد الطاقة الترسيبية للانهار اذا كانت السدود </a:t>
            </a:r>
            <a:r>
              <a:rPr lang="ar-IQ" dirty="0" smtClean="0">
                <a:solidFill>
                  <a:srgbClr val="FF0000"/>
                </a:solidFill>
              </a:rPr>
              <a:t>غير مزودة </a:t>
            </a:r>
            <a:r>
              <a:rPr lang="ar-IQ" dirty="0" smtClean="0"/>
              <a:t>بفتحات تصريف المياه حيث </a:t>
            </a:r>
            <a:r>
              <a:rPr lang="ar-IQ" dirty="0" smtClean="0">
                <a:solidFill>
                  <a:srgbClr val="FF0000"/>
                </a:solidFill>
              </a:rPr>
              <a:t>تترسب 99 % </a:t>
            </a:r>
            <a:r>
              <a:rPr lang="ar-IQ" dirty="0" smtClean="0"/>
              <a:t>من مجموع الحمولة المنقولة في حين تصل نسبه </a:t>
            </a:r>
            <a:r>
              <a:rPr lang="ar-IQ" dirty="0" smtClean="0">
                <a:solidFill>
                  <a:srgbClr val="FF0000"/>
                </a:solidFill>
              </a:rPr>
              <a:t>الترسبات 10% </a:t>
            </a:r>
            <a:r>
              <a:rPr lang="ar-IQ" dirty="0" smtClean="0"/>
              <a:t>في السدود </a:t>
            </a:r>
            <a:r>
              <a:rPr lang="ar-IQ" dirty="0" smtClean="0">
                <a:solidFill>
                  <a:srgbClr val="FF0000"/>
                </a:solidFill>
              </a:rPr>
              <a:t>المزودة بفتحات</a:t>
            </a:r>
            <a:r>
              <a:rPr lang="ar-IQ" dirty="0" smtClean="0"/>
              <a:t>,</a:t>
            </a:r>
          </a:p>
          <a:p>
            <a:endParaRPr lang="ar-IQ" dirty="0"/>
          </a:p>
        </p:txBody>
      </p:sp>
    </p:spTree>
    <p:extLst>
      <p:ext uri="{BB962C8B-B14F-4D97-AF65-F5344CB8AC3E}">
        <p14:creationId xmlns:p14="http://schemas.microsoft.com/office/powerpoint/2010/main" val="212924340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3"/>
          </p:nvPr>
        </p:nvSpPr>
        <p:spPr/>
        <p:txBody>
          <a:bodyPr>
            <a:normAutofit fontScale="92500"/>
          </a:bodyPr>
          <a:lstStyle/>
          <a:p>
            <a:r>
              <a:rPr lang="ar-IQ" dirty="0" smtClean="0"/>
              <a:t>و يبدا الارساب من مسافة مئات الامتار عن جسم السد و يستمر لعشرات الكيلومترات حيث يصل سمك الرواسب بضعة امتار, لقد بلغ سمك الرواسب لاحد الانهار بعد اكتمال بناؤه بفتره </a:t>
            </a:r>
            <a:r>
              <a:rPr lang="ar-IQ" dirty="0" smtClean="0">
                <a:solidFill>
                  <a:srgbClr val="FF0000"/>
                </a:solidFill>
              </a:rPr>
              <a:t>30سنة</a:t>
            </a:r>
            <a:r>
              <a:rPr lang="ar-IQ" dirty="0" smtClean="0"/>
              <a:t> الى </a:t>
            </a:r>
            <a:r>
              <a:rPr lang="ar-IQ" dirty="0" smtClean="0">
                <a:solidFill>
                  <a:srgbClr val="FF0000"/>
                </a:solidFill>
              </a:rPr>
              <a:t>3 م </a:t>
            </a:r>
            <a:r>
              <a:rPr lang="ar-IQ" dirty="0" smtClean="0"/>
              <a:t>عن جسم السد و سمك  </a:t>
            </a:r>
            <a:r>
              <a:rPr lang="ar-IQ" dirty="0" smtClean="0">
                <a:solidFill>
                  <a:srgbClr val="FF0000"/>
                </a:solidFill>
              </a:rPr>
              <a:t>1.2</a:t>
            </a:r>
            <a:r>
              <a:rPr lang="ar-IQ" dirty="0" smtClean="0"/>
              <a:t> م عند مسافه </a:t>
            </a:r>
            <a:r>
              <a:rPr lang="ar-IQ" dirty="0" smtClean="0">
                <a:solidFill>
                  <a:srgbClr val="FF0000"/>
                </a:solidFill>
              </a:rPr>
              <a:t>160</a:t>
            </a:r>
            <a:r>
              <a:rPr lang="ar-IQ" dirty="0" smtClean="0"/>
              <a:t>  كيلومتر عن جسم السد</a:t>
            </a:r>
          </a:p>
          <a:p>
            <a:r>
              <a:rPr lang="ar-IQ" dirty="0" smtClean="0"/>
              <a:t> و تزداد قدرت المياه الجارية خلف السد على النحت و التعرية لقاع المجرى وضفافه نظرا لالقاء حمولته من الرواسب امام السد فتتحرر طاقته و تزداد قدرته على النحت و التعرية لقاعه وضفافه لاعادة حالة التوازن الديناميكي بين عمليتي التعرية و الارساب</a:t>
            </a:r>
          </a:p>
          <a:p>
            <a:endParaRPr lang="ar-IQ" dirty="0"/>
          </a:p>
        </p:txBody>
      </p:sp>
    </p:spTree>
    <p:extLst>
      <p:ext uri="{BB962C8B-B14F-4D97-AF65-F5344CB8AC3E}">
        <p14:creationId xmlns:p14="http://schemas.microsoft.com/office/powerpoint/2010/main" val="23190440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solidFill>
                  <a:srgbClr val="FF0000"/>
                </a:solidFill>
              </a:rPr>
              <a:t>و تتحكم في قدره الانهار على التعريه خلف السد</a:t>
            </a:r>
            <a:endParaRPr lang="ar-IQ" dirty="0">
              <a:solidFill>
                <a:srgbClr val="FF0000"/>
              </a:solidFill>
            </a:endParaRPr>
          </a:p>
        </p:txBody>
      </p:sp>
      <p:sp>
        <p:nvSpPr>
          <p:cNvPr id="3" name="Content Placeholder 2"/>
          <p:cNvSpPr>
            <a:spLocks noGrp="1"/>
          </p:cNvSpPr>
          <p:nvPr>
            <p:ph sz="quarter" idx="13"/>
          </p:nvPr>
        </p:nvSpPr>
        <p:spPr/>
        <p:txBody>
          <a:bodyPr/>
          <a:lstStyle/>
          <a:p>
            <a:r>
              <a:rPr lang="ar-IQ" dirty="0" smtClean="0"/>
              <a:t> اولا حجم المياه المتدفقة الى النهر من الخزان وسرعتها</a:t>
            </a:r>
          </a:p>
          <a:p>
            <a:r>
              <a:rPr lang="ar-IQ" dirty="0" smtClean="0"/>
              <a:t>ثانيا خصائص البناء الصخري لقاع المجرى وضفافه </a:t>
            </a:r>
          </a:p>
          <a:p>
            <a:r>
              <a:rPr lang="ar-IQ" dirty="0" smtClean="0"/>
              <a:t>و تبداء المياه الجارية بجرف المفتتات الصخرية من قاع المجرى وحينما تبدو الصخور الصلبة على سطح قاع المجرى والتي لا تستطيع المياه الجارية من نحتها عندها تبداء الانهار بالالتواء و تمارس تعرية جانبية لضفاف المجري ونحرها ليتسع مجرى النهر </a:t>
            </a:r>
          </a:p>
          <a:p>
            <a:endParaRPr lang="ar-IQ" dirty="0"/>
          </a:p>
        </p:txBody>
      </p:sp>
    </p:spTree>
    <p:extLst>
      <p:ext uri="{BB962C8B-B14F-4D97-AF65-F5344CB8AC3E}">
        <p14:creationId xmlns:p14="http://schemas.microsoft.com/office/powerpoint/2010/main" val="761741723"/>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029400" cy="5721816"/>
          </a:xfrm>
        </p:spPr>
        <p:txBody>
          <a:bodyPr>
            <a:normAutofit/>
          </a:bodyPr>
          <a:lstStyle/>
          <a:p>
            <a:r>
              <a:rPr lang="ar-IQ" dirty="0" smtClean="0"/>
              <a:t>ثالثا ان عملية التعرية تتم بمعدلات متباينة على امتداد مجرى النهر,وتكون على اشدها خلف السدود مباشرة ولمسافات قصيرة وتستمر لمسافات عن السد ولكن بمعدلات قليلة</a:t>
            </a:r>
          </a:p>
          <a:p>
            <a:r>
              <a:rPr lang="ar-IQ" dirty="0" smtClean="0"/>
              <a:t>رابعا يختلف مقدار تخفيض قاع مجرى النهر من نهر الى اخر, لقد بلغ عمق قاع مجري احد الانهار </a:t>
            </a:r>
            <a:r>
              <a:rPr lang="ar-IQ" dirty="0" smtClean="0">
                <a:solidFill>
                  <a:srgbClr val="FF0000"/>
                </a:solidFill>
              </a:rPr>
              <a:t>80 سم </a:t>
            </a:r>
            <a:r>
              <a:rPr lang="ar-IQ" dirty="0" smtClean="0"/>
              <a:t>بينما كان معدل النحت لقاع مجرى اخر لايزيد </a:t>
            </a:r>
            <a:r>
              <a:rPr lang="ar-IQ" dirty="0" smtClean="0">
                <a:solidFill>
                  <a:srgbClr val="FF0000"/>
                </a:solidFill>
              </a:rPr>
              <a:t>عن 10سم</a:t>
            </a:r>
          </a:p>
          <a:p>
            <a:r>
              <a:rPr lang="ar-IQ" dirty="0" smtClean="0"/>
              <a:t> فضلا الي ما سبق فان الخزانات المائية الكبيرة امام السدود و بما تحتويه من مياه هائلة الحجم تمثل </a:t>
            </a:r>
            <a:r>
              <a:rPr lang="ar-IQ" dirty="0" smtClean="0">
                <a:solidFill>
                  <a:srgbClr val="FF0000"/>
                </a:solidFill>
              </a:rPr>
              <a:t>ثقلا اصطناعيا </a:t>
            </a:r>
            <a:r>
              <a:rPr lang="ar-IQ" dirty="0" smtClean="0"/>
              <a:t>اضافيا على سطح الارض تؤدي الى حدوث </a:t>
            </a:r>
            <a:r>
              <a:rPr lang="ar-IQ" dirty="0" smtClean="0">
                <a:solidFill>
                  <a:srgbClr val="FF0000"/>
                </a:solidFill>
              </a:rPr>
              <a:t>هزات</a:t>
            </a:r>
            <a:r>
              <a:rPr lang="ar-IQ" dirty="0" smtClean="0"/>
              <a:t> ارضية خفيفة بسبب ضغط الماء و هبوط القشرة الارضية عند موضع الخزان.</a:t>
            </a:r>
          </a:p>
          <a:p>
            <a:endParaRPr lang="ar-IQ" dirty="0"/>
          </a:p>
        </p:txBody>
      </p:sp>
    </p:spTree>
    <p:extLst>
      <p:ext uri="{BB962C8B-B14F-4D97-AF65-F5344CB8AC3E}">
        <p14:creationId xmlns:p14="http://schemas.microsoft.com/office/powerpoint/2010/main" val="324289578"/>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620688"/>
            <a:ext cx="8229600" cy="5505475"/>
          </a:xfrm>
        </p:spPr>
        <p:txBody>
          <a:bodyPr>
            <a:normAutofit/>
          </a:bodyPr>
          <a:lstStyle/>
          <a:p>
            <a:r>
              <a:rPr lang="ar-IQ" dirty="0" smtClean="0">
                <a:solidFill>
                  <a:srgbClr val="FF0000"/>
                </a:solidFill>
              </a:rPr>
              <a:t>اولا-</a:t>
            </a:r>
            <a:r>
              <a:rPr lang="ar-IQ" dirty="0" smtClean="0"/>
              <a:t> تغير استخدام الارض في الريف وتوسع النشاط الزراعي و الرعوي</a:t>
            </a:r>
          </a:p>
          <a:p>
            <a:r>
              <a:rPr lang="ar-IQ" dirty="0" smtClean="0"/>
              <a:t> </a:t>
            </a:r>
            <a:r>
              <a:rPr lang="ar-IQ" dirty="0" smtClean="0">
                <a:solidFill>
                  <a:srgbClr val="FF0000"/>
                </a:solidFill>
              </a:rPr>
              <a:t>ثانيا -</a:t>
            </a:r>
            <a:r>
              <a:rPr lang="ar-IQ" dirty="0" smtClean="0"/>
              <a:t> بناء المدن و انشاء المستوطنات البشرية</a:t>
            </a:r>
          </a:p>
          <a:p>
            <a:r>
              <a:rPr lang="ar-IQ" dirty="0" smtClean="0"/>
              <a:t> </a:t>
            </a:r>
            <a:r>
              <a:rPr lang="ar-IQ" dirty="0" smtClean="0">
                <a:solidFill>
                  <a:srgbClr val="FF0000"/>
                </a:solidFill>
              </a:rPr>
              <a:t>ثالثا-</a:t>
            </a:r>
            <a:r>
              <a:rPr lang="ar-IQ" dirty="0" smtClean="0"/>
              <a:t> تحويل المجاري المائية</a:t>
            </a:r>
          </a:p>
          <a:p>
            <a:r>
              <a:rPr lang="ar-IQ" dirty="0" smtClean="0"/>
              <a:t> </a:t>
            </a:r>
            <a:r>
              <a:rPr lang="ar-IQ" dirty="0" smtClean="0">
                <a:solidFill>
                  <a:srgbClr val="FF0000"/>
                </a:solidFill>
              </a:rPr>
              <a:t>رابعا-</a:t>
            </a:r>
            <a:r>
              <a:rPr lang="ar-IQ" dirty="0" smtClean="0"/>
              <a:t> انشاء السدود والخزانات</a:t>
            </a:r>
          </a:p>
          <a:p>
            <a:r>
              <a:rPr lang="ar-IQ" dirty="0" smtClean="0"/>
              <a:t> </a:t>
            </a:r>
            <a:r>
              <a:rPr lang="ar-IQ" b="1" dirty="0" smtClean="0">
                <a:solidFill>
                  <a:srgbClr val="FF0000"/>
                </a:solidFill>
              </a:rPr>
              <a:t>اولا </a:t>
            </a:r>
            <a:r>
              <a:rPr lang="ar-IQ" dirty="0" smtClean="0"/>
              <a:t> توسع النشاط الزراعي يصاحبه قطع للغابات و هدم للغطاء النباتي الطبيعي الذي يوفر حماية التربة, ان النشاط الحراثة والراعي المفرط يزيد من قدرة المياه على التعرية ,فتنشيط التعرية الاخدودية فوق سفوح المرتفعات وتعرية القطعة فوق الاراضي المستوية, و يزداد حجم الترسبات المنقولة بواسطة المياه الجارية وتكرر حدوث الفيضانات, يرافق توسع النشاط الزراعي زيادة طول المبازل ونشاط مشاريع تصريف المياه من التربة و من ثم زيادة الطول وعدد قنوات شبكة الصرف النهري وكثافتها وبالتالي ارتفاع معدل كمية المياه الجارية و حدوث الفيضانات جدول( 6 )</a:t>
            </a:r>
          </a:p>
          <a:p>
            <a:endParaRPr lang="ar-IQ" dirty="0"/>
          </a:p>
        </p:txBody>
      </p:sp>
    </p:spTree>
    <p:extLst>
      <p:ext uri="{BB962C8B-B14F-4D97-AF65-F5344CB8AC3E}">
        <p14:creationId xmlns:p14="http://schemas.microsoft.com/office/powerpoint/2010/main" val="475140763"/>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9288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329725"/>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3"/>
          </p:nvPr>
        </p:nvSpPr>
        <p:spPr/>
        <p:txBody>
          <a:bodyPr>
            <a:normAutofit fontScale="92500" lnSpcReduction="10000"/>
          </a:bodyPr>
          <a:lstStyle/>
          <a:p>
            <a:r>
              <a:rPr lang="ar-IQ" dirty="0" smtClean="0"/>
              <a:t>ويتضح من الجدول السابق ان حجم التربة المنقولة من الترب الزراعية </a:t>
            </a:r>
            <a:r>
              <a:rPr lang="ar-IQ" dirty="0" smtClean="0">
                <a:solidFill>
                  <a:srgbClr val="FF0000"/>
                </a:solidFill>
              </a:rPr>
              <a:t>يفوق( 14) مره </a:t>
            </a:r>
            <a:r>
              <a:rPr lang="ar-IQ" dirty="0" smtClean="0"/>
              <a:t>تقريبا حجم التربة المنقولة او المفقودة من اراضي المراعي وهذه تفقدها من تربتها</a:t>
            </a:r>
            <a:r>
              <a:rPr lang="ar-IQ" dirty="0" smtClean="0">
                <a:solidFill>
                  <a:srgbClr val="FF0000"/>
                </a:solidFill>
              </a:rPr>
              <a:t>( 120 ) مرة </a:t>
            </a:r>
            <a:r>
              <a:rPr lang="ar-IQ" dirty="0" smtClean="0"/>
              <a:t>التربة المفقودة من الحقول المتروكة لان عمليات الحراثة و تمهيد الاراضي للزراعة يؤدي الى تفتيت التربة وسهول جرفها بالمياه الجارية او نقلها بواسطة الرياح كماان الحيوانات تساهم في هدم الغطاء النباتي و الذي يوفر الحماية للتربة ما يسهل من تحطيمها ونقلها اوجرفهابعوامل التعرية على عكس التربة المغطات في الغابات لان الاشجار توفر غطاء يحمي التربة من اثار الامطار حيث لا يزيد حجم التربة المفقودة عن </a:t>
            </a:r>
            <a:r>
              <a:rPr lang="ar-IQ" dirty="0" smtClean="0">
                <a:solidFill>
                  <a:srgbClr val="FF0000"/>
                </a:solidFill>
              </a:rPr>
              <a:t>(50 غرام/هكتار/ السنة)</a:t>
            </a:r>
            <a:endParaRPr lang="ar-IQ" dirty="0">
              <a:solidFill>
                <a:srgbClr val="FF0000"/>
              </a:solidFill>
            </a:endParaRPr>
          </a:p>
        </p:txBody>
      </p:sp>
    </p:spTree>
    <p:extLst>
      <p:ext uri="{BB962C8B-B14F-4D97-AF65-F5344CB8AC3E}">
        <p14:creationId xmlns:p14="http://schemas.microsoft.com/office/powerpoint/2010/main" val="1682250239"/>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001736"/>
          </a:xfrm>
        </p:spPr>
        <p:txBody>
          <a:bodyPr>
            <a:normAutofit/>
          </a:bodyPr>
          <a:lstStyle/>
          <a:p>
            <a:r>
              <a:rPr lang="ar-IQ" dirty="0" smtClean="0"/>
              <a:t> وعلى كل حال ان شدة التعرية في المجاري العليا للانهار يرافقها زيادة في حمولة النهر من المواد المعلقة و التي ترسيبها في المجاري السفلى للقنوات النهرية و تسبب تغير في حجم القناة النهرية ونماطها, وتقل كفاءتها على نقل المياه و تزداد احتمالات حدوث الفيضانات و تكررها كما تزداد احتمالات حدوث الجفاف وتقلص حجم التصريف المائي عند انقطاع المطر</a:t>
            </a:r>
          </a:p>
          <a:p>
            <a:r>
              <a:rPr lang="ar-IQ" dirty="0" smtClean="0"/>
              <a:t> </a:t>
            </a:r>
            <a:r>
              <a:rPr lang="ar-IQ" dirty="0" smtClean="0">
                <a:solidFill>
                  <a:srgbClr val="FF0000"/>
                </a:solidFill>
              </a:rPr>
              <a:t>ثانيا ان بناء المدن </a:t>
            </a:r>
            <a:r>
              <a:rPr lang="ar-IQ" dirty="0" smtClean="0"/>
              <a:t>و انشاء المستوطنات و تطور الصناعة يرافقه ازالة الغطاء النباتي وهدم للتربة و تحسين نظم تصريف المياه و زيادة في حجم المياه الجارية و حجم الترسبات المنقولة كمال يصاحبه تقلص مساحة الاراضي الريفية ذات الترب النفاذة واتساع مساحة الارصفة و الساحات المبلطة الكتيمة</a:t>
            </a:r>
          </a:p>
          <a:p>
            <a:endParaRPr lang="ar-IQ" dirty="0"/>
          </a:p>
        </p:txBody>
      </p:sp>
    </p:spTree>
    <p:extLst>
      <p:ext uri="{BB962C8B-B14F-4D97-AF65-F5344CB8AC3E}">
        <p14:creationId xmlns:p14="http://schemas.microsoft.com/office/powerpoint/2010/main" val="324803298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ar-IQ" dirty="0" smtClean="0"/>
              <a:t> </a:t>
            </a:r>
            <a:r>
              <a:rPr lang="ar-IQ" dirty="0" smtClean="0">
                <a:solidFill>
                  <a:srgbClr val="FF0000"/>
                </a:solidFill>
              </a:rPr>
              <a:t>ثالثا لقد كان للنشاط البشري </a:t>
            </a:r>
            <a:r>
              <a:rPr lang="ar-IQ" dirty="0" smtClean="0"/>
              <a:t>تاثير مباشر او غير مباشر في تحوير اشكال احواض الانهاراو القنوات النهرية كما تساهم في تغيير العمليات الجيومورفولوجية من تعرية و نقل وارساب للانهار و الذي كان متفاوتا من مكان الى اخر و من وقت لاخر لاحظ جدول( 7)</a:t>
            </a:r>
            <a:endParaRPr lang="ar-IQ" dirty="0"/>
          </a:p>
        </p:txBody>
      </p:sp>
    </p:spTree>
    <p:extLst>
      <p:ext uri="{BB962C8B-B14F-4D97-AF65-F5344CB8AC3E}">
        <p14:creationId xmlns:p14="http://schemas.microsoft.com/office/powerpoint/2010/main" val="213033871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34481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3328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2800" dirty="0" smtClean="0"/>
              <a:t>رابعا ان انشاء السدود والخزانات يؤدي الى تعديل النظام المائي للانهار كما يغير من انماط النحت والارساب النهري مخطط( 5 ) </a:t>
            </a:r>
            <a:endParaRPr lang="ar-IQ" sz="28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rot="16200000">
            <a:off x="2699793" y="-1179512"/>
            <a:ext cx="3816424"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58913"/>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3600" dirty="0" smtClean="0">
                <a:solidFill>
                  <a:srgbClr val="FF0000"/>
                </a:solidFill>
              </a:rPr>
              <a:t>العلاقة بين انشاء السدود و النظام الماء للانهار </a:t>
            </a:r>
            <a:endParaRPr lang="ar-IQ" sz="3600" dirty="0">
              <a:solidFill>
                <a:srgbClr val="FF0000"/>
              </a:solidFill>
            </a:endParaRPr>
          </a:p>
        </p:txBody>
      </p:sp>
      <p:sp>
        <p:nvSpPr>
          <p:cNvPr id="3" name="Content Placeholder 2"/>
          <p:cNvSpPr>
            <a:spLocks noGrp="1"/>
          </p:cNvSpPr>
          <p:nvPr>
            <p:ph sz="quarter" idx="13"/>
          </p:nvPr>
        </p:nvSpPr>
        <p:spPr/>
        <p:txBody>
          <a:bodyPr>
            <a:normAutofit fontScale="92500"/>
          </a:bodyPr>
          <a:lstStyle/>
          <a:p>
            <a:r>
              <a:rPr lang="ar-IQ" dirty="0" smtClean="0"/>
              <a:t>يهدف انشاء السدود الى السيطرة على المياه الجارية و تنظيم تصريف الماء الى المجاري السفلى للانهار خلف السد من خلال حجز المياه وتصريفها لاحقا و الذي يؤدي: </a:t>
            </a:r>
          </a:p>
          <a:p>
            <a:r>
              <a:rPr lang="ar-IQ" b="1" dirty="0" smtClean="0">
                <a:solidFill>
                  <a:srgbClr val="FF0000"/>
                </a:solidFill>
              </a:rPr>
              <a:t>اولا </a:t>
            </a:r>
            <a:r>
              <a:rPr lang="ar-IQ" dirty="0" smtClean="0"/>
              <a:t>السيطره على الفيضانات خفض مناسب ذروة الفيضانات</a:t>
            </a:r>
          </a:p>
          <a:p>
            <a:r>
              <a:rPr lang="ar-IQ" dirty="0" smtClean="0"/>
              <a:t> </a:t>
            </a:r>
            <a:r>
              <a:rPr lang="ar-IQ" b="1" dirty="0" smtClean="0">
                <a:solidFill>
                  <a:srgbClr val="FF0000"/>
                </a:solidFill>
              </a:rPr>
              <a:t>ثانيا</a:t>
            </a:r>
            <a:r>
              <a:rPr lang="ar-IQ" dirty="0" smtClean="0"/>
              <a:t> خزان المياه وتقليل التباين الفصلي في كمية المياه الجارية في النهار لتوفير التجهيزات المائية او توليد الطاقة الكهربائية </a:t>
            </a:r>
          </a:p>
          <a:p>
            <a:r>
              <a:rPr lang="ar-IQ" dirty="0" smtClean="0"/>
              <a:t>ان اداره الخزانات و تنظيم السيطرة على حجم المياه الجارية يتطلب الموازنة بين هدفين :</a:t>
            </a:r>
            <a:endParaRPr lang="ar-IQ" dirty="0"/>
          </a:p>
        </p:txBody>
      </p:sp>
    </p:spTree>
    <p:extLst>
      <p:ext uri="{BB962C8B-B14F-4D97-AF65-F5344CB8AC3E}">
        <p14:creationId xmlns:p14="http://schemas.microsoft.com/office/powerpoint/2010/main" val="228497625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TotalTime>
  <Words>1111</Words>
  <Application>Microsoft Office PowerPoint</Application>
  <PresentationFormat>On-screen Show (4:3)</PresentationFormat>
  <Paragraphs>43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Slipstream</vt:lpstr>
      <vt:lpstr>النشاط البشري واحواض الانهار </vt:lpstr>
      <vt:lpstr>PowerPoint Presentation</vt:lpstr>
      <vt:lpstr>PowerPoint Presentation</vt:lpstr>
      <vt:lpstr>PowerPoint Presentation</vt:lpstr>
      <vt:lpstr>PowerPoint Presentation</vt:lpstr>
      <vt:lpstr>PowerPoint Presentation</vt:lpstr>
      <vt:lpstr>PowerPoint Presentation</vt:lpstr>
      <vt:lpstr>رابعا ان انشاء السدود والخزانات يؤدي الى تعديل النظام المائي للانهار كما يغير من انماط النحت والارساب النهري مخطط( 5 ) </vt:lpstr>
      <vt:lpstr>العلاقة بين انشاء السدود و النظام الماء للانهار </vt:lpstr>
      <vt:lpstr>PowerPoint Presentation</vt:lpstr>
      <vt:lpstr> ويتسم تاثير النشاط البشري على النظام المائي للانهار بثلاث صفات:</vt:lpstr>
      <vt:lpstr>PowerPoint Presentation</vt:lpstr>
      <vt:lpstr>العلاقة بين السدود و العمليات الجيومورفولوجية</vt:lpstr>
      <vt:lpstr>و تحدد كمية الرواسب وحجمها:</vt:lpstr>
      <vt:lpstr>PowerPoint Presentation</vt:lpstr>
      <vt:lpstr>و تتحكم في قدره الانهار على التعريه خلف السد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النشاط البشري واحواض الانهار</dc:title>
  <dc:creator>D.ahmed</dc:creator>
  <cp:lastModifiedBy>D.ahmed</cp:lastModifiedBy>
  <cp:revision>4</cp:revision>
  <dcterms:created xsi:type="dcterms:W3CDTF">2019-01-01T17:11:24Z</dcterms:created>
  <dcterms:modified xsi:type="dcterms:W3CDTF">2019-01-01T17:52:10Z</dcterms:modified>
</cp:coreProperties>
</file>