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71" r:id="rId7"/>
    <p:sldId id="261" r:id="rId8"/>
    <p:sldId id="272" r:id="rId9"/>
    <p:sldId id="262" r:id="rId10"/>
    <p:sldId id="263" r:id="rId11"/>
    <p:sldId id="273" r:id="rId12"/>
    <p:sldId id="264" r:id="rId13"/>
    <p:sldId id="265" r:id="rId14"/>
    <p:sldId id="274" r:id="rId15"/>
    <p:sldId id="266" r:id="rId16"/>
    <p:sldId id="267" r:id="rId17"/>
    <p:sldId id="268" r:id="rId18"/>
    <p:sldId id="269" r:id="rId19"/>
    <p:sldId id="276" r:id="rId20"/>
    <p:sldId id="275" r:id="rId21"/>
    <p:sldId id="270"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C70BF80-C26C-4F76-B195-DB4616B976A4}" type="datetimeFigureOut">
              <a:rPr lang="ar-IQ" smtClean="0"/>
              <a:t>22/04/1440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C9BBFC6-8100-4263-911D-83FCF8567F7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C9BBFC6-8100-4263-911D-83FCF8567F7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C9BBFC6-8100-4263-911D-83FCF8567F7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C9BBFC6-8100-4263-911D-83FCF8567F7E}"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C9BBFC6-8100-4263-911D-83FCF8567F7E}"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C9BBFC6-8100-4263-911D-83FCF8567F7E}"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CC9BBFC6-8100-4263-911D-83FCF8567F7E}"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CC9BBFC6-8100-4263-911D-83FCF8567F7E}"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C70BF80-C26C-4F76-B195-DB4616B976A4}" type="datetimeFigureOut">
              <a:rPr lang="ar-IQ" smtClean="0"/>
              <a:t>22/04/1440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CC9BBFC6-8100-4263-911D-83FCF8567F7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C70BF80-C26C-4F76-B195-DB4616B976A4}" type="datetimeFigureOut">
              <a:rPr lang="ar-IQ" smtClean="0"/>
              <a:t>22/04/1440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C9BBFC6-8100-4263-911D-83FCF8567F7E}"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70BF80-C26C-4F76-B195-DB4616B976A4}" type="datetimeFigureOut">
              <a:rPr lang="ar-IQ" smtClean="0"/>
              <a:t>22/04/1440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C9BBFC6-8100-4263-911D-83FCF8567F7E}"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C70BF80-C26C-4F76-B195-DB4616B976A4}" type="datetimeFigureOut">
              <a:rPr lang="ar-IQ" smtClean="0"/>
              <a:t>22/04/1440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9BBFC6-8100-4263-911D-83FCF8567F7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40160"/>
          </a:xfrm>
        </p:spPr>
        <p:txBody>
          <a:bodyPr>
            <a:normAutofit fontScale="90000"/>
          </a:bodyPr>
          <a:lstStyle/>
          <a:p>
            <a:r>
              <a:rPr lang="ar-IQ" sz="4000" dirty="0" smtClean="0">
                <a:solidFill>
                  <a:srgbClr val="FF0000"/>
                </a:solidFill>
                <a:latin typeface="Arial" panose="020B0604020202020204" pitchFamily="34" charset="0"/>
                <a:cs typeface="Arial" panose="020B0604020202020204" pitchFamily="34" charset="0"/>
              </a:rPr>
              <a:t>محاضرة 15: الفكر الجغرافي العربي الاسلامي حتى نهاية العهد العثماني</a:t>
            </a:r>
            <a:r>
              <a:rPr lang="ar-IQ" sz="2000" dirty="0" smtClean="0"/>
              <a:t/>
            </a:r>
            <a:br>
              <a:rPr lang="ar-IQ" sz="2000" dirty="0" smtClean="0"/>
            </a:br>
            <a:endParaRPr lang="ar-IQ" sz="2000" dirty="0"/>
          </a:p>
        </p:txBody>
      </p:sp>
      <p:sp>
        <p:nvSpPr>
          <p:cNvPr id="4" name="Subtitle 3"/>
          <p:cNvSpPr>
            <a:spLocks noGrp="1"/>
          </p:cNvSpPr>
          <p:nvPr>
            <p:ph type="subTitle" idx="1"/>
          </p:nvPr>
        </p:nvSpPr>
        <p:spPr>
          <a:xfrm>
            <a:off x="1371600" y="1556792"/>
            <a:ext cx="6400800" cy="3888432"/>
          </a:xfrm>
        </p:spPr>
        <p:txBody>
          <a:bodyPr>
            <a:normAutofit/>
          </a:bodyPr>
          <a:lstStyle/>
          <a:p>
            <a:r>
              <a:rPr lang="ar-IQ" dirty="0" smtClean="0">
                <a:solidFill>
                  <a:schemeClr val="tx1"/>
                </a:solidFill>
              </a:rPr>
              <a:t>يمثل احتلال بغداد من قبل المغول سنه 656هـ ، 1258 م حدا فاصلا في تاريخ المشرق العربي. اذ ان بغداد منذ تأسيسها على يد المنصور سنه 145هـ اصبحت عاصمه للفكر العربي وخاصه الجغرافي . فجميع الجغرافيين الذين غذو الفكر الجغرافي بمعرفتهم هم خريجو هذا المركز ، وبالرغم من التدهور السياسي الذي اصاب بغداد ، نتيجة لتدهور الخلافة </a:t>
            </a:r>
            <a:r>
              <a:rPr lang="ar-IQ" dirty="0" smtClean="0">
                <a:solidFill>
                  <a:schemeClr val="tx1"/>
                </a:solidFill>
              </a:rPr>
              <a:t>العباسية</a:t>
            </a:r>
            <a:endParaRPr lang="ar-IQ" dirty="0">
              <a:solidFill>
                <a:schemeClr val="tx1"/>
              </a:solidFill>
            </a:endParaRPr>
          </a:p>
        </p:txBody>
      </p:sp>
    </p:spTree>
    <p:extLst>
      <p:ext uri="{BB962C8B-B14F-4D97-AF65-F5344CB8AC3E}">
        <p14:creationId xmlns:p14="http://schemas.microsoft.com/office/powerpoint/2010/main" val="204386939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down)">
                                      <p:cBhvr>
                                        <p:cTn id="25" dur="580">
                                          <p:stCondLst>
                                            <p:cond delay="0"/>
                                          </p:stCondLst>
                                        </p:cTn>
                                        <p:tgtEl>
                                          <p:spTgt spid="4">
                                            <p:txEl>
                                              <p:pRg st="0" end="0"/>
                                            </p:txEl>
                                          </p:spTgt>
                                        </p:tgtEl>
                                      </p:cBhvr>
                                    </p:animEffect>
                                    <p:anim calcmode="lin" valueType="num">
                                      <p:cBhvr>
                                        <p:cTn id="26"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0" end="0"/>
                                            </p:txEl>
                                          </p:spTgt>
                                        </p:tgtEl>
                                      </p:cBhvr>
                                      <p:to x="100000" y="60000"/>
                                    </p:animScale>
                                    <p:animScale>
                                      <p:cBhvr>
                                        <p:cTn id="32" dur="166" decel="50000">
                                          <p:stCondLst>
                                            <p:cond delay="676"/>
                                          </p:stCondLst>
                                        </p:cTn>
                                        <p:tgtEl>
                                          <p:spTgt spid="4">
                                            <p:txEl>
                                              <p:pRg st="0" end="0"/>
                                            </p:txEl>
                                          </p:spTgt>
                                        </p:tgtEl>
                                      </p:cBhvr>
                                      <p:to x="100000" y="100000"/>
                                    </p:animScale>
                                    <p:animScale>
                                      <p:cBhvr>
                                        <p:cTn id="33" dur="26">
                                          <p:stCondLst>
                                            <p:cond delay="1312"/>
                                          </p:stCondLst>
                                        </p:cTn>
                                        <p:tgtEl>
                                          <p:spTgt spid="4">
                                            <p:txEl>
                                              <p:pRg st="0" end="0"/>
                                            </p:txEl>
                                          </p:spTgt>
                                        </p:tgtEl>
                                      </p:cBhvr>
                                      <p:to x="100000" y="80000"/>
                                    </p:animScale>
                                    <p:animScale>
                                      <p:cBhvr>
                                        <p:cTn id="34" dur="166" decel="50000">
                                          <p:stCondLst>
                                            <p:cond delay="1338"/>
                                          </p:stCondLst>
                                        </p:cTn>
                                        <p:tgtEl>
                                          <p:spTgt spid="4">
                                            <p:txEl>
                                              <p:pRg st="0" end="0"/>
                                            </p:txEl>
                                          </p:spTgt>
                                        </p:tgtEl>
                                      </p:cBhvr>
                                      <p:to x="100000" y="100000"/>
                                    </p:animScale>
                                    <p:animScale>
                                      <p:cBhvr>
                                        <p:cTn id="35" dur="26">
                                          <p:stCondLst>
                                            <p:cond delay="1642"/>
                                          </p:stCondLst>
                                        </p:cTn>
                                        <p:tgtEl>
                                          <p:spTgt spid="4">
                                            <p:txEl>
                                              <p:pRg st="0" end="0"/>
                                            </p:txEl>
                                          </p:spTgt>
                                        </p:tgtEl>
                                      </p:cBhvr>
                                      <p:to x="100000" y="90000"/>
                                    </p:animScale>
                                    <p:animScale>
                                      <p:cBhvr>
                                        <p:cTn id="36" dur="166" decel="50000">
                                          <p:stCondLst>
                                            <p:cond delay="1668"/>
                                          </p:stCondLst>
                                        </p:cTn>
                                        <p:tgtEl>
                                          <p:spTgt spid="4">
                                            <p:txEl>
                                              <p:pRg st="0" end="0"/>
                                            </p:txEl>
                                          </p:spTgt>
                                        </p:tgtEl>
                                      </p:cBhvr>
                                      <p:to x="100000" y="100000"/>
                                    </p:animScale>
                                    <p:animScale>
                                      <p:cBhvr>
                                        <p:cTn id="37" dur="26">
                                          <p:stCondLst>
                                            <p:cond delay="1808"/>
                                          </p:stCondLst>
                                        </p:cTn>
                                        <p:tgtEl>
                                          <p:spTgt spid="4">
                                            <p:txEl>
                                              <p:pRg st="0" end="0"/>
                                            </p:txEl>
                                          </p:spTgt>
                                        </p:tgtEl>
                                      </p:cBhvr>
                                      <p:to x="100000" y="95000"/>
                                    </p:animScale>
                                    <p:animScale>
                                      <p:cBhvr>
                                        <p:cTn id="38"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a:t>
            </a:r>
          </a:p>
          <a:p>
            <a:r>
              <a:rPr lang="ar-IQ" dirty="0" smtClean="0"/>
              <a:t>هو </a:t>
            </a:r>
            <a:r>
              <a:rPr lang="ar-IQ" dirty="0" smtClean="0">
                <a:solidFill>
                  <a:srgbClr val="FF0000"/>
                </a:solidFill>
              </a:rPr>
              <a:t>ابو الحسن ، علي بن موسى بن محمد بن عبد الله بن سعيد الغرناطي الاندلسي</a:t>
            </a:r>
            <a:r>
              <a:rPr lang="ar-IQ" dirty="0" smtClean="0"/>
              <a:t> ولد سنه (610هـ :1214م) وتوفي سنه (685هـ : 1286م) بالقرب من غرناطة قام برحلات الى الديار المقدسة وزار مصر والعراق ودرس في بغداد قبل نكبتها ثم رحل الى حلب ودمشق ويجمع ابن سعيد في كتاباته بين الجغرافية والتاريخ . </a:t>
            </a:r>
          </a:p>
          <a:p>
            <a:r>
              <a:rPr lang="ar-IQ" dirty="0" smtClean="0"/>
              <a:t>ومع انه اعتمد في كتاباته على ما جاء به الادرسي الا انه امتاز بالتطبيق وقد قدم معلومات عن بعض الاقطار الأوربية وبأسلوب طريف كما قام عدد من الخرائط منها ، صوره ديار العرب وصور الجزيرة وصور العراق </a:t>
            </a:r>
            <a:r>
              <a:rPr lang="ar-IQ" dirty="0" smtClean="0"/>
              <a:t>.</a:t>
            </a:r>
            <a:endParaRPr lang="ar-IQ" dirty="0" smtClean="0"/>
          </a:p>
        </p:txBody>
      </p:sp>
      <p:sp>
        <p:nvSpPr>
          <p:cNvPr id="2" name="Title 1"/>
          <p:cNvSpPr>
            <a:spLocks noGrp="1"/>
          </p:cNvSpPr>
          <p:nvPr>
            <p:ph type="title"/>
          </p:nvPr>
        </p:nvSpPr>
        <p:spPr/>
        <p:txBody>
          <a:bodyPr/>
          <a:lstStyle/>
          <a:p>
            <a:pPr algn="ctr"/>
            <a:r>
              <a:rPr lang="ar-IQ" dirty="0"/>
              <a:t>-1</a:t>
            </a:r>
            <a:r>
              <a:rPr lang="ar-IQ" dirty="0">
                <a:solidFill>
                  <a:srgbClr val="FF0000"/>
                </a:solidFill>
              </a:rPr>
              <a:t> ابن سعيد الغرناطي الاندلسي</a:t>
            </a:r>
            <a:endParaRPr lang="ar-IQ" dirty="0">
              <a:solidFill>
                <a:srgbClr val="FF0000"/>
              </a:solidFill>
            </a:endParaRPr>
          </a:p>
        </p:txBody>
      </p:sp>
    </p:spTree>
    <p:extLst>
      <p:ext uri="{BB962C8B-B14F-4D97-AF65-F5344CB8AC3E}">
        <p14:creationId xmlns:p14="http://schemas.microsoft.com/office/powerpoint/2010/main" val="269514287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ar-IQ" dirty="0"/>
              <a:t>وقد شارك الادريسي في تقسيم المعمورة من الارض والاقاليم كالأحزمة العريضة التي تحيط بكرتها ولكنه اختلف عنه بأنه جعل الاقاليم تسعه .</a:t>
            </a:r>
          </a:p>
          <a:p>
            <a:r>
              <a:rPr lang="ar-IQ" dirty="0"/>
              <a:t>كما نه حدد كروية الارض واشار الى حدود المعروف منها في عصره . واشار الى خطوط الطول ودوائر العرض ، اما اهم مؤلفاته فتتمثل في كتابي ( </a:t>
            </a:r>
            <a:r>
              <a:rPr lang="ar-IQ" dirty="0">
                <a:solidFill>
                  <a:srgbClr val="FF0000"/>
                </a:solidFill>
              </a:rPr>
              <a:t>فلك الادب</a:t>
            </a:r>
            <a:r>
              <a:rPr lang="ar-IQ" dirty="0"/>
              <a:t>) . </a:t>
            </a:r>
            <a:r>
              <a:rPr lang="ar-IQ" dirty="0">
                <a:solidFill>
                  <a:srgbClr val="FF0000"/>
                </a:solidFill>
              </a:rPr>
              <a:t>و(بسط الارض في الطول والعرض</a:t>
            </a:r>
            <a:r>
              <a:rPr lang="ar-IQ" dirty="0" smtClean="0"/>
              <a:t>).</a:t>
            </a:r>
          </a:p>
          <a:p>
            <a:r>
              <a:rPr lang="ar-IQ" dirty="0" smtClean="0"/>
              <a:t> </a:t>
            </a:r>
            <a:r>
              <a:rPr lang="ar-IQ" dirty="0">
                <a:solidFill>
                  <a:srgbClr val="FF0000"/>
                </a:solidFill>
              </a:rPr>
              <a:t>2 القزويني ، زكريا بن محمد ولد القزويني سنه (605هـ: 1208). وتوفي سنة (682هـ : 1283م </a:t>
            </a:r>
            <a:r>
              <a:rPr lang="ar-IQ" dirty="0" smtClean="0">
                <a:solidFill>
                  <a:srgbClr val="FF0000"/>
                </a:solidFill>
              </a:rPr>
              <a:t>)</a:t>
            </a:r>
          </a:p>
          <a:p>
            <a:r>
              <a:rPr lang="ar-IQ" dirty="0" smtClean="0"/>
              <a:t>ويعود </a:t>
            </a:r>
            <a:r>
              <a:rPr lang="ar-IQ" dirty="0"/>
              <a:t>اصله الى العرب .ويعد من اقرب الكتاب الى نفوس الجماهير ويعزى ذلك الى ان مصنفاته كانت قريبه من نفوسهم وتتجاوب مع رغباتهم كما يعد اكبر كوزموغرافي ومبسط للعلوم من اجل الجماهير .</a:t>
            </a:r>
          </a:p>
          <a:p>
            <a:endParaRPr lang="ar-IQ" dirty="0"/>
          </a:p>
          <a:p>
            <a:endParaRPr lang="ar-IQ" dirty="0"/>
          </a:p>
          <a:p>
            <a:endParaRPr lang="ar-IQ" dirty="0"/>
          </a:p>
        </p:txBody>
      </p:sp>
    </p:spTree>
    <p:extLst>
      <p:ext uri="{BB962C8B-B14F-4D97-AF65-F5344CB8AC3E}">
        <p14:creationId xmlns:p14="http://schemas.microsoft.com/office/powerpoint/2010/main" val="365354850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ar-IQ" dirty="0" smtClean="0"/>
              <a:t>وقد </a:t>
            </a:r>
            <a:r>
              <a:rPr lang="ar-IQ" dirty="0" smtClean="0"/>
              <a:t>مثل القزويني دورا جغرافيا وفلكيا وجيولوجيا . من اثاره الجغرافية كتاب (</a:t>
            </a:r>
            <a:r>
              <a:rPr lang="ar-IQ" dirty="0" smtClean="0">
                <a:solidFill>
                  <a:srgbClr val="FF0000"/>
                </a:solidFill>
              </a:rPr>
              <a:t>اثار البلاد واخبار العباد</a:t>
            </a:r>
            <a:r>
              <a:rPr lang="ar-IQ" dirty="0" smtClean="0"/>
              <a:t>) وله كتاب في الفلك والجغرافية الطبيعية عند العرب</a:t>
            </a:r>
          </a:p>
          <a:p>
            <a:r>
              <a:rPr lang="ar-IQ" dirty="0" smtClean="0"/>
              <a:t>(</a:t>
            </a:r>
            <a:r>
              <a:rPr lang="ar-IQ" dirty="0" smtClean="0">
                <a:solidFill>
                  <a:srgbClr val="FF0000"/>
                </a:solidFill>
              </a:rPr>
              <a:t>عجائب المخلوقات وغرائب الموجودات</a:t>
            </a:r>
            <a:r>
              <a:rPr lang="ar-IQ" dirty="0" smtClean="0"/>
              <a:t>) والقزويني بالطبع ناقل مثالي ويقدم لنا نموذجا حيا لعصر التدهور وهو بالرغم من اطلاعه الواسع ومعلوماته الغزيرة الا انه لا يأتي بجديد ولا يصوغ نظريه اصليه .</a:t>
            </a:r>
          </a:p>
          <a:p>
            <a:r>
              <a:rPr lang="ar-IQ" dirty="0" smtClean="0"/>
              <a:t> )</a:t>
            </a:r>
            <a:r>
              <a:rPr lang="ar-IQ" dirty="0" smtClean="0">
                <a:solidFill>
                  <a:srgbClr val="FF0000"/>
                </a:solidFill>
              </a:rPr>
              <a:t>وابن سعيد و القزويني</a:t>
            </a:r>
            <a:r>
              <a:rPr lang="ar-IQ" dirty="0" smtClean="0"/>
              <a:t>) همــا اضخم الاسماء التي ظهرت في محيط الفكر الجغرافي نهاية القرن الثالث عشر الميلادي والى جانبهم تتضاءل اسماء اولئك الرحالة الذين اكتسب كل واحد منهم اهميه معينه في محيطه الخاص ولكنهم لم يؤدوا دورا هاما في المحيط العام ، لهذا فأننا نقتصر الى معلومات كافيه عنهم وعن النادر من مصنفاتهم ايضا .واغلب هؤلاء اتجهوا من المغرب الى المشرق وقد اخذت هذه الاسفار صفات الرحلات التي تميز بها الفكر الجغرافي في القرن الثامن الهجري / الرابع عشر لميلادي .</a:t>
            </a:r>
          </a:p>
          <a:p>
            <a:endParaRPr lang="ar-IQ" dirty="0"/>
          </a:p>
        </p:txBody>
      </p:sp>
    </p:spTree>
    <p:extLst>
      <p:ext uri="{BB962C8B-B14F-4D97-AF65-F5344CB8AC3E}">
        <p14:creationId xmlns:p14="http://schemas.microsoft.com/office/powerpoint/2010/main" val="601396482"/>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صاحب </a:t>
            </a:r>
            <a:r>
              <a:rPr lang="ar-IQ" dirty="0" smtClean="0"/>
              <a:t>حماة ينتسب الى اسره الايوبيين ، مؤرخ وجغرافي .</a:t>
            </a:r>
          </a:p>
          <a:p>
            <a:r>
              <a:rPr lang="ar-IQ" dirty="0" smtClean="0"/>
              <a:t>ولد سنه ( 672هـ : 1273م) وتولى مناصب اداريه رفيعة ولكنها لم تشغله عن التأليف ،لقب بلملك الصالح والملك المؤيد لما اشتهر به من حسن السيرة وتقريبه للعلماء والادباء الف كتابين مهمين الاول في التاريخ ( المختصر في اخبار البشر والثاني في الجغرافية ( تقويم البلدان ) .</a:t>
            </a:r>
          </a:p>
          <a:p>
            <a:r>
              <a:rPr lang="ar-IQ" dirty="0" smtClean="0"/>
              <a:t>وقد عاصر ابو الفداء الجغرافي المعروف بالدمشقي . ويعد كتابه في الجغرافية من المصادر العربية التي تركت اثر في القاره الأوربية ويشير كراتشكوفسكي الى راي العالم الفرنسي رينو </a:t>
            </a:r>
            <a:r>
              <a:rPr lang="en-US" dirty="0" smtClean="0"/>
              <a:t>Reined </a:t>
            </a:r>
            <a:r>
              <a:rPr lang="ar-IQ" dirty="0" smtClean="0"/>
              <a:t>في كتاب ابي الفداء،،،،،، ( تقويم البلدان ) .</a:t>
            </a:r>
          </a:p>
          <a:p>
            <a:r>
              <a:rPr lang="ar-IQ" dirty="0" smtClean="0"/>
              <a:t>ان العصور الأوربية الوسطى لم تعرف كتابا يمكن مقارنته به وكتاب ( تقويم البلدان) يشتمل على قسمين الاول الكوزموغرافيا العامة ويظم المعلومات التي اعتاد الجغرافيين العرب على تقديمها عن الارض واقسامها وقد خالف الادريسي في تقسيم السباعي فقد قسم الاقاليم الى 28 منطقة .</a:t>
            </a:r>
          </a:p>
          <a:p>
            <a:endParaRPr lang="ar-IQ" dirty="0" smtClean="0"/>
          </a:p>
        </p:txBody>
      </p:sp>
      <p:sp>
        <p:nvSpPr>
          <p:cNvPr id="2" name="Title 1"/>
          <p:cNvSpPr>
            <a:spLocks noGrp="1"/>
          </p:cNvSpPr>
          <p:nvPr>
            <p:ph type="title"/>
          </p:nvPr>
        </p:nvSpPr>
        <p:spPr/>
        <p:txBody>
          <a:bodyPr>
            <a:normAutofit fontScale="90000"/>
          </a:bodyPr>
          <a:lstStyle/>
          <a:p>
            <a:r>
              <a:rPr lang="ar-IQ" dirty="0"/>
              <a:t> </a:t>
            </a:r>
            <a:r>
              <a:rPr lang="ar-IQ" dirty="0">
                <a:solidFill>
                  <a:srgbClr val="FF0000"/>
                </a:solidFill>
              </a:rPr>
              <a:t>3ابو الفداء عماد الدين هو عماد الدين اسماعيل بن علي بن ايوب بن شاذي </a:t>
            </a:r>
            <a:endParaRPr lang="ar-IQ" dirty="0">
              <a:solidFill>
                <a:srgbClr val="FF0000"/>
              </a:solidFill>
            </a:endParaRPr>
          </a:p>
        </p:txBody>
      </p:sp>
    </p:spTree>
    <p:extLst>
      <p:ext uri="{BB962C8B-B14F-4D97-AF65-F5344CB8AC3E}">
        <p14:creationId xmlns:p14="http://schemas.microsoft.com/office/powerpoint/2010/main" val="17744212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904656"/>
          </a:xfrm>
        </p:spPr>
        <p:txBody>
          <a:bodyPr>
            <a:normAutofit/>
          </a:bodyPr>
          <a:lstStyle/>
          <a:p>
            <a:r>
              <a:rPr lang="ar-IQ" dirty="0"/>
              <a:t>والقسم الثاني يحتوي على جدول بأسماء الاماكن مع بيان درجات اطوالها وعروضها .</a:t>
            </a:r>
          </a:p>
          <a:p>
            <a:r>
              <a:rPr lang="ar-IQ" dirty="0"/>
              <a:t>كان العلماء الذين اشرنا اليهم سابقا </a:t>
            </a:r>
            <a:r>
              <a:rPr lang="ar-IQ" dirty="0">
                <a:solidFill>
                  <a:srgbClr val="FF0000"/>
                </a:solidFill>
              </a:rPr>
              <a:t>ابن سعيد ، القزويني ، ابي الفداء</a:t>
            </a:r>
            <a:r>
              <a:rPr lang="ar-IQ" dirty="0"/>
              <a:t> _ يمثلون الفكر الجغرافي الذي ساد في القرن السابع الهجري / الثالث عشر الميلادي وبحلول القرن الثامن الهجري / الرابع عشر الميلادي ، بدأ نصيب الاندلس والمغرب في تطور الفكر الجغرافي يتضاءل بصوره ملحوظة ، وكان السبب في ذلك الوضع السياسي الذي حل بالأندلس ، فقد اصبحت غرناطة المركز الوحيد للعرب في الاندلس والتي اصبحت تقريبا تحت رحمه </a:t>
            </a:r>
            <a:r>
              <a:rPr lang="ar-IQ" dirty="0" smtClean="0"/>
              <a:t>الجيران</a:t>
            </a:r>
            <a:endParaRPr lang="ar-IQ" dirty="0"/>
          </a:p>
          <a:p>
            <a:r>
              <a:rPr lang="ar-IQ" dirty="0"/>
              <a:t>وكان نمط الرحلات الجغرافية من انسب الانماط ملائمه للمرحلة التي عاشها الاندلسيون الا ان المغارية بأنماط الرحلات زاد على اهتمام الأندلسيين ونتج عن ذلك عدد من الرحلات العربية ذات الأهمية العالمية والتي كانت مسك ختاما رحله ابن بطوطه.</a:t>
            </a:r>
          </a:p>
          <a:p>
            <a:endParaRPr lang="ar-IQ" dirty="0"/>
          </a:p>
          <a:p>
            <a:endParaRPr lang="ar-IQ" dirty="0"/>
          </a:p>
          <a:p>
            <a:endParaRPr lang="ar-IQ" dirty="0"/>
          </a:p>
        </p:txBody>
      </p:sp>
    </p:spTree>
    <p:extLst>
      <p:ext uri="{BB962C8B-B14F-4D97-AF65-F5344CB8AC3E}">
        <p14:creationId xmlns:p14="http://schemas.microsoft.com/office/powerpoint/2010/main" val="85304698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ar-IQ" dirty="0" smtClean="0"/>
              <a:t>اما </a:t>
            </a:r>
            <a:r>
              <a:rPr lang="ar-IQ" dirty="0" smtClean="0"/>
              <a:t>في مصر ، فقد استمر النمط الجغرافي السابق اضافه الى تطور نمطي الخطط والفضائل ، واستمرت سيادته حتى القرن التاسع عشر.</a:t>
            </a:r>
          </a:p>
          <a:p>
            <a:r>
              <a:rPr lang="ar-IQ" dirty="0" smtClean="0"/>
              <a:t>اما في شرق الوطن العربي فقد تقلص ظل الفكر الجغرافي وعاش على ما ينتشر باللغات غير العربية.</a:t>
            </a:r>
          </a:p>
          <a:p>
            <a:endParaRPr lang="ar-IQ" dirty="0" smtClean="0"/>
          </a:p>
          <a:p>
            <a:r>
              <a:rPr lang="ar-IQ" dirty="0" smtClean="0"/>
              <a:t>-4</a:t>
            </a:r>
            <a:r>
              <a:rPr lang="ar-IQ" dirty="0" smtClean="0">
                <a:solidFill>
                  <a:srgbClr val="FF0000"/>
                </a:solidFill>
              </a:rPr>
              <a:t> ابن فضل الله العمري 700- 749هـ / 1300- 1348م </a:t>
            </a:r>
          </a:p>
          <a:p>
            <a:r>
              <a:rPr lang="ar-IQ" dirty="0" smtClean="0"/>
              <a:t>هو شهاب الدين احمد بين يحيى بن فضل الله العمري الدمشقي وترقى اسرته الى عمر بن الخطاب (رض(ويمثل بفكره وكتاباته وما امتاز به القرن الثامن الهجري / الرابع عشر الميلادي فقد اعتمد في كتاباته على من سبقوه وعلى مقدمتهم الادريسي .</a:t>
            </a:r>
          </a:p>
          <a:p>
            <a:r>
              <a:rPr lang="ar-IQ" dirty="0" smtClean="0"/>
              <a:t>بما ان العمري عاش في مصر وتولى وظائف قضائية وادارية ، فقد طغت على كتاباته ميزة القرن الرابع عشر الميلادي المتمثلة في كتابه الموسوعات اذ ان موسوعته وموسوعة النويري تعدان من اهم الموسوعات التي برزت في مصر. </a:t>
            </a:r>
          </a:p>
          <a:p>
            <a:endParaRPr lang="ar-IQ" dirty="0"/>
          </a:p>
        </p:txBody>
      </p:sp>
    </p:spTree>
    <p:extLst>
      <p:ext uri="{BB962C8B-B14F-4D97-AF65-F5344CB8AC3E}">
        <p14:creationId xmlns:p14="http://schemas.microsoft.com/office/powerpoint/2010/main" val="83189089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ar-IQ" dirty="0" smtClean="0"/>
              <a:t>ومن اشهر مؤلفاته ( </a:t>
            </a:r>
            <a:r>
              <a:rPr lang="ar-IQ" dirty="0" smtClean="0">
                <a:solidFill>
                  <a:srgbClr val="FF0000"/>
                </a:solidFill>
              </a:rPr>
              <a:t>مسالك الابصار في ممالك الامصار </a:t>
            </a:r>
            <a:r>
              <a:rPr lang="ar-IQ" dirty="0" smtClean="0"/>
              <a:t>)وهي موسوعة تتألف من 207 جزءا ، وتقع في تسعه الاف وثمانمائة واحدى وثمانين صفحه خطيه .</a:t>
            </a:r>
          </a:p>
          <a:p>
            <a:r>
              <a:rPr lang="ar-IQ" dirty="0" smtClean="0"/>
              <a:t>وينقسم المؤلف الى قسمين الاول مكرس للأرض والثاني تناول فيه مختلف الشعوب </a:t>
            </a:r>
            <a:r>
              <a:rPr lang="ar-IQ" dirty="0" smtClean="0"/>
              <a:t>وكل قسم </a:t>
            </a:r>
            <a:r>
              <a:rPr lang="ar-IQ" dirty="0" smtClean="0"/>
              <a:t>، قسم الى ابواب وتناولت مفاهيم جغرافية عامه ، برز فيها طابع النقل وقله الأصالة ، ويمتلك العمري اطلاعا واسعا تولد لديه من انشغاله بالوظائف الحكومية ، بصوره عامه . فموسوعته تعد مصدرا مهما في الجغرافية والتاريخ.</a:t>
            </a:r>
          </a:p>
          <a:p>
            <a:endParaRPr lang="ar-IQ" dirty="0"/>
          </a:p>
        </p:txBody>
      </p:sp>
    </p:spTree>
    <p:extLst>
      <p:ext uri="{BB962C8B-B14F-4D97-AF65-F5344CB8AC3E}">
        <p14:creationId xmlns:p14="http://schemas.microsoft.com/office/powerpoint/2010/main" val="87474600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5هو </a:t>
            </a:r>
            <a:r>
              <a:rPr lang="ar-IQ" dirty="0" smtClean="0"/>
              <a:t>شهاب الدين ابو العباس بن على ، ولد في مصر في احدى قرى القليوبية كتب موسوعته التي سماها ( صبح الاعشى في كتابة الانشاء ) وترتبط هذه الموسوعة بموسوعة العمري، والقلقشندي معروف كتاريخي بجانب كونه جغرافيا ، كما انه معروف لدى الأوربيين منذ القرن التاسع عشر وتعد موسوعته اخر الموسوعات الكبرى لعصر المماليك .</a:t>
            </a:r>
          </a:p>
          <a:p>
            <a:r>
              <a:rPr lang="ar-IQ" dirty="0" smtClean="0"/>
              <a:t>وتنقسم الموسوعة من حيث التبوبيب الى عشرة اقسام كبيره في هيئة مقالات غير متساوية الحجم خصص الجز الثالث والرابع والخامس للمعلومات من محيط الجغرافية وهي عباره عن تكرار للمعلومات السابقة.</a:t>
            </a:r>
          </a:p>
          <a:p>
            <a:r>
              <a:rPr lang="ar-IQ" dirty="0" smtClean="0"/>
              <a:t>بعد ان انتهينا من الإشارة الى العمري والقلقشندي نكون قد اشرنا من خلالهما الى ان هذه المرحلة التي تتركز فيها البحث عن الموسوعات اتسمت بالاعتماد على المصادر السابقة تكون الجغرافية اخذت تقترب من دخول عصرها المظلم بالنسبة للفكر الجغرافي العربي وتكون قد ودعت نمط الكوزموغرافيا الموسوعات التي سادت القرنين الثالث عشر والرابع عشر وحل محلهما الجغرافية الإقليمية .</a:t>
            </a:r>
          </a:p>
          <a:p>
            <a:endParaRPr lang="ar-IQ" dirty="0"/>
          </a:p>
        </p:txBody>
      </p:sp>
      <p:sp>
        <p:nvSpPr>
          <p:cNvPr id="2" name="Title 1"/>
          <p:cNvSpPr>
            <a:spLocks noGrp="1"/>
          </p:cNvSpPr>
          <p:nvPr>
            <p:ph type="title"/>
          </p:nvPr>
        </p:nvSpPr>
        <p:spPr/>
        <p:txBody>
          <a:bodyPr>
            <a:normAutofit fontScale="90000"/>
          </a:bodyPr>
          <a:lstStyle/>
          <a:p>
            <a:r>
              <a:rPr lang="ar-IQ" dirty="0"/>
              <a:t> </a:t>
            </a:r>
            <a:r>
              <a:rPr lang="ar-IQ" dirty="0">
                <a:solidFill>
                  <a:srgbClr val="FF0000"/>
                </a:solidFill>
              </a:rPr>
              <a:t>القلقشندي 756- 821 هـ / 1355- 1418 م</a:t>
            </a:r>
            <a:r>
              <a:rPr lang="ar-IQ" dirty="0"/>
              <a:t>:</a:t>
            </a:r>
            <a:br>
              <a:rPr lang="ar-IQ" dirty="0"/>
            </a:br>
            <a:endParaRPr lang="ar-IQ" dirty="0"/>
          </a:p>
        </p:txBody>
      </p:sp>
    </p:spTree>
    <p:extLst>
      <p:ext uri="{BB962C8B-B14F-4D97-AF65-F5344CB8AC3E}">
        <p14:creationId xmlns:p14="http://schemas.microsoft.com/office/powerpoint/2010/main" val="402521052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ar-IQ" dirty="0" smtClean="0"/>
              <a:t>اما نمط الرحلات فقد استمر حافلا ومتطورا ومع ذلك فان القرن الرابع عشر الميلادي يمثل نهاية لأكبر رحله تشمل معظم اقطار العالم الاسلامي وهي </a:t>
            </a:r>
            <a:r>
              <a:rPr lang="ar-IQ" dirty="0" smtClean="0">
                <a:solidFill>
                  <a:srgbClr val="FF0000"/>
                </a:solidFill>
              </a:rPr>
              <a:t>رحله ابن بطوطه</a:t>
            </a:r>
          </a:p>
          <a:p>
            <a:endParaRPr lang="ar-IQ" dirty="0" smtClean="0"/>
          </a:p>
          <a:p>
            <a:r>
              <a:rPr lang="ar-IQ" b="1" dirty="0" smtClean="0">
                <a:solidFill>
                  <a:srgbClr val="FF0000"/>
                </a:solidFill>
              </a:rPr>
              <a:t>6-أبــــــن بـطــوطـــــــــــــه </a:t>
            </a:r>
          </a:p>
          <a:p>
            <a:r>
              <a:rPr lang="ar-IQ" dirty="0" smtClean="0"/>
              <a:t>هو شمس الدين ابو عبد الله بن محمد بن ابراهيم اللواني الطنجي . ولد في طنجة يوم 24 شباط 703 هـ / 1304م وشب في محيط ديني في مسقط راسه في طنجة ، وعندما بلغ من العمر الثانية والعشرين شد الرحال ولم يعد الى وطنه الا وقد بلغ الخمسين وكانه خروجه لأول مره لأداء فريضه الحج ، فخرج من طنجة مارا في طريقه على جميع المدن الكبرى في شمال افريقيا حتى وصل الإسكندرية ، ثم سافر الى القاهرة التي كانت تعيش عصر الازدهار – عصر المماليك – ثم اتجه الى اسوان ومنها الي عيذاب على البحر الاحمر </a:t>
            </a:r>
            <a:r>
              <a:rPr lang="ar-IQ" dirty="0" smtClean="0"/>
              <a:t>.</a:t>
            </a:r>
            <a:endParaRPr lang="ar-IQ" dirty="0" smtClean="0"/>
          </a:p>
        </p:txBody>
      </p:sp>
    </p:spTree>
    <p:extLst>
      <p:ext uri="{BB962C8B-B14F-4D97-AF65-F5344CB8AC3E}">
        <p14:creationId xmlns:p14="http://schemas.microsoft.com/office/powerpoint/2010/main" val="1615208833"/>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ar-IQ" dirty="0"/>
              <a:t>ولكنه رجع الى القاهرة ومنها اتجه الى دمشق وقام بزياره المدن في بلاد الشام ثم فلسطين . وبعدها اتجه الى مكة المكرمة بعد ان زار المدينة المنورة ثم اتجه الى العراق وشاهد كربلاء والنجف ثم اتجه الى البصرة – شيراز – الموصل – ديار بكر – ثم رجع الى الكوفة ثم بغداد ثم عاد بعد ذلك الى مكة المكرمة وبقي فيها سنه اتجه بعدها نحو افريقيا ثم اليمن ثم افريقيا من جديد بعدها اتجه نحو الخليج العربي مارا بعمان ، هرمز – البحرين ثم زار مكة من جديد بعدها خرج مارا بجده – عيذاب – القاهرة . </a:t>
            </a:r>
          </a:p>
          <a:p>
            <a:endParaRPr lang="ar-IQ" dirty="0"/>
          </a:p>
        </p:txBody>
      </p:sp>
    </p:spTree>
    <p:extLst>
      <p:ext uri="{BB962C8B-B14F-4D97-AF65-F5344CB8AC3E}">
        <p14:creationId xmlns:p14="http://schemas.microsoft.com/office/powerpoint/2010/main" val="2371598746"/>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a:t>. فان الكيانات السياسية التي جاءت بعد ذلك لم تبتعد بعد ذلك عن فكر بغداد ودورها في توجيه المعرفة.</a:t>
            </a:r>
          </a:p>
          <a:p>
            <a:r>
              <a:rPr lang="ar-IQ" dirty="0" smtClean="0"/>
              <a:t>ولكن </a:t>
            </a:r>
            <a:r>
              <a:rPr lang="ar-IQ" dirty="0" smtClean="0"/>
              <a:t>بعد سيطرة المغول واحتلال بغداد من قبلهم سقطت المعرفة العلمية نتيجة للاتجاهات المغولية التي تقوم على اتجاه القضاء على مقاومات الشعوب الحضارية . لذلك وجه المغول همهم لتدمير المكتبات وحرق الكتب قبل ان يقضوا على ما تبقى من الاوضاع السياسية .</a:t>
            </a:r>
          </a:p>
          <a:p>
            <a:r>
              <a:rPr lang="ar-IQ" dirty="0" smtClean="0"/>
              <a:t>وكان من نتيجة ذلك ان تنازلت بغداد عن قيادة الفكر الجغرافي بعد ان التهمت النيران المغولية معظم مكاتبها وقتل وشرد معظم علمائها ، فظهرت مراكز جديده تولت قيادة الفكر الجغرافي .</a:t>
            </a:r>
          </a:p>
          <a:p>
            <a:endParaRPr lang="ar-IQ" dirty="0"/>
          </a:p>
        </p:txBody>
      </p:sp>
    </p:spTree>
    <p:extLst>
      <p:ext uri="{BB962C8B-B14F-4D97-AF65-F5344CB8AC3E}">
        <p14:creationId xmlns:p14="http://schemas.microsoft.com/office/powerpoint/2010/main" val="312372327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534075"/>
          </a:xfrm>
        </p:spPr>
        <p:txBody>
          <a:bodyPr>
            <a:normAutofit/>
          </a:bodyPr>
          <a:lstStyle/>
          <a:p>
            <a:r>
              <a:rPr lang="ar-IQ" dirty="0"/>
              <a:t>ومن القاهرة بدا مرحله جديده في رحلته توجه نحو اسيا الصغرى عبر البحر الاسود الى قرم وبعد القرم شاهد روسيا الجنوبية ثم الى بلغار الغلجا ثم خرج الى استرخان الى القسطنطينية ثم اتجه ثانيا الى مملكة الاورد الذهبي ثم عبر الفولجا . الى </a:t>
            </a:r>
            <a:r>
              <a:rPr lang="ar-IQ" dirty="0">
                <a:solidFill>
                  <a:srgbClr val="FF0000"/>
                </a:solidFill>
              </a:rPr>
              <a:t>جنوه – بخاري – افغانستان ثم الهند </a:t>
            </a:r>
            <a:r>
              <a:rPr lang="ar-IQ" dirty="0"/>
              <a:t>التي وصلها عام 734.</a:t>
            </a:r>
          </a:p>
          <a:p>
            <a:r>
              <a:rPr lang="ar-IQ" dirty="0" smtClean="0"/>
              <a:t>وهناك </a:t>
            </a:r>
            <a:r>
              <a:rPr lang="ar-IQ" dirty="0"/>
              <a:t>عين قاضيا لمده خمس سنوات ثم سفيرا للهند في الصين ولكنه لم يوفق في السفر برا فاتجه الى المالديف وزار سيلان والبنغال والهند الشمالية وإندونيسيا ومن هناك اتجه الى كانتون بالصين – ثم اخذ سفينه من سومطره الى ظفار في جنوب الجزيرة العربية ، بعد ذلك توجه الى ايران والعراق والشام ومصر ثم ادى فريضه الحج للمرة الرابعة ثم عاد الى فلسطين ومنها عاد الى وطنه سنه 750هـ / 1349م.</a:t>
            </a:r>
          </a:p>
          <a:p>
            <a:endParaRPr lang="ar-IQ" dirty="0"/>
          </a:p>
        </p:txBody>
      </p:sp>
    </p:spTree>
    <p:extLst>
      <p:ext uri="{BB962C8B-B14F-4D97-AF65-F5344CB8AC3E}">
        <p14:creationId xmlns:p14="http://schemas.microsoft.com/office/powerpoint/2010/main" val="3457133630"/>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r>
              <a:rPr lang="ar-IQ" dirty="0" smtClean="0"/>
              <a:t>وسوف نعود الى شرح الاسس الجغرافية لرحلته اثناء كلامنا عن الجغرافية الوصفية والرحلات عند العرب وقبل الوصول الى المرحلة المظلمة من تاريخ الفكر الجغرافي التي حلت منذ بداية القرن السادس عشر الميلادي.</a:t>
            </a:r>
          </a:p>
          <a:p>
            <a:r>
              <a:rPr lang="ar-IQ" dirty="0" smtClean="0"/>
              <a:t>لابد من الإشارة الى ليون الافريقي ( الحسن بن محمد الوزان الزياتي ) الذي يعد اخر المؤلفين الكبار في محيط الجغرافية العربية ببلاد المغرب. وقد تأخر التعرف على نشاطه العلمي من قبل الفكر الجغرافي العربي اما بالنسبة الى اوروبا فقد عرفته منذ منتصف القرن السادس عشر عندما نشر ( راموزيو ) كتابه ( وصف افريقيا ) سنه ى1550م وهو اول من اشار الى تاريخ وفاة الادريسي.</a:t>
            </a:r>
          </a:p>
          <a:p>
            <a:endParaRPr lang="ar-IQ" dirty="0"/>
          </a:p>
        </p:txBody>
      </p:sp>
    </p:spTree>
    <p:extLst>
      <p:ext uri="{BB962C8B-B14F-4D97-AF65-F5344CB8AC3E}">
        <p14:creationId xmlns:p14="http://schemas.microsoft.com/office/powerpoint/2010/main" val="77303314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فبرزت مدينه حلب التي لجأ اليها بعض العلماء الذين تمكنوا من الخلاص من فتك المغول ، وجاءت بعدها دمشق ومن ثم القاهرة التي استلمت جانبا من قيادة الفكر الجغرافي طيلة الفترة المظلمة التي مرت على بغداد بعد غزو المغول فهاجر اليها العلماء</a:t>
            </a:r>
          </a:p>
          <a:p>
            <a:r>
              <a:rPr lang="ar-IQ" dirty="0" smtClean="0"/>
              <a:t>الذين حافظوا على التراث الذي نشأ هناك ، وكان من نتيجة ذلك ان نشأت في مصر انماط جديده في مجال الفكر الجغرافي فقد نشأ ( الدواوين) وهي مراجع اداريه واقتصاديه عملت من اجل كتاب الدواوين كما ظهر نمط جديد يعرف ( الخطط ) وهي عباره عن اوصاف تاريخيه وأداريه للنواحي والاحياء المختلفة من المدن الكبرى .</a:t>
            </a:r>
          </a:p>
          <a:p>
            <a:endParaRPr lang="ar-IQ" dirty="0"/>
          </a:p>
        </p:txBody>
      </p:sp>
    </p:spTree>
    <p:extLst>
      <p:ext uri="{BB962C8B-B14F-4D97-AF65-F5344CB8AC3E}">
        <p14:creationId xmlns:p14="http://schemas.microsoft.com/office/powerpoint/2010/main" val="21966659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ومن اشهر الذين مارسوا هذه الألفاظ عثمان بن ابراهيم النابلسي وهنا لا بد من الإشارة الى ان البلاد العربية لم تمسها جميعا وطأة الغزو المغولي فاستمرت تنمو وتترعرع فيها الانماط المعروفة في الفكر الجغرافي والتي انتقلت الى الجهات الغربية من الوطن العربي سواء في مصر ام في المغرب ، وكذلك الحال في الشرق حيث تميزت الفترة التي تلت الغزو المغولي بظهور عدد من الاثار الكبيرة في محيط الفكر الجغرافي ، تشغل بأنماطها نفيس المكانة التي شغلتها انماط ما قبل الغزو المغولي.</a:t>
            </a:r>
            <a:endParaRPr lang="ar-IQ" dirty="0"/>
          </a:p>
        </p:txBody>
      </p:sp>
    </p:spTree>
    <p:extLst>
      <p:ext uri="{BB962C8B-B14F-4D97-AF65-F5344CB8AC3E}">
        <p14:creationId xmlns:p14="http://schemas.microsoft.com/office/powerpoint/2010/main" val="2313660171"/>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في الفصل السابق الذي تناولنا فيه الفكر الجغرافي العربي الاسلامي حتى سقوط بغداد تمت معالجة الموضوع على اساس تقسيم البحث الى مراحل ثم شرح اهم الجوانب التي يقوم عليها الفكر الجغرافي فتمت معالجه الجغرافية العامة ، وعلم الفلك، والرحلات ثم نشير الى جانب الفكر ومن ثم نتابع الذين ساهموا في اغناء ذلك الجانب ونظرا للوننا سنعالج حقول الجغرافية العربية بعد انتهاء من هذا الفصل فلم يبق لعلاج مادة </a:t>
            </a:r>
          </a:p>
          <a:p>
            <a:endParaRPr lang="ar-IQ" dirty="0"/>
          </a:p>
        </p:txBody>
      </p:sp>
    </p:spTree>
    <p:extLst>
      <p:ext uri="{BB962C8B-B14F-4D97-AF65-F5344CB8AC3E}">
        <p14:creationId xmlns:p14="http://schemas.microsoft.com/office/powerpoint/2010/main" val="257266821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a:t> هذا الفصل سوى متابعه الفكر الجغرافي من خلال العلماء الذين ساهموا في اغناءه مع الإشارة الى اهم الاضافات التي قدمها كل عالم جغرافي في مجال الحقل الذي تخصص به اضافة الى</a:t>
            </a:r>
          </a:p>
          <a:p>
            <a:r>
              <a:rPr lang="ar-IQ" dirty="0" smtClean="0"/>
              <a:t>ان </a:t>
            </a:r>
            <a:r>
              <a:rPr lang="ar-IQ" dirty="0"/>
              <a:t>الفكر الجغرافي في المدة التي سبقت الغزو المغولي كانت متركزا في مدينة بغداد . اما بعد ذلك فقد تشعبت المراكز وتعددت واتسع الافق الجغرافي الذي تناولته الابحاث الجغرافية وخاصه في مجال الجغرافية الإقليمية ، فقد برزت في مرحله ما بعد سقوط بغداد ، دراسات تناولت مناطق جديده كانت حصتها في البحث في مرحله ما قبل السقوط محدودة وفي مقدمتها القاره الأوربية ومناطق الشرق الاقصى. </a:t>
            </a:r>
          </a:p>
          <a:p>
            <a:endParaRPr lang="ar-IQ" dirty="0"/>
          </a:p>
        </p:txBody>
      </p:sp>
    </p:spTree>
    <p:extLst>
      <p:ext uri="{BB962C8B-B14F-4D97-AF65-F5344CB8AC3E}">
        <p14:creationId xmlns:p14="http://schemas.microsoft.com/office/powerpoint/2010/main" val="3350753016"/>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ar-IQ" dirty="0" smtClean="0"/>
              <a:t>ويمكن ان نشخص اهم المظاهر التي برزت في الفكر الجغرافي بعد سقوط بغداد بما ياتي :</a:t>
            </a:r>
          </a:p>
          <a:p>
            <a:r>
              <a:rPr lang="ar-IQ" dirty="0" smtClean="0"/>
              <a:t>1- انتقال الحركة الجغرافية من المشرق الى المغرب والاندلس .</a:t>
            </a:r>
          </a:p>
          <a:p>
            <a:r>
              <a:rPr lang="ar-IQ" dirty="0" smtClean="0"/>
              <a:t>2- نشوء فتره ركود في الفكر الجغرافي وظهور جغرافيين وكوزوموغرافيين (</a:t>
            </a:r>
            <a:r>
              <a:rPr lang="en-US" dirty="0" smtClean="0"/>
              <a:t>Cosmography </a:t>
            </a:r>
            <a:r>
              <a:rPr lang="ar-IQ" dirty="0" smtClean="0"/>
              <a:t>كوزوموغرافيين تعني علم وصف) الكون معظمهم من الاندلس والمغرب ومصر والشام ويغلب على مادتهم النقل.</a:t>
            </a:r>
          </a:p>
          <a:p>
            <a:r>
              <a:rPr lang="ar-IQ" dirty="0" smtClean="0"/>
              <a:t>3-بروز الجغرافية الإقليمية التي اخذت تتناول بحث كثير من المناطق ولم يكن مؤلفها دائما من اهل المنطقة ومن امثله ذلك كتابات الدمشقي عن جنود شبه جزيرة العرب والحجاز الاوسط </a:t>
            </a:r>
            <a:r>
              <a:rPr lang="ar-IQ" dirty="0" smtClean="0"/>
              <a:t>.</a:t>
            </a:r>
            <a:endParaRPr lang="ar-IQ" dirty="0" smtClean="0"/>
          </a:p>
        </p:txBody>
      </p:sp>
    </p:spTree>
    <p:extLst>
      <p:ext uri="{BB962C8B-B14F-4D97-AF65-F5344CB8AC3E}">
        <p14:creationId xmlns:p14="http://schemas.microsoft.com/office/powerpoint/2010/main" val="259987572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ar-IQ" dirty="0"/>
              <a:t>4-ظهر في مصر نمط جديد في مجال الفكر الجغرافي تمثل في جغرافية ( الدواوين ) وجغرافية (الخطط) الاول يتمثل في مراجع ادارية واقتصادية من اجل كتاب الدواوين ، والثاني عباره عن اوصاف تاريخية وادارية للنواحي والاحياء المختلفة من المدن </a:t>
            </a:r>
            <a:r>
              <a:rPr lang="ar-IQ" dirty="0" smtClean="0"/>
              <a:t>.</a:t>
            </a:r>
          </a:p>
          <a:p>
            <a:r>
              <a:rPr lang="ar-IQ" dirty="0" smtClean="0"/>
              <a:t> 5- </a:t>
            </a:r>
            <a:r>
              <a:rPr lang="ar-IQ" dirty="0"/>
              <a:t>ظهور بوادر نهضة اوروبية وبخاصيات معينة منها اشاعة الخرائط البحرية الى ظهور بوادر لتطور الحياة الاقتصادية.</a:t>
            </a:r>
          </a:p>
          <a:p>
            <a:r>
              <a:rPr lang="ar-IQ" dirty="0"/>
              <a:t>6-تحول مهم في اتقان الفنون البحرية وبناء السفن الكبيرة القادرة على القيام بالرحلات</a:t>
            </a:r>
          </a:p>
          <a:p>
            <a:r>
              <a:rPr lang="ar-IQ" dirty="0"/>
              <a:t>البعيدة مع تطور طبيعة المعلومات الجغرافية الامر الذي مهد للكشوف الجغرافية</a:t>
            </a:r>
          </a:p>
          <a:p>
            <a:endParaRPr lang="ar-IQ" dirty="0"/>
          </a:p>
        </p:txBody>
      </p:sp>
    </p:spTree>
    <p:extLst>
      <p:ext uri="{BB962C8B-B14F-4D97-AF65-F5344CB8AC3E}">
        <p14:creationId xmlns:p14="http://schemas.microsoft.com/office/powerpoint/2010/main" val="356211625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ar-IQ" dirty="0" smtClean="0"/>
              <a:t>7- </a:t>
            </a:r>
            <a:r>
              <a:rPr lang="ar-IQ" dirty="0" smtClean="0"/>
              <a:t>برزت خاصية نقل المعلومات حتى يمكننا ان نقول ان ثلثي الذين جاءوا بعد الادريسي نقلو عنه واشاروا اليه واستعلموا مصنفاته الجغرافية وحتى الادريسي قد اعتمد على الكثيرين من الذين سبقوه.</a:t>
            </a:r>
          </a:p>
          <a:p>
            <a:r>
              <a:rPr lang="ar-IQ" dirty="0" smtClean="0"/>
              <a:t>8-كانت النتيجة الحتمية للغزو المغولي ان فقدت اللغة العربية سيطرتها نهائيا على</a:t>
            </a:r>
          </a:p>
          <a:p>
            <a:r>
              <a:rPr lang="ar-IQ" dirty="0" smtClean="0"/>
              <a:t>المشرق وشغلت مكانها لغات اخرى.</a:t>
            </a:r>
          </a:p>
          <a:p>
            <a:r>
              <a:rPr lang="ar-IQ" dirty="0" smtClean="0"/>
              <a:t>وفيما يأتي عرض المؤلفين العرب في هذه المدة المظلمة وانتاجهم العلمي والادبي ودورهم في تطوير الفكر الجغرافي الاسلامي </a:t>
            </a:r>
          </a:p>
          <a:p>
            <a:endParaRPr lang="ar-IQ" dirty="0" smtClean="0"/>
          </a:p>
          <a:p>
            <a:endParaRPr lang="ar-IQ" dirty="0"/>
          </a:p>
        </p:txBody>
      </p:sp>
    </p:spTree>
    <p:extLst>
      <p:ext uri="{BB962C8B-B14F-4D97-AF65-F5344CB8AC3E}">
        <p14:creationId xmlns:p14="http://schemas.microsoft.com/office/powerpoint/2010/main" val="220080040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TotalTime>
  <Words>2217</Words>
  <Application>Microsoft Office PowerPoint</Application>
  <PresentationFormat>On-screen Show (4:3)</PresentationFormat>
  <Paragraphs>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محاضرة 15: الفكر الجغرافي العربي الاسلامي حتى نهاية العهد العثماني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ابن سعيد الغرناطي الاندلسي</vt:lpstr>
      <vt:lpstr>PowerPoint Presentation</vt:lpstr>
      <vt:lpstr>PowerPoint Presentation</vt:lpstr>
      <vt:lpstr> 3ابو الفداء عماد الدين هو عماد الدين اسماعيل بن علي بن ايوب بن شاذي </vt:lpstr>
      <vt:lpstr>PowerPoint Presentation</vt:lpstr>
      <vt:lpstr>PowerPoint Presentation</vt:lpstr>
      <vt:lpstr>PowerPoint Presentation</vt:lpstr>
      <vt:lpstr> القلقشندي 756- 821 هـ / 1355- 1418 م: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15: الفكر الجغرافي العربي الاسلامي حتى نهاية العهد العثماني</dc:title>
  <dc:creator>D.ahmed</dc:creator>
  <cp:lastModifiedBy>D.ahmed</cp:lastModifiedBy>
  <cp:revision>6</cp:revision>
  <dcterms:created xsi:type="dcterms:W3CDTF">2018-12-30T10:53:52Z</dcterms:created>
  <dcterms:modified xsi:type="dcterms:W3CDTF">2018-12-30T16:45:40Z</dcterms:modified>
</cp:coreProperties>
</file>