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3" d="100"/>
          <a:sy n="53" d="100"/>
        </p:scale>
        <p:origin x="-90" y="-3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E66E592C-E987-49C1-ADCF-BACD12323363}"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5B884FB-9D50-4AD5-8F36-CAB28141ADC1}" type="slidenum">
              <a:rPr lang="ar-IQ" smtClean="0"/>
              <a:t>‹#›</a:t>
            </a:fld>
            <a:endParaRPr lang="ar-IQ"/>
          </a:p>
        </p:txBody>
      </p:sp>
    </p:spTree>
    <p:extLst>
      <p:ext uri="{BB962C8B-B14F-4D97-AF65-F5344CB8AC3E}">
        <p14:creationId xmlns:p14="http://schemas.microsoft.com/office/powerpoint/2010/main" val="268658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66E592C-E987-49C1-ADCF-BACD12323363}"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5B884FB-9D50-4AD5-8F36-CAB28141ADC1}" type="slidenum">
              <a:rPr lang="ar-IQ" smtClean="0"/>
              <a:t>‹#›</a:t>
            </a:fld>
            <a:endParaRPr lang="ar-IQ"/>
          </a:p>
        </p:txBody>
      </p:sp>
    </p:spTree>
    <p:extLst>
      <p:ext uri="{BB962C8B-B14F-4D97-AF65-F5344CB8AC3E}">
        <p14:creationId xmlns:p14="http://schemas.microsoft.com/office/powerpoint/2010/main" val="1453663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66E592C-E987-49C1-ADCF-BACD12323363}"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5B884FB-9D50-4AD5-8F36-CAB28141ADC1}" type="slidenum">
              <a:rPr lang="ar-IQ" smtClean="0"/>
              <a:t>‹#›</a:t>
            </a:fld>
            <a:endParaRPr lang="ar-IQ"/>
          </a:p>
        </p:txBody>
      </p:sp>
    </p:spTree>
    <p:extLst>
      <p:ext uri="{BB962C8B-B14F-4D97-AF65-F5344CB8AC3E}">
        <p14:creationId xmlns:p14="http://schemas.microsoft.com/office/powerpoint/2010/main" val="3993681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66E592C-E987-49C1-ADCF-BACD12323363}"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5B884FB-9D50-4AD5-8F36-CAB28141ADC1}" type="slidenum">
              <a:rPr lang="ar-IQ" smtClean="0"/>
              <a:t>‹#›</a:t>
            </a:fld>
            <a:endParaRPr lang="ar-IQ"/>
          </a:p>
        </p:txBody>
      </p:sp>
    </p:spTree>
    <p:extLst>
      <p:ext uri="{BB962C8B-B14F-4D97-AF65-F5344CB8AC3E}">
        <p14:creationId xmlns:p14="http://schemas.microsoft.com/office/powerpoint/2010/main" val="312536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66E592C-E987-49C1-ADCF-BACD12323363}"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5B884FB-9D50-4AD5-8F36-CAB28141ADC1}" type="slidenum">
              <a:rPr lang="ar-IQ" smtClean="0"/>
              <a:t>‹#›</a:t>
            </a:fld>
            <a:endParaRPr lang="ar-IQ"/>
          </a:p>
        </p:txBody>
      </p:sp>
    </p:spTree>
    <p:extLst>
      <p:ext uri="{BB962C8B-B14F-4D97-AF65-F5344CB8AC3E}">
        <p14:creationId xmlns:p14="http://schemas.microsoft.com/office/powerpoint/2010/main" val="268219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E66E592C-E987-49C1-ADCF-BACD12323363}"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5B884FB-9D50-4AD5-8F36-CAB28141ADC1}" type="slidenum">
              <a:rPr lang="ar-IQ" smtClean="0"/>
              <a:t>‹#›</a:t>
            </a:fld>
            <a:endParaRPr lang="ar-IQ"/>
          </a:p>
        </p:txBody>
      </p:sp>
    </p:spTree>
    <p:extLst>
      <p:ext uri="{BB962C8B-B14F-4D97-AF65-F5344CB8AC3E}">
        <p14:creationId xmlns:p14="http://schemas.microsoft.com/office/powerpoint/2010/main" val="2941157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E66E592C-E987-49C1-ADCF-BACD12323363}" type="datetimeFigureOut">
              <a:rPr lang="ar-IQ" smtClean="0"/>
              <a:t>22/04/1440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C5B884FB-9D50-4AD5-8F36-CAB28141ADC1}" type="slidenum">
              <a:rPr lang="ar-IQ" smtClean="0"/>
              <a:t>‹#›</a:t>
            </a:fld>
            <a:endParaRPr lang="ar-IQ"/>
          </a:p>
        </p:txBody>
      </p:sp>
    </p:spTree>
    <p:extLst>
      <p:ext uri="{BB962C8B-B14F-4D97-AF65-F5344CB8AC3E}">
        <p14:creationId xmlns:p14="http://schemas.microsoft.com/office/powerpoint/2010/main" val="2864640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E66E592C-E987-49C1-ADCF-BACD12323363}" type="datetimeFigureOut">
              <a:rPr lang="ar-IQ" smtClean="0"/>
              <a:t>22/04/1440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C5B884FB-9D50-4AD5-8F36-CAB28141ADC1}" type="slidenum">
              <a:rPr lang="ar-IQ" smtClean="0"/>
              <a:t>‹#›</a:t>
            </a:fld>
            <a:endParaRPr lang="ar-IQ"/>
          </a:p>
        </p:txBody>
      </p:sp>
    </p:spTree>
    <p:extLst>
      <p:ext uri="{BB962C8B-B14F-4D97-AF65-F5344CB8AC3E}">
        <p14:creationId xmlns:p14="http://schemas.microsoft.com/office/powerpoint/2010/main" val="2406728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66E592C-E987-49C1-ADCF-BACD12323363}" type="datetimeFigureOut">
              <a:rPr lang="ar-IQ" smtClean="0"/>
              <a:t>22/04/1440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C5B884FB-9D50-4AD5-8F36-CAB28141ADC1}" type="slidenum">
              <a:rPr lang="ar-IQ" smtClean="0"/>
              <a:t>‹#›</a:t>
            </a:fld>
            <a:endParaRPr lang="ar-IQ"/>
          </a:p>
        </p:txBody>
      </p:sp>
    </p:spTree>
    <p:extLst>
      <p:ext uri="{BB962C8B-B14F-4D97-AF65-F5344CB8AC3E}">
        <p14:creationId xmlns:p14="http://schemas.microsoft.com/office/powerpoint/2010/main" val="3482088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66E592C-E987-49C1-ADCF-BACD12323363}"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5B884FB-9D50-4AD5-8F36-CAB28141ADC1}" type="slidenum">
              <a:rPr lang="ar-IQ" smtClean="0"/>
              <a:t>‹#›</a:t>
            </a:fld>
            <a:endParaRPr lang="ar-IQ"/>
          </a:p>
        </p:txBody>
      </p:sp>
    </p:spTree>
    <p:extLst>
      <p:ext uri="{BB962C8B-B14F-4D97-AF65-F5344CB8AC3E}">
        <p14:creationId xmlns:p14="http://schemas.microsoft.com/office/powerpoint/2010/main" val="731110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66E592C-E987-49C1-ADCF-BACD12323363}"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5B884FB-9D50-4AD5-8F36-CAB28141ADC1}" type="slidenum">
              <a:rPr lang="ar-IQ" smtClean="0"/>
              <a:t>‹#›</a:t>
            </a:fld>
            <a:endParaRPr lang="ar-IQ"/>
          </a:p>
        </p:txBody>
      </p:sp>
    </p:spTree>
    <p:extLst>
      <p:ext uri="{BB962C8B-B14F-4D97-AF65-F5344CB8AC3E}">
        <p14:creationId xmlns:p14="http://schemas.microsoft.com/office/powerpoint/2010/main" val="2806224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66E592C-E987-49C1-ADCF-BACD12323363}" type="datetimeFigureOut">
              <a:rPr lang="ar-IQ" smtClean="0"/>
              <a:t>22/04/1440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5B884FB-9D50-4AD5-8F36-CAB28141ADC1}" type="slidenum">
              <a:rPr lang="ar-IQ" smtClean="0"/>
              <a:t>‹#›</a:t>
            </a:fld>
            <a:endParaRPr lang="ar-IQ"/>
          </a:p>
        </p:txBody>
      </p:sp>
    </p:spTree>
    <p:extLst>
      <p:ext uri="{BB962C8B-B14F-4D97-AF65-F5344CB8AC3E}">
        <p14:creationId xmlns:p14="http://schemas.microsoft.com/office/powerpoint/2010/main" val="92265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60649"/>
            <a:ext cx="7772400" cy="792087"/>
          </a:xfrm>
        </p:spPr>
        <p:txBody>
          <a:bodyPr>
            <a:normAutofit fontScale="90000"/>
          </a:bodyPr>
          <a:lstStyle/>
          <a:p>
            <a:r>
              <a:rPr lang="ar-IQ" dirty="0" smtClean="0"/>
              <a:t>الاثار البيئية الناجمة عن العواصف الرملية والغبارية</a:t>
            </a:r>
            <a:endParaRPr lang="ar-IQ" dirty="0"/>
          </a:p>
        </p:txBody>
      </p:sp>
      <p:sp>
        <p:nvSpPr>
          <p:cNvPr id="3" name="عنوان فرعي 2"/>
          <p:cNvSpPr>
            <a:spLocks noGrp="1"/>
          </p:cNvSpPr>
          <p:nvPr>
            <p:ph type="subTitle" idx="1"/>
          </p:nvPr>
        </p:nvSpPr>
        <p:spPr>
          <a:xfrm>
            <a:off x="1371600" y="1916832"/>
            <a:ext cx="6400800" cy="3721968"/>
          </a:xfrm>
        </p:spPr>
        <p:txBody>
          <a:bodyPr>
            <a:normAutofit fontScale="85000" lnSpcReduction="20000"/>
          </a:bodyPr>
          <a:lstStyle/>
          <a:p>
            <a:r>
              <a:rPr lang="ar-IQ" dirty="0" smtClean="0"/>
              <a:t>1- الاثار الاقتصادية :</a:t>
            </a:r>
          </a:p>
          <a:p>
            <a:r>
              <a:rPr lang="ar-IQ" dirty="0" smtClean="0"/>
              <a:t>تؤثر العواصف الرملية والغبارية والجفاف المتكررة ولمدد طويلة من شحة المياه سلبا على الانتاج الغذائي، لذلك سيزيد من حدة الاختلال ما بين العرض والطلب على المواد الغذائية، ومن المتوقع ان تزايد تأثيرات التغيرات المناخية وتزايد عدد السكان في العراق واعتماده على الواردات للمنتجات الزراعية في السنوات المقبلة، مما سوف تسبب بانعدام الامن الغذائي وزيادة الفقر خاصة في المناطق الريفية التي يعتمد اغلب سكانها على المنتجات الزراعية كمصدر رئيسي للغذاء.</a:t>
            </a:r>
          </a:p>
          <a:p>
            <a:endParaRPr lang="ar-IQ" dirty="0"/>
          </a:p>
        </p:txBody>
      </p:sp>
    </p:spTree>
    <p:extLst>
      <p:ext uri="{BB962C8B-B14F-4D97-AF65-F5344CB8AC3E}">
        <p14:creationId xmlns:p14="http://schemas.microsoft.com/office/powerpoint/2010/main" val="2502135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889844"/>
            <a:ext cx="8280920" cy="3139321"/>
          </a:xfrm>
          <a:prstGeom prst="rect">
            <a:avLst/>
          </a:prstGeom>
        </p:spPr>
        <p:txBody>
          <a:bodyPr wrap="square">
            <a:spAutoFit/>
          </a:bodyPr>
          <a:lstStyle/>
          <a:p>
            <a:endParaRPr lang="ar-IQ" dirty="0" smtClean="0"/>
          </a:p>
          <a:p>
            <a:r>
              <a:rPr lang="ar-IQ" dirty="0" smtClean="0"/>
              <a:t>2-	الاثار الصحية : </a:t>
            </a:r>
          </a:p>
          <a:p>
            <a:r>
              <a:rPr lang="ar-IQ" dirty="0" smtClean="0"/>
              <a:t>     تتسبب العواصف الرملية والغبارية الى تفاقم مجموعة من الامراض، واهمها الجهاز التنفسي والبصري، مما قد يؤدي الى نتائج كبيرة على صحة الانسان تصل الى حد الوفاة وخاصة في المناطق النائية.</a:t>
            </a:r>
          </a:p>
          <a:p>
            <a:r>
              <a:rPr lang="ar-IQ" dirty="0" smtClean="0"/>
              <a:t>ان زيادة وتكرار ظاهرة الغبار، قد تؤدي الى زيادة امراض الحساسية والتأثيرات على صحة الانسان، اذ يسبب الغبار في ازدياد حالات الربو وتهيج الرئتين بسبب بعض انواع المعادن وغبار الطلع لبعض النباتات . </a:t>
            </a:r>
          </a:p>
          <a:p>
            <a:r>
              <a:rPr lang="ar-IQ" dirty="0" smtClean="0"/>
              <a:t>وبحسب التقارير الصادرة عن منظمة الصحة العالمية تؤكد بان العوالق الغبارية الدقيقة لها علاقة مباشرة بالأمراض، اذ اشار التقرير الصادر من المنظمة في العام 2014 الى ان تردي نوعية الهواء – بما فيها الناتجة من العواصف الرملية والغبارية – يتسبب على المستوى العالمي في (7 مليون) وفاة مبكرة سنويا، ولا توجد احصائيات دقيقة في العراق حول عدد الوفيات او حالات الامراض ذات العلاقة وارتباطها بالعواصف الرملية والغبارية . </a:t>
            </a:r>
            <a:endParaRPr lang="ar-IQ" dirty="0"/>
          </a:p>
        </p:txBody>
      </p:sp>
    </p:spTree>
    <p:extLst>
      <p:ext uri="{BB962C8B-B14F-4D97-AF65-F5344CB8AC3E}">
        <p14:creationId xmlns:p14="http://schemas.microsoft.com/office/powerpoint/2010/main" val="2502893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332656"/>
            <a:ext cx="8424936" cy="5078313"/>
          </a:xfrm>
          <a:prstGeom prst="rect">
            <a:avLst/>
          </a:prstGeom>
        </p:spPr>
        <p:txBody>
          <a:bodyPr wrap="square">
            <a:spAutoFit/>
          </a:bodyPr>
          <a:lstStyle/>
          <a:p>
            <a:endParaRPr lang="ar-IQ" dirty="0" smtClean="0"/>
          </a:p>
          <a:p>
            <a:r>
              <a:rPr lang="ar-IQ" dirty="0" smtClean="0"/>
              <a:t>3-	الآثار الاجتماعية : </a:t>
            </a:r>
          </a:p>
          <a:p>
            <a:r>
              <a:rPr lang="ar-IQ" dirty="0" smtClean="0"/>
              <a:t>ان تدهور سطح الارض وخاصة التربة والمياه تحت تأثير التغيرات المناخية السائد في المناطق الجافة وشبه الجافة تؤدي في اخر المطاف الى قلة انتاج المواد الغذائية واشتداد خطر سوء التغذية والمجاعة مع ارتفاع الاصابة بالأمراض سواء تلك الناجمة عن سوء التغذية او تلك الناجمة عن تلوث الهواء نتيجة تصاعد وتيرة العواصف الرملية والغبارية وتكرارها بنزوح السكان من المناطق المعرضة للعواصف الى مناطق اقل عرضة لها ويتسبب ايضا في انخفاض معدلات الامن الغذائي لتلك المناطق ومحدودية ممارسات النشاطات الاقتصادية المختلفة فيها، مما يؤدي الى تدني مستوى المعيشة والخدمات وانخفاضها وارتفاع نسبة الفقر، لاسيما تنجم عن ذلك مشاكل اجتماعية مثل المنافسة على الموارد المائية والرعوية والتي هي محدودة اصلا في مثل هذه المناطق.</a:t>
            </a:r>
          </a:p>
          <a:p>
            <a:r>
              <a:rPr lang="ar-IQ" dirty="0" smtClean="0"/>
              <a:t>تتواجد بعض الطبقات الاجتماعية الفقيرة والتي تسكن في المناطق الحدية هي الاكثر تضررا نتيجة لهذه الظروف التي تدفعهم في احيان الى الهجرة لمناطق اكثر ايرادا، ولكون هؤلاء السكان محاصرون في دائرة مغلقة من التحديات فان ذلك يؤدي الى تكثيف انماط عجزهم ومن ثم الى زيادة عزلتهم، حيث ان تدهور الاراضي هو سبب للفقر ونتيجة له على حد سواء، اذ تشير تقارير الامم المتحدة الى ان (42%) من اشد سكان العالم فقرا يعيشون في مناطق ذات اراضي متدهورة، وان تزايد اعداد هؤلاء المهاجرين بسبب الحاجة وكذلك اللاجئين بسبب التدهور البيئي سيؤدي الى تزايد المشاكل والتوترات في المناطق والمجتمعات المضيفة والمجتمعات المضيفة، وسيزيد ايضا من تدهور الاراضي في هذه المناطق المضيفة، لذلك نجد تحذر في تقرير لمنظمة " الفاو " من ان تناقص الموارد الطبيعة سيزيد مثلا من حدة التنافس بين القطاعات الحضرية والصناعية، الى جانب القطاع الزراعي لقطاعات انتاج الماشية والمحاصيل الرئيسة، والمحاصيل غير الغذائية، ومتطلبات انتاج الوقود الحيوي.</a:t>
            </a:r>
            <a:endParaRPr lang="ar-IQ" dirty="0"/>
          </a:p>
        </p:txBody>
      </p:sp>
    </p:spTree>
    <p:extLst>
      <p:ext uri="{BB962C8B-B14F-4D97-AF65-F5344CB8AC3E}">
        <p14:creationId xmlns:p14="http://schemas.microsoft.com/office/powerpoint/2010/main" val="398648298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86</Words>
  <Application>Microsoft Office PowerPoint</Application>
  <PresentationFormat>عرض على الشاشة (3:4)‏</PresentationFormat>
  <Paragraphs>12</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نسق Office</vt:lpstr>
      <vt:lpstr>الاثار البيئية الناجمة عن العواصف الرملية والغبارية</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الاثار البيئية الناجمة عن العواصف الرملية والغبارية</dc:title>
  <dc:creator>DR.Ahmed Saker 2o1O</dc:creator>
  <cp:lastModifiedBy>DR.Ahmed Saker 2o1O</cp:lastModifiedBy>
  <cp:revision>1</cp:revision>
  <dcterms:created xsi:type="dcterms:W3CDTF">2018-12-29T22:46:49Z</dcterms:created>
  <dcterms:modified xsi:type="dcterms:W3CDTF">2018-12-29T22:49:27Z</dcterms:modified>
</cp:coreProperties>
</file>