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146230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394654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24401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153429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3621653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F88E05D-AA10-4CBE-96AC-E751E609BDF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1371249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F88E05D-AA10-4CBE-96AC-E751E609BDFC}"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1893410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F88E05D-AA10-4CBE-96AC-E751E609BDFC}"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268858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88E05D-AA10-4CBE-96AC-E751E609BDFC}"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385859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88E05D-AA10-4CBE-96AC-E751E609BDF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112645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88E05D-AA10-4CBE-96AC-E751E609BDF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65FE11-BE44-41F2-BEE3-0A9489E98791}" type="slidenum">
              <a:rPr lang="ar-IQ" smtClean="0"/>
              <a:t>‹#›</a:t>
            </a:fld>
            <a:endParaRPr lang="ar-IQ"/>
          </a:p>
        </p:txBody>
      </p:sp>
    </p:spTree>
    <p:extLst>
      <p:ext uri="{BB962C8B-B14F-4D97-AF65-F5344CB8AC3E}">
        <p14:creationId xmlns:p14="http://schemas.microsoft.com/office/powerpoint/2010/main" val="2271496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88E05D-AA10-4CBE-96AC-E751E609BDFC}"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865FE11-BE44-41F2-BEE3-0A9489E98791}" type="slidenum">
              <a:rPr lang="ar-IQ" smtClean="0"/>
              <a:t>‹#›</a:t>
            </a:fld>
            <a:endParaRPr lang="ar-IQ"/>
          </a:p>
        </p:txBody>
      </p:sp>
    </p:spTree>
    <p:extLst>
      <p:ext uri="{BB962C8B-B14F-4D97-AF65-F5344CB8AC3E}">
        <p14:creationId xmlns:p14="http://schemas.microsoft.com/office/powerpoint/2010/main" val="2703708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792087"/>
          </a:xfrm>
        </p:spPr>
        <p:txBody>
          <a:bodyPr/>
          <a:lstStyle/>
          <a:p>
            <a:r>
              <a:rPr lang="ar-IQ" dirty="0" smtClean="0"/>
              <a:t>مصادر العواصف الرملية والغبارية </a:t>
            </a:r>
            <a:endParaRPr lang="ar-IQ" dirty="0"/>
          </a:p>
        </p:txBody>
      </p:sp>
      <p:sp>
        <p:nvSpPr>
          <p:cNvPr id="3" name="عنوان فرعي 2"/>
          <p:cNvSpPr>
            <a:spLocks noGrp="1"/>
          </p:cNvSpPr>
          <p:nvPr>
            <p:ph type="subTitle" idx="1"/>
          </p:nvPr>
        </p:nvSpPr>
        <p:spPr>
          <a:xfrm>
            <a:off x="1371600" y="1772816"/>
            <a:ext cx="6400800" cy="3865984"/>
          </a:xfrm>
        </p:spPr>
        <p:txBody>
          <a:bodyPr>
            <a:normAutofit fontScale="92500" lnSpcReduction="10000"/>
          </a:bodyPr>
          <a:lstStyle/>
          <a:p>
            <a:r>
              <a:rPr lang="ar-IQ" dirty="0" smtClean="0"/>
              <a:t>ان توافر العوامل الطبيعية لتكوين العواصف الرملية والغبارية في العديد من المناطق على امتداد مساحات واسعة من العراق، باستثناء اقصى الشمال، نتيجة للأحوال المناخية المقترنة كالجفاف واختلاف توزيع الضغط والرياح، لاسيما قلة الغطاء النباتي وضعف بناء سطح التربة ، لذلك تم تقسيم المصادر الى اقليمية والتي تأتي من خارج حدود العراق، ومحلية والتي تنشأ وتنتقل ضمن النطاق الجغرافي للعراق، وهي على النحو الاتي:-</a:t>
            </a:r>
            <a:endParaRPr lang="ar-IQ" dirty="0"/>
          </a:p>
        </p:txBody>
      </p:sp>
    </p:spTree>
    <p:extLst>
      <p:ext uri="{BB962C8B-B14F-4D97-AF65-F5344CB8AC3E}">
        <p14:creationId xmlns:p14="http://schemas.microsoft.com/office/powerpoint/2010/main" val="134865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568952" cy="6001643"/>
          </a:xfrm>
          <a:prstGeom prst="rect">
            <a:avLst/>
          </a:prstGeom>
        </p:spPr>
        <p:txBody>
          <a:bodyPr wrap="square">
            <a:spAutoFit/>
          </a:bodyPr>
          <a:lstStyle/>
          <a:p>
            <a:r>
              <a:rPr lang="ar-IQ" dirty="0" smtClean="0"/>
              <a:t>أ. </a:t>
            </a:r>
            <a:r>
              <a:rPr lang="ar-IQ" sz="3200" dirty="0" smtClean="0"/>
              <a:t>المصادر الاقليمية : </a:t>
            </a:r>
          </a:p>
          <a:p>
            <a:r>
              <a:rPr lang="ar-IQ" sz="3200" dirty="0" smtClean="0"/>
              <a:t>يتأثر العراق كباقي دول المنطقة من العواصف الرملية والغبارية العابرة للحدود نظرا لتشابه الاحوال المناخية، اذ ان العراق يتعرض للعواصف التي تأتي من البادية السورية وايران والسعودية، يلاحظ جدول(3) بان هناك ديناميكية معقدة نوعا ما لانتقال الغبار من دولة الى اخرى تعتمد على النظام والاحوال المناخية واتجاه وسرعة الرياح، ولذلك فان وجود تعاون اقليمي بين هذه الدول هو مطلب اساسي لمعالجة هذه المشكلة العابرة للحدود، وكمرحلة اولية هامة لمعرفة المزيد عن هذه الديناميكية وطرق واماكن المعالجة فان التعاون الاقليمي يجب ان يركز على انشاء منظومة اقليمية للقياس والرصد والتقييم والانذار المبكر، فضلا عن تبادل المعلومات والخبرات والتعاون العلمي والبحثي.</a:t>
            </a:r>
            <a:endParaRPr lang="ar-IQ" sz="3200" dirty="0"/>
          </a:p>
        </p:txBody>
      </p:sp>
    </p:spTree>
    <p:extLst>
      <p:ext uri="{BB962C8B-B14F-4D97-AF65-F5344CB8AC3E}">
        <p14:creationId xmlns:p14="http://schemas.microsoft.com/office/powerpoint/2010/main" val="3055357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268500912"/>
              </p:ext>
            </p:extLst>
          </p:nvPr>
        </p:nvGraphicFramePr>
        <p:xfrm>
          <a:off x="571782" y="764706"/>
          <a:ext cx="7234622" cy="5361458"/>
        </p:xfrm>
        <a:graphic>
          <a:graphicData uri="http://schemas.openxmlformats.org/drawingml/2006/table">
            <a:tbl>
              <a:tblPr rtl="1" firstRow="1" firstCol="1" lastRow="1" lastCol="1" bandRow="1" bandCol="1"/>
              <a:tblGrid>
                <a:gridCol w="661346"/>
                <a:gridCol w="2091781"/>
                <a:gridCol w="1357813"/>
                <a:gridCol w="3123682"/>
              </a:tblGrid>
              <a:tr h="487405">
                <a:tc>
                  <a:txBody>
                    <a:bodyPr/>
                    <a:lstStyle/>
                    <a:p>
                      <a:pPr marR="21590" algn="ctr" rtl="1">
                        <a:lnSpc>
                          <a:spcPct val="120000"/>
                        </a:lnSpc>
                        <a:spcAft>
                          <a:spcPts val="0"/>
                        </a:spcAft>
                      </a:pPr>
                      <a:r>
                        <a:rPr lang="ar-IQ" sz="1100" b="1" dirty="0">
                          <a:effectLst/>
                          <a:latin typeface="Times New Roman"/>
                          <a:ea typeface="Times New Roman"/>
                          <a:cs typeface="Simplified Arabic"/>
                        </a:rPr>
                        <a:t>الدولة</a:t>
                      </a:r>
                      <a:endParaRPr lang="en-US" sz="1100" dirty="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R="21590" algn="ctr" rtl="1">
                        <a:lnSpc>
                          <a:spcPct val="120000"/>
                        </a:lnSpc>
                        <a:spcAft>
                          <a:spcPts val="0"/>
                        </a:spcAft>
                      </a:pPr>
                      <a:r>
                        <a:rPr lang="ar-IQ" sz="1100" b="1">
                          <a:effectLst/>
                          <a:latin typeface="Times New Roman"/>
                          <a:ea typeface="Times New Roman"/>
                          <a:cs typeface="Simplified Arabic"/>
                        </a:rPr>
                        <a:t>مصادر محلية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R="21590" algn="ctr" rtl="1">
                        <a:lnSpc>
                          <a:spcPct val="120000"/>
                        </a:lnSpc>
                        <a:spcAft>
                          <a:spcPts val="0"/>
                        </a:spcAft>
                      </a:pPr>
                      <a:r>
                        <a:rPr lang="ar-IQ" sz="1100" b="1">
                          <a:effectLst/>
                          <a:latin typeface="Times New Roman"/>
                          <a:ea typeface="Times New Roman"/>
                          <a:cs typeface="Simplified Arabic"/>
                        </a:rPr>
                        <a:t>الغبار ينتقل الى (مصدر الى)</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R="21590" algn="ctr" rtl="1">
                        <a:lnSpc>
                          <a:spcPct val="120000"/>
                        </a:lnSpc>
                        <a:spcAft>
                          <a:spcPts val="0"/>
                        </a:spcAft>
                      </a:pPr>
                      <a:r>
                        <a:rPr lang="ar-IQ" sz="1100" b="1">
                          <a:effectLst/>
                          <a:latin typeface="Times New Roman"/>
                          <a:ea typeface="Times New Roman"/>
                          <a:cs typeface="Simplified Arabic"/>
                        </a:rPr>
                        <a:t>الغبار يأتي لها من (مصدر اقليمي)</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pattFill prst="pct20">
                      <a:fgClr>
                        <a:srgbClr val="FFFFFF"/>
                      </a:fgClr>
                      <a:bgClr>
                        <a:srgbClr val="CCCCCC"/>
                      </a:bgClr>
                    </a:pattFill>
                  </a:tcPr>
                </a:tc>
              </a:tr>
              <a:tr h="974810">
                <a:tc>
                  <a:txBody>
                    <a:bodyPr/>
                    <a:lstStyle/>
                    <a:p>
                      <a:pPr marR="21590" algn="ctr" rtl="1">
                        <a:lnSpc>
                          <a:spcPct val="120000"/>
                        </a:lnSpc>
                        <a:spcAft>
                          <a:spcPts val="0"/>
                        </a:spcAft>
                      </a:pPr>
                      <a:r>
                        <a:rPr lang="ar-IQ" sz="1100" b="1">
                          <a:effectLst/>
                          <a:latin typeface="Times New Roman"/>
                          <a:ea typeface="Times New Roman"/>
                          <a:cs typeface="Simplified Arabic"/>
                        </a:rPr>
                        <a:t>العراق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الجزيرة </a:t>
                      </a:r>
                      <a:endParaRPr lang="en-US" sz="1100">
                        <a:effectLst/>
                        <a:latin typeface="Times New Roman"/>
                        <a:ea typeface="Times New Roman"/>
                      </a:endParaRPr>
                    </a:p>
                    <a:p>
                      <a:pPr marR="21590" algn="r" rtl="1">
                        <a:lnSpc>
                          <a:spcPct val="120000"/>
                        </a:lnSpc>
                        <a:spcAft>
                          <a:spcPts val="0"/>
                        </a:spcAft>
                      </a:pPr>
                      <a:r>
                        <a:rPr lang="ar-IQ" sz="1100" b="1">
                          <a:effectLst/>
                          <a:latin typeface="Times New Roman"/>
                          <a:ea typeface="Times New Roman"/>
                          <a:cs typeface="Simplified Arabic"/>
                        </a:rPr>
                        <a:t>حوض الحماد العراقي </a:t>
                      </a:r>
                      <a:endParaRPr lang="en-US" sz="1100">
                        <a:effectLst/>
                        <a:latin typeface="Times New Roman"/>
                        <a:ea typeface="Times New Roman"/>
                      </a:endParaRPr>
                    </a:p>
                    <a:p>
                      <a:pPr marR="21590" algn="r" rtl="1">
                        <a:lnSpc>
                          <a:spcPct val="120000"/>
                        </a:lnSpc>
                        <a:spcAft>
                          <a:spcPts val="0"/>
                        </a:spcAft>
                      </a:pPr>
                      <a:r>
                        <a:rPr lang="ar-IQ" sz="1100" b="1">
                          <a:effectLst/>
                          <a:latin typeface="Times New Roman"/>
                          <a:ea typeface="Times New Roman"/>
                          <a:cs typeface="Simplified Arabic"/>
                        </a:rPr>
                        <a:t>الاحزمة الرملية في الشرق والوسط (السهل الرسوبي) والغرب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dirty="0">
                          <a:effectLst/>
                          <a:latin typeface="Times New Roman"/>
                          <a:ea typeface="Times New Roman"/>
                          <a:cs typeface="Simplified Arabic"/>
                        </a:rPr>
                        <a:t> </a:t>
                      </a:r>
                      <a:endParaRPr lang="en-US" sz="1100" dirty="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43703">
                <a:tc>
                  <a:txBody>
                    <a:bodyPr/>
                    <a:lstStyle/>
                    <a:p>
                      <a:pPr marR="21590" algn="ctr" rtl="1">
                        <a:lnSpc>
                          <a:spcPct val="120000"/>
                        </a:lnSpc>
                        <a:spcAft>
                          <a:spcPts val="0"/>
                        </a:spcAft>
                      </a:pPr>
                      <a:r>
                        <a:rPr lang="ar-IQ" sz="1100" b="1">
                          <a:effectLst/>
                          <a:latin typeface="Times New Roman"/>
                          <a:ea typeface="Times New Roman"/>
                          <a:cs typeface="Simplified Arabic"/>
                        </a:rPr>
                        <a:t>سوريا</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منطقة البادية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الاردن، تركيا</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شمال افريقيا، شمال الجزيرة العربية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487405">
                <a:tc>
                  <a:txBody>
                    <a:bodyPr/>
                    <a:lstStyle/>
                    <a:p>
                      <a:pPr marR="21590" algn="ctr" rtl="1">
                        <a:lnSpc>
                          <a:spcPct val="120000"/>
                        </a:lnSpc>
                        <a:spcAft>
                          <a:spcPts val="0"/>
                        </a:spcAft>
                      </a:pPr>
                      <a:r>
                        <a:rPr lang="ar-IQ" sz="1100" b="1">
                          <a:effectLst/>
                          <a:latin typeface="Times New Roman"/>
                          <a:ea typeface="Times New Roman"/>
                          <a:cs typeface="Simplified Arabic"/>
                        </a:rPr>
                        <a:t>الاردن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منطقة البادية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شمال افريقيا شبه الجزيرة العربية (رياح الخماسين)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731108">
                <a:tc>
                  <a:txBody>
                    <a:bodyPr/>
                    <a:lstStyle/>
                    <a:p>
                      <a:pPr marR="21590" algn="ctr" rtl="1">
                        <a:lnSpc>
                          <a:spcPct val="120000"/>
                        </a:lnSpc>
                        <a:spcAft>
                          <a:spcPts val="0"/>
                        </a:spcAft>
                      </a:pPr>
                      <a:r>
                        <a:rPr lang="ar-IQ" sz="1100" b="1">
                          <a:effectLst/>
                          <a:latin typeface="Times New Roman"/>
                          <a:ea typeface="Times New Roman"/>
                          <a:cs typeface="Simplified Arabic"/>
                        </a:rPr>
                        <a:t>تركيا</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اناضوليا (ناتج عن تدهور التربة)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dirty="0">
                          <a:effectLst/>
                          <a:latin typeface="Times New Roman"/>
                          <a:ea typeface="Times New Roman"/>
                          <a:cs typeface="Simplified Arabic"/>
                        </a:rPr>
                        <a:t>شمال افريقيا الصحراء الكبرى، الاردن، السعودية، سوريا، مناطق شمال الفرات في العراق </a:t>
                      </a:r>
                      <a:endParaRPr lang="en-US" sz="1100" dirty="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487405">
                <a:tc>
                  <a:txBody>
                    <a:bodyPr/>
                    <a:lstStyle/>
                    <a:p>
                      <a:pPr marR="21590" algn="ctr" rtl="1">
                        <a:lnSpc>
                          <a:spcPct val="120000"/>
                        </a:lnSpc>
                        <a:spcAft>
                          <a:spcPts val="0"/>
                        </a:spcAft>
                      </a:pPr>
                      <a:r>
                        <a:rPr lang="ar-IQ" sz="1100" b="1">
                          <a:effectLst/>
                          <a:latin typeface="Times New Roman"/>
                          <a:ea typeface="Times New Roman"/>
                          <a:cs typeface="Simplified Arabic"/>
                        </a:rPr>
                        <a:t>السعودية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عدة مواقع في الوسط والشمال الشرقي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الامارات ، ايران، البحرين، الكويت، العراق</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سوريا، الاردن (امتداد صحراء النفود)، العراق، السودان، عمان، الإمارات، اليمن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487405">
                <a:tc>
                  <a:txBody>
                    <a:bodyPr/>
                    <a:lstStyle/>
                    <a:p>
                      <a:pPr marR="21590" algn="ctr" rtl="1">
                        <a:lnSpc>
                          <a:spcPct val="120000"/>
                        </a:lnSpc>
                        <a:spcAft>
                          <a:spcPts val="0"/>
                        </a:spcAft>
                      </a:pPr>
                      <a:r>
                        <a:rPr lang="ar-IQ" sz="1100" b="1">
                          <a:effectLst/>
                          <a:latin typeface="Times New Roman"/>
                          <a:ea typeface="Times New Roman"/>
                          <a:cs typeface="Simplified Arabic"/>
                        </a:rPr>
                        <a:t>الكويت</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مواقع صغيرة المساحة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محدود</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ايران، السعودية</a:t>
                      </a:r>
                      <a:endParaRPr lang="en-US" sz="1100">
                        <a:effectLst/>
                        <a:latin typeface="Times New Roman"/>
                        <a:ea typeface="Times New Roman"/>
                      </a:endParaRPr>
                    </a:p>
                    <a:p>
                      <a:pPr marR="21590" algn="ctr" rtl="1">
                        <a:lnSpc>
                          <a:spcPct val="120000"/>
                        </a:lnSpc>
                        <a:spcAft>
                          <a:spcPts val="0"/>
                        </a:spcAft>
                      </a:pPr>
                      <a:r>
                        <a:rPr lang="ar-IQ" sz="1100" b="1">
                          <a:effectLst/>
                          <a:latin typeface="Times New Roman"/>
                          <a:ea typeface="Times New Roman"/>
                          <a:cs typeface="Simplified Arabic"/>
                        </a:rPr>
                        <a:t>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487405">
                <a:tc>
                  <a:txBody>
                    <a:bodyPr/>
                    <a:lstStyle/>
                    <a:p>
                      <a:pPr marR="21590" algn="ctr" rtl="1">
                        <a:lnSpc>
                          <a:spcPct val="120000"/>
                        </a:lnSpc>
                        <a:spcAft>
                          <a:spcPts val="0"/>
                        </a:spcAft>
                      </a:pPr>
                      <a:r>
                        <a:rPr lang="ar-IQ" sz="1100" b="1">
                          <a:effectLst/>
                          <a:latin typeface="Times New Roman"/>
                          <a:ea typeface="Times New Roman"/>
                          <a:cs typeface="Simplified Arabic"/>
                        </a:rPr>
                        <a:t>ايران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مواقع في غرب ووسط وشرق ايران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الامارات، عمان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السعودية، المنطقة بين بحر الارال وقزوين، تركمانستان وحوض السيستان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43703">
                <a:tc>
                  <a:txBody>
                    <a:bodyPr/>
                    <a:lstStyle/>
                    <a:p>
                      <a:pPr marR="21590" algn="ctr" rtl="1">
                        <a:lnSpc>
                          <a:spcPct val="120000"/>
                        </a:lnSpc>
                        <a:spcAft>
                          <a:spcPts val="0"/>
                        </a:spcAft>
                      </a:pPr>
                      <a:r>
                        <a:rPr lang="ar-IQ" sz="1100" b="1">
                          <a:effectLst/>
                          <a:latin typeface="Times New Roman"/>
                          <a:ea typeface="Times New Roman"/>
                          <a:cs typeface="Simplified Arabic"/>
                        </a:rPr>
                        <a:t>البحرين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spcAft>
                          <a:spcPts val="0"/>
                        </a:spcAft>
                      </a:pPr>
                      <a:r>
                        <a:rPr lang="ar-IQ" sz="1100" b="1">
                          <a:effectLst/>
                          <a:latin typeface="Times New Roman"/>
                          <a:ea typeface="Times New Roman"/>
                          <a:cs typeface="Simplified Arabic"/>
                        </a:rPr>
                        <a:t>محدودة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spcAft>
                          <a:spcPts val="0"/>
                        </a:spcAft>
                      </a:pPr>
                      <a:r>
                        <a:rPr lang="ar-IQ" sz="1100" b="1">
                          <a:effectLst/>
                          <a:latin typeface="Times New Roman"/>
                          <a:ea typeface="Times New Roman"/>
                          <a:cs typeface="Simplified Arabic"/>
                        </a:rPr>
                        <a:t>محدودة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السعودية، ايران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43703">
                <a:tc>
                  <a:txBody>
                    <a:bodyPr/>
                    <a:lstStyle/>
                    <a:p>
                      <a:pPr marR="21590" algn="ctr" rtl="1">
                        <a:lnSpc>
                          <a:spcPct val="120000"/>
                        </a:lnSpc>
                        <a:spcAft>
                          <a:spcPts val="0"/>
                        </a:spcAft>
                      </a:pPr>
                      <a:r>
                        <a:rPr lang="ar-IQ" sz="1100" b="1">
                          <a:effectLst/>
                          <a:latin typeface="Times New Roman"/>
                          <a:ea typeface="Times New Roman"/>
                          <a:cs typeface="Simplified Arabic"/>
                        </a:rPr>
                        <a:t>قطر</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spcAft>
                          <a:spcPts val="0"/>
                        </a:spcAft>
                      </a:pPr>
                      <a:r>
                        <a:rPr lang="ar-IQ" sz="1100" b="1">
                          <a:effectLst/>
                          <a:latin typeface="Times New Roman"/>
                          <a:ea typeface="Times New Roman"/>
                          <a:cs typeface="Simplified Arabic"/>
                        </a:rPr>
                        <a:t>محدودة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spcAft>
                          <a:spcPts val="0"/>
                        </a:spcAft>
                      </a:pPr>
                      <a:r>
                        <a:rPr lang="ar-IQ" sz="1100" b="1">
                          <a:effectLst/>
                          <a:latin typeface="Times New Roman"/>
                          <a:ea typeface="Times New Roman"/>
                          <a:cs typeface="Simplified Arabic"/>
                        </a:rPr>
                        <a:t>محدودة</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السعودية، ايران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43703">
                <a:tc>
                  <a:txBody>
                    <a:bodyPr/>
                    <a:lstStyle/>
                    <a:p>
                      <a:pPr marR="21590" algn="ctr" rtl="1">
                        <a:lnSpc>
                          <a:spcPct val="120000"/>
                        </a:lnSpc>
                        <a:spcAft>
                          <a:spcPts val="0"/>
                        </a:spcAft>
                      </a:pPr>
                      <a:r>
                        <a:rPr lang="ar-IQ" sz="1100" b="1">
                          <a:effectLst/>
                          <a:latin typeface="Times New Roman"/>
                          <a:ea typeface="Times New Roman"/>
                          <a:cs typeface="Simplified Arabic"/>
                        </a:rPr>
                        <a:t>الامارات</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مناطق محاذية للربع الخالي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قطر، البحرين، ايران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العراق، باكستان، وافغانستان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43703">
                <a:tc>
                  <a:txBody>
                    <a:bodyPr/>
                    <a:lstStyle/>
                    <a:p>
                      <a:pPr marR="21590" algn="ctr" rtl="1">
                        <a:lnSpc>
                          <a:spcPct val="120000"/>
                        </a:lnSpc>
                        <a:spcAft>
                          <a:spcPts val="0"/>
                        </a:spcAft>
                      </a:pPr>
                      <a:r>
                        <a:rPr lang="ar-IQ" sz="1100" b="1">
                          <a:effectLst/>
                          <a:latin typeface="Times New Roman"/>
                          <a:ea typeface="Times New Roman"/>
                          <a:cs typeface="Simplified Arabic"/>
                        </a:rPr>
                        <a:t>عمان</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r" rtl="1">
                        <a:lnSpc>
                          <a:spcPct val="120000"/>
                        </a:lnSpc>
                        <a:spcAft>
                          <a:spcPts val="0"/>
                        </a:spcAft>
                      </a:pPr>
                      <a:r>
                        <a:rPr lang="ar-IQ" sz="1100" b="1">
                          <a:effectLst/>
                          <a:latin typeface="Times New Roman"/>
                          <a:ea typeface="Times New Roman"/>
                          <a:cs typeface="Simplified Arabic"/>
                        </a:rPr>
                        <a:t>مناطق محاذية للربع الخالي </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a:effectLst/>
                          <a:latin typeface="Times New Roman"/>
                          <a:ea typeface="Times New Roman"/>
                          <a:cs typeface="Simplified Arabic"/>
                        </a:rPr>
                        <a:t>لايعرف</a:t>
                      </a:r>
                      <a:endParaRPr lang="en-US" sz="110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R="21590" algn="ctr" rtl="1">
                        <a:lnSpc>
                          <a:spcPct val="120000"/>
                        </a:lnSpc>
                        <a:spcAft>
                          <a:spcPts val="0"/>
                        </a:spcAft>
                      </a:pPr>
                      <a:r>
                        <a:rPr lang="ar-IQ" sz="1100" b="1" dirty="0">
                          <a:effectLst/>
                          <a:latin typeface="Times New Roman"/>
                          <a:ea typeface="Times New Roman"/>
                          <a:cs typeface="Simplified Arabic"/>
                        </a:rPr>
                        <a:t>العراق، ايران، اليمن</a:t>
                      </a:r>
                      <a:endParaRPr lang="en-US" sz="1100" dirty="0">
                        <a:effectLst/>
                        <a:latin typeface="Times New Roman"/>
                        <a:ea typeface="Times New Roman"/>
                      </a:endParaRPr>
                    </a:p>
                  </a:txBody>
                  <a:tcPr marL="64289" marR="6428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395536" y="3326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جدول(3) مصادر الغبار والدول المؤثرة والمتأثرة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2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المصدر: مقتبسة من أبحاث علمية منشورة ودراسات نفذت من خلال المشروع الوطني للعراق والاقليمي لمكافحة الغبار المنفذ، من قبل برنامج الامم المتحدة للبيئة، 2015.</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8173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414</Words>
  <Application>Microsoft Office PowerPoint</Application>
  <PresentationFormat>عرض على الشاشة (3:4)‏</PresentationFormat>
  <Paragraphs>57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مصادر العواصف الرملية والغبارية </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مصادر العواصف الرملية والغبارية </dc:title>
  <dc:creator>DR.Ahmed Saker 2o1O</dc:creator>
  <cp:lastModifiedBy>DR.Ahmed Saker 2o1O</cp:lastModifiedBy>
  <cp:revision>1</cp:revision>
  <dcterms:created xsi:type="dcterms:W3CDTF">2018-12-29T22:40:06Z</dcterms:created>
  <dcterms:modified xsi:type="dcterms:W3CDTF">2018-12-29T22:44:13Z</dcterms:modified>
</cp:coreProperties>
</file>