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C1CA643-1A80-4D35-AA13-45866826E42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114320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C1CA643-1A80-4D35-AA13-45866826E42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4288379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C1CA643-1A80-4D35-AA13-45866826E42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104854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C1CA643-1A80-4D35-AA13-45866826E42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3960939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C1CA643-1A80-4D35-AA13-45866826E42C}"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3489210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C1CA643-1A80-4D35-AA13-45866826E42C}"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4000668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C1CA643-1A80-4D35-AA13-45866826E42C}"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2594134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C1CA643-1A80-4D35-AA13-45866826E42C}"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110600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C1CA643-1A80-4D35-AA13-45866826E42C}"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2801747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C1CA643-1A80-4D35-AA13-45866826E42C}"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1350481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C1CA643-1A80-4D35-AA13-45866826E42C}"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384552-53FA-4C91-94E4-8877514C2945}" type="slidenum">
              <a:rPr lang="ar-IQ" smtClean="0"/>
              <a:t>‹#›</a:t>
            </a:fld>
            <a:endParaRPr lang="ar-IQ"/>
          </a:p>
        </p:txBody>
      </p:sp>
    </p:spTree>
    <p:extLst>
      <p:ext uri="{BB962C8B-B14F-4D97-AF65-F5344CB8AC3E}">
        <p14:creationId xmlns:p14="http://schemas.microsoft.com/office/powerpoint/2010/main" val="1292751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C1CA643-1A80-4D35-AA13-45866826E42C}"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384552-53FA-4C91-94E4-8877514C2945}" type="slidenum">
              <a:rPr lang="ar-IQ" smtClean="0"/>
              <a:t>‹#›</a:t>
            </a:fld>
            <a:endParaRPr lang="ar-IQ"/>
          </a:p>
        </p:txBody>
      </p:sp>
    </p:spTree>
    <p:extLst>
      <p:ext uri="{BB962C8B-B14F-4D97-AF65-F5344CB8AC3E}">
        <p14:creationId xmlns:p14="http://schemas.microsoft.com/office/powerpoint/2010/main" val="582455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76673"/>
            <a:ext cx="7772400" cy="792087"/>
          </a:xfrm>
        </p:spPr>
        <p:txBody>
          <a:bodyPr/>
          <a:lstStyle/>
          <a:p>
            <a:r>
              <a:rPr lang="ar-IQ" dirty="0" smtClean="0"/>
              <a:t>تكمل العوامل الطبيعية للمحاضرة السابقة</a:t>
            </a:r>
            <a:endParaRPr lang="ar-IQ" dirty="0"/>
          </a:p>
        </p:txBody>
      </p:sp>
      <p:sp>
        <p:nvSpPr>
          <p:cNvPr id="3" name="عنوان فرعي 2"/>
          <p:cNvSpPr>
            <a:spLocks noGrp="1"/>
          </p:cNvSpPr>
          <p:nvPr>
            <p:ph type="subTitle" idx="1"/>
          </p:nvPr>
        </p:nvSpPr>
        <p:spPr>
          <a:xfrm>
            <a:off x="179512" y="1484784"/>
            <a:ext cx="8784976" cy="4154016"/>
          </a:xfrm>
        </p:spPr>
        <p:txBody>
          <a:bodyPr>
            <a:normAutofit fontScale="70000" lnSpcReduction="20000"/>
          </a:bodyPr>
          <a:lstStyle/>
          <a:p>
            <a:r>
              <a:rPr lang="ar-IQ" dirty="0" smtClean="0"/>
              <a:t>2-	ان قلة مياه الري سواء كانت بسبب نقص التساقط المطري او قلة الواردات المائية او نتيجة للتغيرات المناخية والجفاف في المنطقة. </a:t>
            </a:r>
          </a:p>
          <a:p>
            <a:r>
              <a:rPr lang="ar-IQ" dirty="0" smtClean="0"/>
              <a:t>3-	الاحوال المناخية المتمثلة بحركة الرياح وتأثيراتها على سطح التربة، لاسيما الاحوال المتمثلة بعناصر المناخ الاخرى.</a:t>
            </a:r>
          </a:p>
          <a:p>
            <a:r>
              <a:rPr lang="ar-IQ" dirty="0" smtClean="0"/>
              <a:t>4-	 يسود المناخ الصحراوي في العراق(70%) من اراضيه، ولا تتجاوز كمية تساقط الامطار في معظم المناطق عن(200 ملم) سنويا. </a:t>
            </a:r>
          </a:p>
          <a:p>
            <a:r>
              <a:rPr lang="ar-IQ" dirty="0" smtClean="0"/>
              <a:t>5-	  ان التفاوت الكبير في مديات درجة الحرارة والرطوبة الفصلية واليومية، وازدياد طول النهار صيفا، يساعد على تفتيت بناء التربة وسهولة تحريكها ورفعها بواسطة الرياح. </a:t>
            </a:r>
          </a:p>
          <a:p>
            <a:r>
              <a:rPr lang="ar-IQ" dirty="0" smtClean="0"/>
              <a:t>6-	 تأثير تمركز المنخفض الموسمي فوق منطقة الجزيرة العربية، والذي يمتد تأثيره الى العراق خلال فصل الصيف، ولاسيما المنخفضات الجوية الاخرى مثل منخفضات البحر المتوسط.</a:t>
            </a:r>
          </a:p>
          <a:p>
            <a:r>
              <a:rPr lang="ar-IQ" dirty="0" smtClean="0"/>
              <a:t>7-	 زيادة وتذبذب في سرعة الرياح، وذلك بسبب توزيعات معينة لدرجة الحرارة والضغط الجوي. </a:t>
            </a:r>
          </a:p>
          <a:p>
            <a:endParaRPr lang="ar-IQ" dirty="0"/>
          </a:p>
        </p:txBody>
      </p:sp>
    </p:spTree>
    <p:extLst>
      <p:ext uri="{BB962C8B-B14F-4D97-AF65-F5344CB8AC3E}">
        <p14:creationId xmlns:p14="http://schemas.microsoft.com/office/powerpoint/2010/main" val="328520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13320" y="620688"/>
            <a:ext cx="8712968" cy="4801314"/>
          </a:xfrm>
          <a:prstGeom prst="rect">
            <a:avLst/>
          </a:prstGeom>
        </p:spPr>
        <p:txBody>
          <a:bodyPr wrap="square">
            <a:spAutoFit/>
          </a:bodyPr>
          <a:lstStyle/>
          <a:p>
            <a:r>
              <a:rPr lang="ar-IQ" dirty="0" smtClean="0"/>
              <a:t>العوامل البشرية :-</a:t>
            </a:r>
          </a:p>
          <a:p>
            <a:r>
              <a:rPr lang="ar-IQ" dirty="0" smtClean="0"/>
              <a:t>تعد العوامل البشرية ذات تأثير اساسي على طبيعة وشدة العواصف الرملية والغبارية والتي تتمثل بـ: </a:t>
            </a:r>
          </a:p>
          <a:p>
            <a:r>
              <a:rPr lang="ar-IQ" dirty="0" smtClean="0"/>
              <a:t>1-	سوء استخدام الاراضي وذلك من خلال ما يلي:-</a:t>
            </a:r>
          </a:p>
          <a:p>
            <a:r>
              <a:rPr lang="ar-IQ" dirty="0" smtClean="0"/>
              <a:t>أ‌-	الرعي الجائر والمبكر للمراعي.</a:t>
            </a:r>
          </a:p>
          <a:p>
            <a:r>
              <a:rPr lang="ar-IQ" dirty="0" smtClean="0"/>
              <a:t>ب‌-	 الاستخدام غير المستدام للتربة ومياه الري من حيث عدم اتباع الدورات الزراعية، فضلا عن استنزاف المياه الجوفية والذي يؤدي بدوره ارتفاع نسبة الملوحة وتملح التربة، من ثم عدم صلاحيتها للزراعة وتدهور خصائصها الطبيعية، لاسيما زراعة الحبوب في المناطق التي تقل معدلات الامطار فيها عن (200 ملم)، مما أثر بشكل مباشر على تدهور الغطاء النباتي الطبيعي، وبالتالي اصبحت التربة معرضة لعمليات التعرية </a:t>
            </a:r>
            <a:r>
              <a:rPr lang="ar-IQ" dirty="0" err="1" smtClean="0"/>
              <a:t>الريحية</a:t>
            </a:r>
            <a:r>
              <a:rPr lang="ar-IQ" dirty="0" smtClean="0"/>
              <a:t>.</a:t>
            </a:r>
          </a:p>
          <a:p>
            <a:r>
              <a:rPr lang="ar-IQ" dirty="0" smtClean="0"/>
              <a:t>ج‌-	 قطع الاشجار والشجيرات والنباتات لأغراض مختلفة مثل الوقود للتدفئة والاستعمالات الاخرى.</a:t>
            </a:r>
          </a:p>
          <a:p>
            <a:r>
              <a:rPr lang="ar-IQ" dirty="0" smtClean="0"/>
              <a:t>د‌-	التوسع الحضري والعمراني الغير منظم الذي ادى الى التوسع على حساب الاراضي الصالحة للزراعية. </a:t>
            </a:r>
          </a:p>
          <a:p>
            <a:r>
              <a:rPr lang="ar-IQ" dirty="0" smtClean="0"/>
              <a:t>2- سوء استخدام الاراضي وعدم اتخاذ الاجراءات المناسبة لمكافحة اماكن انطلاق العواصف الرملية والغبارية في دول الجوار، وكذلك غياب التعاون والتنسيق الاقليمي في مجال مكافحة العواصف الرملية والغبارية.</a:t>
            </a:r>
          </a:p>
          <a:p>
            <a:r>
              <a:rPr lang="ar-IQ" dirty="0" smtClean="0"/>
              <a:t>3- قلة التدفق الطبيعي لمياه نهري دجلة والفرات والروافد من قبل دول الجوار، وذلك يعود الى حجز المياه في الاحواض العليا التي انشأ عليها العديد من المشاريع الري.</a:t>
            </a:r>
          </a:p>
          <a:p>
            <a:r>
              <a:rPr lang="ar-IQ" dirty="0" smtClean="0"/>
              <a:t>4- ضعف اساليب الادارة والسياسات والتشريعات، مما ادى الى ضعف في كفاءة وفاعلية وقدرات المؤسسات العاملة وذات العلاقة بمكافحة العواصف الرملية والغبارية سواء كان ذلك من ناحية الموارد البشرية او المالية.</a:t>
            </a:r>
          </a:p>
          <a:p>
            <a:r>
              <a:rPr lang="ar-IQ" dirty="0" smtClean="0"/>
              <a:t>5- ضعف انظمة الرصد الجوي والانذار المبكر والطوارئ للحد من ظاهرة العواصف الرملية والغبارية. </a:t>
            </a:r>
            <a:endParaRPr lang="ar-IQ" dirty="0"/>
          </a:p>
        </p:txBody>
      </p:sp>
    </p:spTree>
    <p:extLst>
      <p:ext uri="{BB962C8B-B14F-4D97-AF65-F5344CB8AC3E}">
        <p14:creationId xmlns:p14="http://schemas.microsoft.com/office/powerpoint/2010/main" val="376745050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26</Words>
  <Application>Microsoft Office PowerPoint</Application>
  <PresentationFormat>عرض على الشاشة (3:4)‏</PresentationFormat>
  <Paragraphs>18</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تكمل العوامل الطبيعية للمحاضرة السابقة</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تكمل العوامل الطبيعية للمحاضرة السابقة</dc:title>
  <dc:creator>DR.Ahmed Saker 2o1O</dc:creator>
  <cp:lastModifiedBy>DR.Ahmed Saker 2o1O</cp:lastModifiedBy>
  <cp:revision>1</cp:revision>
  <dcterms:created xsi:type="dcterms:W3CDTF">2018-12-29T22:37:10Z</dcterms:created>
  <dcterms:modified xsi:type="dcterms:W3CDTF">2018-12-29T22:39:43Z</dcterms:modified>
</cp:coreProperties>
</file>