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2014461-676E-4B13-8043-6D2C72398F0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1558823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2014461-676E-4B13-8043-6D2C72398F0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689947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2014461-676E-4B13-8043-6D2C72398F0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25753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2014461-676E-4B13-8043-6D2C72398F0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2121617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2014461-676E-4B13-8043-6D2C72398F03}"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2304141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2014461-676E-4B13-8043-6D2C72398F03}"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3106674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2014461-676E-4B13-8043-6D2C72398F03}"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1822221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2014461-676E-4B13-8043-6D2C72398F03}"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3576132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2014461-676E-4B13-8043-6D2C72398F03}"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2444457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014461-676E-4B13-8043-6D2C72398F03}"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2788435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2014461-676E-4B13-8043-6D2C72398F03}"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B5DF03F-A6EE-4B40-B555-8F93C4B9E558}" type="slidenum">
              <a:rPr lang="ar-IQ" smtClean="0"/>
              <a:t>‹#›</a:t>
            </a:fld>
            <a:endParaRPr lang="ar-IQ"/>
          </a:p>
        </p:txBody>
      </p:sp>
    </p:spTree>
    <p:extLst>
      <p:ext uri="{BB962C8B-B14F-4D97-AF65-F5344CB8AC3E}">
        <p14:creationId xmlns:p14="http://schemas.microsoft.com/office/powerpoint/2010/main" val="3265915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2014461-676E-4B13-8043-6D2C72398F03}"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B5DF03F-A6EE-4B40-B555-8F93C4B9E558}" type="slidenum">
              <a:rPr lang="ar-IQ" smtClean="0"/>
              <a:t>‹#›</a:t>
            </a:fld>
            <a:endParaRPr lang="ar-IQ"/>
          </a:p>
        </p:txBody>
      </p:sp>
    </p:spTree>
    <p:extLst>
      <p:ext uri="{BB962C8B-B14F-4D97-AF65-F5344CB8AC3E}">
        <p14:creationId xmlns:p14="http://schemas.microsoft.com/office/powerpoint/2010/main" val="4190785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04665"/>
            <a:ext cx="7772400" cy="792087"/>
          </a:xfrm>
        </p:spPr>
        <p:txBody>
          <a:bodyPr/>
          <a:lstStyle/>
          <a:p>
            <a:r>
              <a:rPr lang="ar-IQ" dirty="0" smtClean="0"/>
              <a:t>2- الكثبان الرملية: </a:t>
            </a:r>
            <a:endParaRPr lang="ar-IQ" dirty="0"/>
          </a:p>
        </p:txBody>
      </p:sp>
      <p:sp>
        <p:nvSpPr>
          <p:cNvPr id="3" name="عنوان فرعي 2"/>
          <p:cNvSpPr>
            <a:spLocks noGrp="1"/>
          </p:cNvSpPr>
          <p:nvPr>
            <p:ph type="subTitle" idx="1"/>
          </p:nvPr>
        </p:nvSpPr>
        <p:spPr>
          <a:xfrm>
            <a:off x="179512" y="1196752"/>
            <a:ext cx="8784976" cy="5400600"/>
          </a:xfrm>
        </p:spPr>
        <p:txBody>
          <a:bodyPr>
            <a:normAutofit fontScale="77500" lnSpcReduction="20000"/>
          </a:bodyPr>
          <a:lstStyle/>
          <a:p>
            <a:r>
              <a:rPr lang="ar-IQ" dirty="0" smtClean="0"/>
              <a:t>تختلف الرواسب الرملية عن الرواسب الغبارية ( </a:t>
            </a:r>
            <a:r>
              <a:rPr lang="ar-IQ" dirty="0" err="1" smtClean="0"/>
              <a:t>اللويس</a:t>
            </a:r>
            <a:r>
              <a:rPr lang="ar-IQ" dirty="0" smtClean="0"/>
              <a:t> ) في أنها تتجمع بشكل تلال متباينة في أحجامها وامتداداتها وأشكالها. يطلق على مثل هذه الرواسب الرملية اسم الكثبان </a:t>
            </a:r>
            <a:r>
              <a:rPr lang="en-US" dirty="0" smtClean="0"/>
              <a:t>Dunes. </a:t>
            </a:r>
            <a:r>
              <a:rPr lang="ar-IQ" dirty="0" smtClean="0"/>
              <a:t>وتتحرك هذه الكثبان عادة بصورة بطيئة مع الاتجاه الذي تهب إليه الرياح، وتختلف الكثبان كثيرا في أحجامها من أمتار قليلة في الارتفاع وعدة أمتار في الامتداد إلى أن يزيد ارتفاع البعض منها أكثر من 200 مترا ويزيد ارتفاع قواعدها عن 900 مترا. ويتراوح ارتفاع معظم الكثبان الرملية في حدود 30 مترا. وعلى الرغم من إمكانية وجود الكثبان الرملية بصورة منفردة إلا أن الشائع في وجودها أن يكون بشكل مجموعات تغطي مساحات واسعة تزيد عن الاف الكيلومترات المربعة في بعض الأحيان. ولا يقتصر وجود الكثبان الرملية على الجهات الصحراوية فقط إنما يمكن أن توجد في بعض المناطق الساحلية التي تنكشف فيها مناطق رملية عند انحسار الماء عنها خلال عملية الجزر. حيث يؤدي هبوب رياح قوية من المحيط باتجاه اليابسة إلى نقل بعض تلك المواد الرملية وترسيبها في المناطق القريبة من الساحل. ولا تكون تلك الكثبان بنفس الحجم الذي عليه الكثبان الصحراوية ولا بنفس المساحة التي تشغلها. وتعتبر المنطقة التي تمتد على طول خليج </a:t>
            </a:r>
            <a:r>
              <a:rPr lang="ar-IQ" dirty="0" err="1" smtClean="0"/>
              <a:t>بسكاي</a:t>
            </a:r>
            <a:r>
              <a:rPr lang="ar-IQ" dirty="0" smtClean="0"/>
              <a:t> في فرنسا وكذلك سواحل بلجيكا وهولندا من المناطق المشهورة في العالم بالكثبان الرملية الساحلية. وتنشأ الكثبان الرملية أيضا على طول مجاري الأنهار التي تجري فوق وديان عريضة في مناطق جافة أو شبه جافة حيث تقوم الرياح بنقل المواد الرملية وترسبها بشكل كثبان رملية.</a:t>
            </a:r>
            <a:endParaRPr lang="ar-IQ" dirty="0"/>
          </a:p>
        </p:txBody>
      </p:sp>
    </p:spTree>
    <p:extLst>
      <p:ext uri="{BB962C8B-B14F-4D97-AF65-F5344CB8AC3E}">
        <p14:creationId xmlns:p14="http://schemas.microsoft.com/office/powerpoint/2010/main" val="2796445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8520" y="332656"/>
            <a:ext cx="9144000" cy="4801314"/>
          </a:xfrm>
          <a:prstGeom prst="rect">
            <a:avLst/>
          </a:prstGeom>
        </p:spPr>
        <p:txBody>
          <a:bodyPr wrap="square">
            <a:spAutoFit/>
          </a:bodyPr>
          <a:lstStyle/>
          <a:p>
            <a:r>
              <a:rPr lang="ar-IQ" dirty="0" smtClean="0"/>
              <a:t>تقسم الكثبان الرملية إلى:</a:t>
            </a:r>
          </a:p>
          <a:p>
            <a:r>
              <a:rPr lang="ar-IQ" dirty="0" smtClean="0"/>
              <a:t>1- الكثبان الاعتراضية: </a:t>
            </a:r>
            <a:r>
              <a:rPr lang="en-US" dirty="0" smtClean="0"/>
              <a:t>Transverse </a:t>
            </a:r>
          </a:p>
          <a:p>
            <a:r>
              <a:rPr lang="ar-IQ" dirty="0" smtClean="0"/>
              <a:t>وهي التي يكون امتدادها العام عموديا مع الاتجاه العام للرياح في المنطقة، وتنشأ من رياح معتدلة في سرعتها وتهب من اتجاه واحد. ومن أمثلتها التموجات الرملية وسلاسل الكثبان الرملية الاعتراضية والتي تتكون من سلاسل من كثبان ذوات قمم متموجة, ويتصف جانبها المواجه للرياح بأنه ذو درجة انحدار قليلة في حين تزداد شدة الانحدار على الجانب الأخر المعاكس للرياح. وتمتد بعض الكثبان الاعتراضية بضورة مستمرة لمسافات طويلة. وتتحول هذه السلاسل في المناطق التي لا يكون وجود الرمل فيها كافيا إلى تلال هلالية الشكل تعرف باسم الكثبان الهلالية </a:t>
            </a:r>
            <a:r>
              <a:rPr lang="ar-IQ" dirty="0" err="1" smtClean="0"/>
              <a:t>البارخان</a:t>
            </a:r>
            <a:r>
              <a:rPr lang="ar-IQ" dirty="0" smtClean="0"/>
              <a:t> ( </a:t>
            </a:r>
            <a:r>
              <a:rPr lang="en-US" dirty="0" err="1" smtClean="0"/>
              <a:t>Barchan’s</a:t>
            </a:r>
            <a:r>
              <a:rPr lang="en-US" dirty="0" smtClean="0"/>
              <a:t>). </a:t>
            </a:r>
            <a:r>
              <a:rPr lang="ar-IQ" dirty="0" smtClean="0"/>
              <a:t>وتمتد اذرع </a:t>
            </a:r>
            <a:r>
              <a:rPr lang="ar-IQ" dirty="0" err="1" smtClean="0"/>
              <a:t>البارخان</a:t>
            </a:r>
            <a:r>
              <a:rPr lang="ar-IQ" dirty="0" smtClean="0"/>
              <a:t> مع الاتجاه العام لهبوب الرياح, ويكون الجانب المواجه للرياح من الكثبان الهلالية مقوسا وذو درجة انحدار قليلة في حين يكون الجانب الأخر مقعرا وشديد الانحدار. وتنشأ هذه الحالة من وجود دوامات هوائية ترفع قسما من المواد الرملية التي تسقط على هذا الجانب. وتتقدم تلك الكثبان إلى الأمام مع حركة الرياح التي تقوم بإلقاء الذرات الرملية من فوق قمة الكثيب نحو الجانب العاكس لها. وتكون سرعة هجرة بعض الكثبان كبيرة في الأقاليم التي فيها الرمال جافة جدا وسرعة الرياح فيها كبيرة. ويتباين معدل سرعة تقدم الكثبان الهلالية بين 5 – 30 مترا في العام. وقد غمرت الكثبان المتحركة أراضي الغابات والأراضي الزراعية في المناطق الرطبة المناخ كما دفنت كثير من القرى والمدن في الأجزاء الجافة من العالم. إذ وصف احد الباحثين المدن التي دفنت بالرمال في تركستان, وتجري مثل هذه الحالة في كثير من مناطق الصحاري الكبيرة في العالم, حيث </a:t>
            </a:r>
            <a:r>
              <a:rPr lang="ar-IQ" dirty="0" err="1" smtClean="0"/>
              <a:t>يفاجىء</a:t>
            </a:r>
            <a:r>
              <a:rPr lang="ar-IQ" dirty="0" smtClean="0"/>
              <a:t> المرء بسرعة التغيرات الطبوغرافية فيها. فقد سجل احد </a:t>
            </a:r>
            <a:r>
              <a:rPr lang="ar-IQ" dirty="0" err="1" smtClean="0"/>
              <a:t>العلالواحد</a:t>
            </a:r>
            <a:r>
              <a:rPr lang="ar-IQ" dirty="0" smtClean="0"/>
              <a:t>. للكثبان الرملية في صحراء قزل – قوم بمعدل 19.8 مترا في اليوم الواحد . وقد لاحظ البعض الأخر وجود معدل لحركة الكثبان الهلالية الكبيرة بمعدل 61 مترا في خلال 20 سنة في </a:t>
            </a:r>
            <a:r>
              <a:rPr lang="ar-IQ" dirty="0" err="1" smtClean="0"/>
              <a:t>كارو</a:t>
            </a:r>
            <a:r>
              <a:rPr lang="ar-IQ" dirty="0" smtClean="0"/>
              <a:t> لاينا الشمالية. </a:t>
            </a:r>
            <a:endParaRPr lang="ar-IQ" dirty="0"/>
          </a:p>
        </p:txBody>
      </p:sp>
    </p:spTree>
    <p:extLst>
      <p:ext uri="{BB962C8B-B14F-4D97-AF65-F5344CB8AC3E}">
        <p14:creationId xmlns:p14="http://schemas.microsoft.com/office/powerpoint/2010/main" val="67910790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543</Words>
  <Application>Microsoft Office PowerPoint</Application>
  <PresentationFormat>عرض على الشاشة (3:4)‏</PresentationFormat>
  <Paragraphs>5</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2- الكثبان الرملية: </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الكثبان الرملية: </dc:title>
  <dc:creator>DR.Ahmed Saker 2o1O</dc:creator>
  <cp:lastModifiedBy>DR.Ahmed Saker 2o1O</cp:lastModifiedBy>
  <cp:revision>1</cp:revision>
  <dcterms:created xsi:type="dcterms:W3CDTF">2018-12-29T22:12:34Z</dcterms:created>
  <dcterms:modified xsi:type="dcterms:W3CDTF">2018-12-29T22:14:08Z</dcterms:modified>
</cp:coreProperties>
</file>