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0" y="-3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68CED23-A3F9-40A4-A12F-7677886B24F0}"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7C9D11F-469F-419A-9665-5CCFF0261720}" type="slidenum">
              <a:rPr lang="ar-IQ" smtClean="0"/>
              <a:t>‹#›</a:t>
            </a:fld>
            <a:endParaRPr lang="ar-IQ"/>
          </a:p>
        </p:txBody>
      </p:sp>
    </p:spTree>
    <p:extLst>
      <p:ext uri="{BB962C8B-B14F-4D97-AF65-F5344CB8AC3E}">
        <p14:creationId xmlns:p14="http://schemas.microsoft.com/office/powerpoint/2010/main" val="1614965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68CED23-A3F9-40A4-A12F-7677886B24F0}"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7C9D11F-469F-419A-9665-5CCFF0261720}" type="slidenum">
              <a:rPr lang="ar-IQ" smtClean="0"/>
              <a:t>‹#›</a:t>
            </a:fld>
            <a:endParaRPr lang="ar-IQ"/>
          </a:p>
        </p:txBody>
      </p:sp>
    </p:spTree>
    <p:extLst>
      <p:ext uri="{BB962C8B-B14F-4D97-AF65-F5344CB8AC3E}">
        <p14:creationId xmlns:p14="http://schemas.microsoft.com/office/powerpoint/2010/main" val="2703997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68CED23-A3F9-40A4-A12F-7677886B24F0}"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7C9D11F-469F-419A-9665-5CCFF0261720}" type="slidenum">
              <a:rPr lang="ar-IQ" smtClean="0"/>
              <a:t>‹#›</a:t>
            </a:fld>
            <a:endParaRPr lang="ar-IQ"/>
          </a:p>
        </p:txBody>
      </p:sp>
    </p:spTree>
    <p:extLst>
      <p:ext uri="{BB962C8B-B14F-4D97-AF65-F5344CB8AC3E}">
        <p14:creationId xmlns:p14="http://schemas.microsoft.com/office/powerpoint/2010/main" val="1303596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68CED23-A3F9-40A4-A12F-7677886B24F0}"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7C9D11F-469F-419A-9665-5CCFF0261720}" type="slidenum">
              <a:rPr lang="ar-IQ" smtClean="0"/>
              <a:t>‹#›</a:t>
            </a:fld>
            <a:endParaRPr lang="ar-IQ"/>
          </a:p>
        </p:txBody>
      </p:sp>
    </p:spTree>
    <p:extLst>
      <p:ext uri="{BB962C8B-B14F-4D97-AF65-F5344CB8AC3E}">
        <p14:creationId xmlns:p14="http://schemas.microsoft.com/office/powerpoint/2010/main" val="4065821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68CED23-A3F9-40A4-A12F-7677886B24F0}"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7C9D11F-469F-419A-9665-5CCFF0261720}" type="slidenum">
              <a:rPr lang="ar-IQ" smtClean="0"/>
              <a:t>‹#›</a:t>
            </a:fld>
            <a:endParaRPr lang="ar-IQ"/>
          </a:p>
        </p:txBody>
      </p:sp>
    </p:spTree>
    <p:extLst>
      <p:ext uri="{BB962C8B-B14F-4D97-AF65-F5344CB8AC3E}">
        <p14:creationId xmlns:p14="http://schemas.microsoft.com/office/powerpoint/2010/main" val="3642728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68CED23-A3F9-40A4-A12F-7677886B24F0}"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7C9D11F-469F-419A-9665-5CCFF0261720}" type="slidenum">
              <a:rPr lang="ar-IQ" smtClean="0"/>
              <a:t>‹#›</a:t>
            </a:fld>
            <a:endParaRPr lang="ar-IQ"/>
          </a:p>
        </p:txBody>
      </p:sp>
    </p:spTree>
    <p:extLst>
      <p:ext uri="{BB962C8B-B14F-4D97-AF65-F5344CB8AC3E}">
        <p14:creationId xmlns:p14="http://schemas.microsoft.com/office/powerpoint/2010/main" val="452786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68CED23-A3F9-40A4-A12F-7677886B24F0}" type="datetimeFigureOut">
              <a:rPr lang="ar-IQ" smtClean="0"/>
              <a:t>22/04/1440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07C9D11F-469F-419A-9665-5CCFF0261720}" type="slidenum">
              <a:rPr lang="ar-IQ" smtClean="0"/>
              <a:t>‹#›</a:t>
            </a:fld>
            <a:endParaRPr lang="ar-IQ"/>
          </a:p>
        </p:txBody>
      </p:sp>
    </p:spTree>
    <p:extLst>
      <p:ext uri="{BB962C8B-B14F-4D97-AF65-F5344CB8AC3E}">
        <p14:creationId xmlns:p14="http://schemas.microsoft.com/office/powerpoint/2010/main" val="259239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68CED23-A3F9-40A4-A12F-7677886B24F0}" type="datetimeFigureOut">
              <a:rPr lang="ar-IQ" smtClean="0"/>
              <a:t>22/04/1440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07C9D11F-469F-419A-9665-5CCFF0261720}" type="slidenum">
              <a:rPr lang="ar-IQ" smtClean="0"/>
              <a:t>‹#›</a:t>
            </a:fld>
            <a:endParaRPr lang="ar-IQ"/>
          </a:p>
        </p:txBody>
      </p:sp>
    </p:spTree>
    <p:extLst>
      <p:ext uri="{BB962C8B-B14F-4D97-AF65-F5344CB8AC3E}">
        <p14:creationId xmlns:p14="http://schemas.microsoft.com/office/powerpoint/2010/main" val="2141532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68CED23-A3F9-40A4-A12F-7677886B24F0}" type="datetimeFigureOut">
              <a:rPr lang="ar-IQ" smtClean="0"/>
              <a:t>22/04/1440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07C9D11F-469F-419A-9665-5CCFF0261720}" type="slidenum">
              <a:rPr lang="ar-IQ" smtClean="0"/>
              <a:t>‹#›</a:t>
            </a:fld>
            <a:endParaRPr lang="ar-IQ"/>
          </a:p>
        </p:txBody>
      </p:sp>
    </p:spTree>
    <p:extLst>
      <p:ext uri="{BB962C8B-B14F-4D97-AF65-F5344CB8AC3E}">
        <p14:creationId xmlns:p14="http://schemas.microsoft.com/office/powerpoint/2010/main" val="13712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68CED23-A3F9-40A4-A12F-7677886B24F0}"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7C9D11F-469F-419A-9665-5CCFF0261720}" type="slidenum">
              <a:rPr lang="ar-IQ" smtClean="0"/>
              <a:t>‹#›</a:t>
            </a:fld>
            <a:endParaRPr lang="ar-IQ"/>
          </a:p>
        </p:txBody>
      </p:sp>
    </p:spTree>
    <p:extLst>
      <p:ext uri="{BB962C8B-B14F-4D97-AF65-F5344CB8AC3E}">
        <p14:creationId xmlns:p14="http://schemas.microsoft.com/office/powerpoint/2010/main" val="1829200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68CED23-A3F9-40A4-A12F-7677886B24F0}"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7C9D11F-469F-419A-9665-5CCFF0261720}" type="slidenum">
              <a:rPr lang="ar-IQ" smtClean="0"/>
              <a:t>‹#›</a:t>
            </a:fld>
            <a:endParaRPr lang="ar-IQ"/>
          </a:p>
        </p:txBody>
      </p:sp>
    </p:spTree>
    <p:extLst>
      <p:ext uri="{BB962C8B-B14F-4D97-AF65-F5344CB8AC3E}">
        <p14:creationId xmlns:p14="http://schemas.microsoft.com/office/powerpoint/2010/main" val="246652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68CED23-A3F9-40A4-A12F-7677886B24F0}" type="datetimeFigureOut">
              <a:rPr lang="ar-IQ" smtClean="0"/>
              <a:t>22/04/1440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7C9D11F-469F-419A-9665-5CCFF0261720}" type="slidenum">
              <a:rPr lang="ar-IQ" smtClean="0"/>
              <a:t>‹#›</a:t>
            </a:fld>
            <a:endParaRPr lang="ar-IQ"/>
          </a:p>
        </p:txBody>
      </p:sp>
    </p:spTree>
    <p:extLst>
      <p:ext uri="{BB962C8B-B14F-4D97-AF65-F5344CB8AC3E}">
        <p14:creationId xmlns:p14="http://schemas.microsoft.com/office/powerpoint/2010/main" val="1803786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1"/>
            <a:ext cx="7772400" cy="720079"/>
          </a:xfrm>
        </p:spPr>
        <p:txBody>
          <a:bodyPr>
            <a:normAutofit fontScale="90000"/>
          </a:bodyPr>
          <a:lstStyle/>
          <a:p>
            <a:r>
              <a:rPr lang="ar-IQ" dirty="0" smtClean="0"/>
              <a:t>تعرية الرياح </a:t>
            </a:r>
            <a:endParaRPr lang="ar-IQ" dirty="0"/>
          </a:p>
        </p:txBody>
      </p:sp>
      <p:sp>
        <p:nvSpPr>
          <p:cNvPr id="3" name="عنوان فرعي 2"/>
          <p:cNvSpPr>
            <a:spLocks noGrp="1"/>
          </p:cNvSpPr>
          <p:nvPr>
            <p:ph type="subTitle" idx="1"/>
          </p:nvPr>
        </p:nvSpPr>
        <p:spPr>
          <a:xfrm>
            <a:off x="0" y="908720"/>
            <a:ext cx="9036496" cy="5184576"/>
          </a:xfrm>
        </p:spPr>
        <p:txBody>
          <a:bodyPr>
            <a:normAutofit fontScale="62500" lnSpcReduction="20000"/>
          </a:bodyPr>
          <a:lstStyle/>
          <a:p>
            <a:r>
              <a:rPr lang="ar-IQ" dirty="0" smtClean="0"/>
              <a:t> تقوم الرياح بتعريتها للصخور من خلال عمليتين هما: </a:t>
            </a:r>
          </a:p>
          <a:p>
            <a:endParaRPr lang="ar-IQ" dirty="0" smtClean="0"/>
          </a:p>
          <a:p>
            <a:r>
              <a:rPr lang="ar-IQ" dirty="0" smtClean="0"/>
              <a:t>1- عملية التفريغ </a:t>
            </a:r>
            <a:r>
              <a:rPr lang="en-US" dirty="0" smtClean="0"/>
              <a:t>Deflation </a:t>
            </a:r>
          </a:p>
          <a:p>
            <a:r>
              <a:rPr lang="en-US" dirty="0" smtClean="0"/>
              <a:t> </a:t>
            </a:r>
            <a:r>
              <a:rPr lang="ar-IQ" dirty="0" smtClean="0"/>
              <a:t>وتعني عملية إزالة المواد الصخرية المفككة إما برفعها أو دحرجتها. وتعرف أحيانا بعملية التذرية. كما أن عملية التفريغ تعني الإزاحة الكاملة للذرات الدقيقة من الصخور من منطقة ما بوساطة الرياح تاركة المواد ذوات الذرات الثقيلة التي لا تستطيع الرياح رفعها. ويمكن لهذه العملية أن تتم في مختلف الأقاليم المناخية غير أنها تسود أكثر ما تسود في الأقاليم الجافة وشبه الجافة, فقد قدر بعض الباحثين على سبيل المثال بأنه ما سمكه 2.4 مترا من تربة أجزاء دلتا النيل قد فرغت بوساطة الرياح خلال أل 2600 سنة الأخيرة. وقد تعرضت أجزاء واسعة من منطقة السهول العظمى في الولايات المتحدة لعملية التفريغ خلال هذا القرن عندما قامت الرياح بنقل كميات هائلة من التربة التي تعرض تماسكها للتفكك بسبب عمليات الحراثة المتواصلة لها. وقد تسبب عن ذلك حدوث كثير من العواصف الغبارية التي تتجه شرقا حتى ساحل المحيط الأطلسي أحيانا. ويعني ذلك أن عملية التفريغ تزداد حدة في الأقاليم الصحراوية التي تكون الرياح فيها أكثر استمرارية واشد نشاطا وسرعة.</a:t>
            </a:r>
          </a:p>
          <a:p>
            <a:r>
              <a:rPr lang="ar-IQ" dirty="0" smtClean="0"/>
              <a:t>       يوجد في الجهات الجنوبية من ولاية نيومكسيكو وفي ولاية تكساس في الولايات المتحدة أحواض تقع بين الجبال تعرف باسم </a:t>
            </a:r>
            <a:r>
              <a:rPr lang="ar-IQ" dirty="0" err="1" smtClean="0"/>
              <a:t>البولسون</a:t>
            </a:r>
            <a:r>
              <a:rPr lang="ar-IQ" dirty="0" smtClean="0"/>
              <a:t> </a:t>
            </a:r>
            <a:r>
              <a:rPr lang="en-US" dirty="0" smtClean="0"/>
              <a:t>Bolson </a:t>
            </a:r>
            <a:r>
              <a:rPr lang="ar-IQ" dirty="0" smtClean="0"/>
              <a:t>وهي منخفضات ناتجة عن عملية التفريغ التي تقوم بها الرياح. ويتغطى سطح بعض هذه الأحواض برواسب </a:t>
            </a:r>
            <a:r>
              <a:rPr lang="ar-IQ" dirty="0" err="1" smtClean="0"/>
              <a:t>طموية</a:t>
            </a:r>
            <a:r>
              <a:rPr lang="ar-IQ" dirty="0" smtClean="0"/>
              <a:t> سميكة قامت بترسيبها الأنهار الوقتية التي تنبع من الجبال التي تحيط بتلك الأحواض. غير أن قسما أخر من تلك الأحواض تكون ذوات قيعان صخرية</a:t>
            </a:r>
            <a:endParaRPr lang="ar-IQ" dirty="0"/>
          </a:p>
        </p:txBody>
      </p:sp>
    </p:spTree>
    <p:extLst>
      <p:ext uri="{BB962C8B-B14F-4D97-AF65-F5344CB8AC3E}">
        <p14:creationId xmlns:p14="http://schemas.microsoft.com/office/powerpoint/2010/main" val="4091433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844824"/>
            <a:ext cx="8640960" cy="3139321"/>
          </a:xfrm>
          <a:prstGeom prst="rect">
            <a:avLst/>
          </a:prstGeom>
        </p:spPr>
        <p:txBody>
          <a:bodyPr wrap="square">
            <a:spAutoFit/>
          </a:bodyPr>
          <a:lstStyle/>
          <a:p>
            <a:r>
              <a:rPr lang="ar-IQ" dirty="0" smtClean="0"/>
              <a:t>2- عملية النحت ( الصقل ) </a:t>
            </a:r>
            <a:r>
              <a:rPr lang="en-US" dirty="0" smtClean="0"/>
              <a:t>Abrasion</a:t>
            </a:r>
          </a:p>
          <a:p>
            <a:r>
              <a:rPr lang="en-US" dirty="0" smtClean="0"/>
              <a:t>          </a:t>
            </a:r>
            <a:r>
              <a:rPr lang="ar-IQ" dirty="0" smtClean="0"/>
              <a:t>وهي التي تقوم بها الرياح من خلال ضربها للسطوح الصخرية بوساطة ما تحمله من ذرات الرمل وذرات الصخور الأخرى. وبذلك فان عملية التفريغ تتم من خلال حركة الهواء فقط بينما لا يمكن لعملية الصقل أن تتم دون وجود أدوات القطع والنحت المتمثلة بذرات الصخور المختلفة. </a:t>
            </a:r>
            <a:r>
              <a:rPr lang="ar-IQ" dirty="0" err="1" smtClean="0"/>
              <a:t>ولاتعمل</a:t>
            </a:r>
            <a:r>
              <a:rPr lang="ar-IQ" dirty="0" smtClean="0"/>
              <a:t> الرياح القليلة السرعة إلا تعرية ميكانيكية قليلة لصخور غير أن الرياح القوية تستطيع بوساطة ما تحمله من حطام صخري كذرات الرمال والحصى الصغيرة أن تقوم بصقل وتعرية ما </a:t>
            </a:r>
            <a:r>
              <a:rPr lang="ar-IQ" dirty="0" err="1" smtClean="0"/>
              <a:t>يواجهها</a:t>
            </a:r>
            <a:r>
              <a:rPr lang="ar-IQ" dirty="0" smtClean="0"/>
              <a:t> من صخور. وتشبه الرياح في هذه الحالة المياه الجارية. ويزداد تأثير الرياح بوساطة عملية الصقل إضافة إلى ما تقدم, في المستويات القريبة من سطح الأرض حيث من النادر أن تكون الرياح قادرة فيها على أن ترفع ذرات الرمل إلى مسافة تزيد عن 0.9 من المتر أو المتر الواحد علما بأن معظم ذرات الرمل التي تستخدمها الرياح كأدوات للنحت والتعرية تتركز خلال 0.5 متر من سطح الأرض. كما تلعب درجة مقاومة الصخور دورا مهما في تقرير مقدار تأثرها بالتعرية الناتجة من عمل الرياح حيث تكون الصخور اللينة أكثر تأثرا بتلك العملية منها في الصخور الشديدة الصلابة.</a:t>
            </a:r>
            <a:endParaRPr lang="ar-IQ" dirty="0"/>
          </a:p>
        </p:txBody>
      </p:sp>
    </p:spTree>
    <p:extLst>
      <p:ext uri="{BB962C8B-B14F-4D97-AF65-F5344CB8AC3E}">
        <p14:creationId xmlns:p14="http://schemas.microsoft.com/office/powerpoint/2010/main" val="1607633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7584" y="1028343"/>
            <a:ext cx="7236296" cy="3139321"/>
          </a:xfrm>
          <a:prstGeom prst="rect">
            <a:avLst/>
          </a:prstGeom>
        </p:spPr>
        <p:txBody>
          <a:bodyPr wrap="square">
            <a:spAutoFit/>
          </a:bodyPr>
          <a:lstStyle/>
          <a:p>
            <a:r>
              <a:rPr lang="ar-IQ" dirty="0" smtClean="0"/>
              <a:t>نقل الرياح:</a:t>
            </a:r>
          </a:p>
          <a:p>
            <a:r>
              <a:rPr lang="ar-IQ" dirty="0" smtClean="0"/>
              <a:t>       تنتقل المواد الصخرية المفككة بوساطة الرياح بطرق ثلاثة هي التعلق </a:t>
            </a:r>
            <a:r>
              <a:rPr lang="en-US" dirty="0" smtClean="0"/>
              <a:t>Suspension </a:t>
            </a:r>
            <a:r>
              <a:rPr lang="ar-IQ" dirty="0" smtClean="0"/>
              <a:t>والقفز</a:t>
            </a:r>
            <a:r>
              <a:rPr lang="en-US" dirty="0" smtClean="0"/>
              <a:t>Saltation </a:t>
            </a:r>
            <a:r>
              <a:rPr lang="ar-IQ" dirty="0" smtClean="0"/>
              <a:t>والدحرجة. إن تفسير ميكانيكية عملية النقل التي تقوم بها الرياح تعتبر معقدة غير انه يمكن إيجازها بالآتي: يوجد نطاق رقيق جدا يقع فوق سطح الأرض مباشرة حيث لا توجد في هذا النطاق أية حركة للهواء إن لم تكن توجد فيه حركة ضعيفة جدا. ويعتمد سمك هذا النطاق على حجم ذرات الصخور التي تغطي سطح الأرض. ويبلغ سمكه حوالي 1/30 من قطر ذرات الصخور الموجودة على سطح الأرض. فإذا كان معدل الذرات 30 مليمتر فان سمك ذلك النطاق سيكون مليمترا واحدا. وتزداد سرعة الرياح بسرعة فوق ذلك النطاق مع الارتفاع وتظهر فيها الدوامات وحركات اضطراب سريعة نحو الاعلى أو الأسفل أو نحو الجانبين إضافة إلى الاتجاه العام لحركة الرياح. وقد دلت التجارب على أن سرعة الحركة الصاعدة للهواء خلال تلك الدوامات يبلغ حوالي 1/5 معدل السرعة العامة للرياح.</a:t>
            </a:r>
            <a:endParaRPr lang="ar-IQ" dirty="0"/>
          </a:p>
        </p:txBody>
      </p:sp>
    </p:spTree>
    <p:extLst>
      <p:ext uri="{BB962C8B-B14F-4D97-AF65-F5344CB8AC3E}">
        <p14:creationId xmlns:p14="http://schemas.microsoft.com/office/powerpoint/2010/main" val="223237070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582</Words>
  <Application>Microsoft Office PowerPoint</Application>
  <PresentationFormat>عرض على الشاشة (3:4)‏</PresentationFormat>
  <Paragraphs>10</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تعرية الرياح </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تعرية الرياح </dc:title>
  <dc:creator>DR.Ahmed Saker 2o1O</dc:creator>
  <cp:lastModifiedBy>DR.Ahmed Saker 2o1O</cp:lastModifiedBy>
  <cp:revision>1</cp:revision>
  <dcterms:created xsi:type="dcterms:W3CDTF">2018-12-29T22:07:20Z</dcterms:created>
  <dcterms:modified xsi:type="dcterms:W3CDTF">2018-12-29T22:09:45Z</dcterms:modified>
</cp:coreProperties>
</file>