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3" d="100"/>
          <a:sy n="53" d="100"/>
        </p:scale>
        <p:origin x="-90" y="-3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79B20D22-3275-4247-B7D9-79CCE9336407}"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29AE068-95DA-4D05-B8F8-9F0DD1FAA737}" type="slidenum">
              <a:rPr lang="ar-IQ" smtClean="0"/>
              <a:t>‹#›</a:t>
            </a:fld>
            <a:endParaRPr lang="ar-IQ"/>
          </a:p>
        </p:txBody>
      </p:sp>
    </p:spTree>
    <p:extLst>
      <p:ext uri="{BB962C8B-B14F-4D97-AF65-F5344CB8AC3E}">
        <p14:creationId xmlns:p14="http://schemas.microsoft.com/office/powerpoint/2010/main" val="4100292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9B20D22-3275-4247-B7D9-79CCE9336407}"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29AE068-95DA-4D05-B8F8-9F0DD1FAA737}" type="slidenum">
              <a:rPr lang="ar-IQ" smtClean="0"/>
              <a:t>‹#›</a:t>
            </a:fld>
            <a:endParaRPr lang="ar-IQ"/>
          </a:p>
        </p:txBody>
      </p:sp>
    </p:spTree>
    <p:extLst>
      <p:ext uri="{BB962C8B-B14F-4D97-AF65-F5344CB8AC3E}">
        <p14:creationId xmlns:p14="http://schemas.microsoft.com/office/powerpoint/2010/main" val="3438061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9B20D22-3275-4247-B7D9-79CCE9336407}"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29AE068-95DA-4D05-B8F8-9F0DD1FAA737}" type="slidenum">
              <a:rPr lang="ar-IQ" smtClean="0"/>
              <a:t>‹#›</a:t>
            </a:fld>
            <a:endParaRPr lang="ar-IQ"/>
          </a:p>
        </p:txBody>
      </p:sp>
    </p:spTree>
    <p:extLst>
      <p:ext uri="{BB962C8B-B14F-4D97-AF65-F5344CB8AC3E}">
        <p14:creationId xmlns:p14="http://schemas.microsoft.com/office/powerpoint/2010/main" val="1329604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9B20D22-3275-4247-B7D9-79CCE9336407}"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29AE068-95DA-4D05-B8F8-9F0DD1FAA737}" type="slidenum">
              <a:rPr lang="ar-IQ" smtClean="0"/>
              <a:t>‹#›</a:t>
            </a:fld>
            <a:endParaRPr lang="ar-IQ"/>
          </a:p>
        </p:txBody>
      </p:sp>
    </p:spTree>
    <p:extLst>
      <p:ext uri="{BB962C8B-B14F-4D97-AF65-F5344CB8AC3E}">
        <p14:creationId xmlns:p14="http://schemas.microsoft.com/office/powerpoint/2010/main" val="3950657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9B20D22-3275-4247-B7D9-79CCE9336407}"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29AE068-95DA-4D05-B8F8-9F0DD1FAA737}" type="slidenum">
              <a:rPr lang="ar-IQ" smtClean="0"/>
              <a:t>‹#›</a:t>
            </a:fld>
            <a:endParaRPr lang="ar-IQ"/>
          </a:p>
        </p:txBody>
      </p:sp>
    </p:spTree>
    <p:extLst>
      <p:ext uri="{BB962C8B-B14F-4D97-AF65-F5344CB8AC3E}">
        <p14:creationId xmlns:p14="http://schemas.microsoft.com/office/powerpoint/2010/main" val="2188440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79B20D22-3275-4247-B7D9-79CCE9336407}"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29AE068-95DA-4D05-B8F8-9F0DD1FAA737}" type="slidenum">
              <a:rPr lang="ar-IQ" smtClean="0"/>
              <a:t>‹#›</a:t>
            </a:fld>
            <a:endParaRPr lang="ar-IQ"/>
          </a:p>
        </p:txBody>
      </p:sp>
    </p:spTree>
    <p:extLst>
      <p:ext uri="{BB962C8B-B14F-4D97-AF65-F5344CB8AC3E}">
        <p14:creationId xmlns:p14="http://schemas.microsoft.com/office/powerpoint/2010/main" val="1068467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79B20D22-3275-4247-B7D9-79CCE9336407}" type="datetimeFigureOut">
              <a:rPr lang="ar-IQ" smtClean="0"/>
              <a:t>22/04/1440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C29AE068-95DA-4D05-B8F8-9F0DD1FAA737}" type="slidenum">
              <a:rPr lang="ar-IQ" smtClean="0"/>
              <a:t>‹#›</a:t>
            </a:fld>
            <a:endParaRPr lang="ar-IQ"/>
          </a:p>
        </p:txBody>
      </p:sp>
    </p:spTree>
    <p:extLst>
      <p:ext uri="{BB962C8B-B14F-4D97-AF65-F5344CB8AC3E}">
        <p14:creationId xmlns:p14="http://schemas.microsoft.com/office/powerpoint/2010/main" val="3451218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79B20D22-3275-4247-B7D9-79CCE9336407}" type="datetimeFigureOut">
              <a:rPr lang="ar-IQ" smtClean="0"/>
              <a:t>22/04/1440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C29AE068-95DA-4D05-B8F8-9F0DD1FAA737}" type="slidenum">
              <a:rPr lang="ar-IQ" smtClean="0"/>
              <a:t>‹#›</a:t>
            </a:fld>
            <a:endParaRPr lang="ar-IQ"/>
          </a:p>
        </p:txBody>
      </p:sp>
    </p:spTree>
    <p:extLst>
      <p:ext uri="{BB962C8B-B14F-4D97-AF65-F5344CB8AC3E}">
        <p14:creationId xmlns:p14="http://schemas.microsoft.com/office/powerpoint/2010/main" val="2813595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9B20D22-3275-4247-B7D9-79CCE9336407}" type="datetimeFigureOut">
              <a:rPr lang="ar-IQ" smtClean="0"/>
              <a:t>22/04/1440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C29AE068-95DA-4D05-B8F8-9F0DD1FAA737}" type="slidenum">
              <a:rPr lang="ar-IQ" smtClean="0"/>
              <a:t>‹#›</a:t>
            </a:fld>
            <a:endParaRPr lang="ar-IQ"/>
          </a:p>
        </p:txBody>
      </p:sp>
    </p:spTree>
    <p:extLst>
      <p:ext uri="{BB962C8B-B14F-4D97-AF65-F5344CB8AC3E}">
        <p14:creationId xmlns:p14="http://schemas.microsoft.com/office/powerpoint/2010/main" val="452434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9B20D22-3275-4247-B7D9-79CCE9336407}"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29AE068-95DA-4D05-B8F8-9F0DD1FAA737}" type="slidenum">
              <a:rPr lang="ar-IQ" smtClean="0"/>
              <a:t>‹#›</a:t>
            </a:fld>
            <a:endParaRPr lang="ar-IQ"/>
          </a:p>
        </p:txBody>
      </p:sp>
    </p:spTree>
    <p:extLst>
      <p:ext uri="{BB962C8B-B14F-4D97-AF65-F5344CB8AC3E}">
        <p14:creationId xmlns:p14="http://schemas.microsoft.com/office/powerpoint/2010/main" val="1282163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9B20D22-3275-4247-B7D9-79CCE9336407}"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29AE068-95DA-4D05-B8F8-9F0DD1FAA737}" type="slidenum">
              <a:rPr lang="ar-IQ" smtClean="0"/>
              <a:t>‹#›</a:t>
            </a:fld>
            <a:endParaRPr lang="ar-IQ"/>
          </a:p>
        </p:txBody>
      </p:sp>
    </p:spTree>
    <p:extLst>
      <p:ext uri="{BB962C8B-B14F-4D97-AF65-F5344CB8AC3E}">
        <p14:creationId xmlns:p14="http://schemas.microsoft.com/office/powerpoint/2010/main" val="3758978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9B20D22-3275-4247-B7D9-79CCE9336407}" type="datetimeFigureOut">
              <a:rPr lang="ar-IQ" smtClean="0"/>
              <a:t>22/04/1440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29AE068-95DA-4D05-B8F8-9F0DD1FAA737}" type="slidenum">
              <a:rPr lang="ar-IQ" smtClean="0"/>
              <a:t>‹#›</a:t>
            </a:fld>
            <a:endParaRPr lang="ar-IQ"/>
          </a:p>
        </p:txBody>
      </p:sp>
    </p:spTree>
    <p:extLst>
      <p:ext uri="{BB962C8B-B14F-4D97-AF65-F5344CB8AC3E}">
        <p14:creationId xmlns:p14="http://schemas.microsoft.com/office/powerpoint/2010/main" val="1107170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88641"/>
            <a:ext cx="7772400" cy="792087"/>
          </a:xfrm>
        </p:spPr>
        <p:txBody>
          <a:bodyPr/>
          <a:lstStyle/>
          <a:p>
            <a:r>
              <a:rPr lang="ar-IQ" dirty="0" smtClean="0"/>
              <a:t>5-	الدالات المروحية: </a:t>
            </a:r>
            <a:r>
              <a:rPr lang="en-US" dirty="0" smtClean="0"/>
              <a:t>Alluvial Fans</a:t>
            </a:r>
            <a:endParaRPr lang="ar-IQ" dirty="0"/>
          </a:p>
        </p:txBody>
      </p:sp>
      <p:sp>
        <p:nvSpPr>
          <p:cNvPr id="3" name="عنوان فرعي 2"/>
          <p:cNvSpPr>
            <a:spLocks noGrp="1"/>
          </p:cNvSpPr>
          <p:nvPr>
            <p:ph type="subTitle" idx="1"/>
          </p:nvPr>
        </p:nvSpPr>
        <p:spPr>
          <a:xfrm>
            <a:off x="107504" y="908720"/>
            <a:ext cx="8712968" cy="4730080"/>
          </a:xfrm>
        </p:spPr>
        <p:txBody>
          <a:bodyPr>
            <a:normAutofit fontScale="70000" lnSpcReduction="20000"/>
          </a:bodyPr>
          <a:lstStyle/>
          <a:p>
            <a:r>
              <a:rPr lang="ar-IQ" dirty="0" smtClean="0"/>
              <a:t>تعرف أحيانا باسم السهول المروحية أو باسم المراوح الطينية. وتنشا هذه المراوح عند مناطق الانتقال بين المناطق ذوات الانحدار الشديد كالسلاسل الجبلية والتلال العالية والهضاب وبين الجهات المنخفضة المجاورة لها والتي تتميز بقلة درجة انحدارها كالسهول مثلا أو بطون الوديان التي تتميز بان مناخها جاف أو شبه جاف حيث تكون الأنهار التي تجري فيها وقتية عادة. وتحمل تلك الأنهار عند جريانها بسرعة فوق المنطقة الشديدة الانحدار كميات كبيرة من الرواسب التي كانت قد هيأتها عمليات التجوية المختلفة. وتتناقص سرعة جريان تلك الأنهار فجأة عند انتقالها نحو المناطق المنخفضة المجاورة. ويؤدي ذلك إلا إن الأنهار تقوم بإلقاء معظم ما تحمله من الرواسب فوق منطقة الانتقال. وتترسب معظم الرواسب الخشنة الذرات أولا وخاصة في منتصف المجرى النهري حيث يتكون حاجز يضطر النهر معه إلى الانقسام إلى فرعين ينقسمان بدورهما أيضا ويزداد تفرع الأنهار وتقل كمية مياهها والرواسب التي تحملها كلما ابتعدت عن المنطقة الجبلية المرتفعة. ولذلك نجد أن المروحة </a:t>
            </a:r>
            <a:r>
              <a:rPr lang="ar-IQ" dirty="0" err="1" smtClean="0"/>
              <a:t>الطموية</a:t>
            </a:r>
            <a:r>
              <a:rPr lang="ar-IQ" dirty="0" smtClean="0"/>
              <a:t> ذات سمك كبير ورواسب خشنة في جزئها الأعلى القريب من المنطقة المرتفعة ويتناقص سمكها ويقل حجم ذراتها ويزداد اتساعها كلما ابتعدنا عن تلك المنطقة المرتفعة. ويظهر عند الحافات السفلى لكثير من السهول المروحية مجموعة من الينابيع والعيون الناتجة عن خروج مياه الأنهار النافذة خلال التكوينات المسامية للمروحة. </a:t>
            </a:r>
          </a:p>
          <a:p>
            <a:endParaRPr lang="ar-IQ" dirty="0" smtClean="0"/>
          </a:p>
          <a:p>
            <a:r>
              <a:rPr lang="ar-IQ" dirty="0" smtClean="0"/>
              <a:t>:</a:t>
            </a:r>
          </a:p>
          <a:p>
            <a:endParaRPr lang="ar-IQ" dirty="0"/>
          </a:p>
        </p:txBody>
      </p:sp>
    </p:spTree>
    <p:extLst>
      <p:ext uri="{BB962C8B-B14F-4D97-AF65-F5344CB8AC3E}">
        <p14:creationId xmlns:p14="http://schemas.microsoft.com/office/powerpoint/2010/main" val="1121483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751344"/>
            <a:ext cx="8712968" cy="3693319"/>
          </a:xfrm>
          <a:prstGeom prst="rect">
            <a:avLst/>
          </a:prstGeom>
        </p:spPr>
        <p:txBody>
          <a:bodyPr wrap="square">
            <a:spAutoFit/>
          </a:bodyPr>
          <a:lstStyle/>
          <a:p>
            <a:r>
              <a:rPr lang="ar-IQ" dirty="0" smtClean="0"/>
              <a:t>انجراف التربة:</a:t>
            </a:r>
          </a:p>
          <a:p>
            <a:r>
              <a:rPr lang="ar-IQ" dirty="0" smtClean="0"/>
              <a:t>يتم حساب معدل الانجراف من أية منطقة باستخدام عدد من المعادلات وذلك كما يلي:</a:t>
            </a:r>
          </a:p>
          <a:p>
            <a:r>
              <a:rPr lang="ar-IQ" dirty="0" smtClean="0"/>
              <a:t>1- تقدير كمية الناتج الرسوبي (</a:t>
            </a:r>
            <a:r>
              <a:rPr lang="en-US" dirty="0" smtClean="0"/>
              <a:t>Sediment Yield) </a:t>
            </a:r>
            <a:r>
              <a:rPr lang="ar-IQ" dirty="0" smtClean="0"/>
              <a:t>باستخدام معادلة </a:t>
            </a:r>
            <a:r>
              <a:rPr lang="ar-IQ" dirty="0" err="1" smtClean="0"/>
              <a:t>معادلة</a:t>
            </a:r>
            <a:r>
              <a:rPr lang="ar-IQ" dirty="0" smtClean="0"/>
              <a:t> </a:t>
            </a:r>
            <a:r>
              <a:rPr lang="ar-IQ" dirty="0" err="1" smtClean="0"/>
              <a:t>فورنيه</a:t>
            </a:r>
            <a:r>
              <a:rPr lang="ar-IQ" dirty="0" smtClean="0"/>
              <a:t> (</a:t>
            </a:r>
            <a:r>
              <a:rPr lang="en-US" dirty="0" smtClean="0"/>
              <a:t>Fournier) </a:t>
            </a:r>
            <a:r>
              <a:rPr lang="ar-IQ" dirty="0" smtClean="0"/>
              <a:t>التالية:</a:t>
            </a:r>
          </a:p>
          <a:p>
            <a:r>
              <a:rPr lang="en-US" dirty="0" smtClean="0"/>
              <a:t>Log   Qs = 2.65 log p2 / p + 0.64 (log H) (tan s) – 1.56</a:t>
            </a:r>
          </a:p>
          <a:p>
            <a:r>
              <a:rPr lang="ar-IQ" dirty="0" smtClean="0"/>
              <a:t>حيث أن: </a:t>
            </a:r>
          </a:p>
          <a:p>
            <a:r>
              <a:rPr lang="ar-IQ" dirty="0" smtClean="0"/>
              <a:t>المعدل السنوي للناتج الرسوبي / طن/م مربع/السنة = </a:t>
            </a:r>
            <a:r>
              <a:rPr lang="en-US" dirty="0" smtClean="0"/>
              <a:t>Qs Log</a:t>
            </a:r>
          </a:p>
          <a:p>
            <a:r>
              <a:rPr lang="ar-IQ" dirty="0" smtClean="0"/>
              <a:t>مربع معدل أعلى شهر مطري في السنة / ملم = </a:t>
            </a:r>
            <a:r>
              <a:rPr lang="en-US" dirty="0" smtClean="0"/>
              <a:t>p2 </a:t>
            </a:r>
          </a:p>
          <a:p>
            <a:r>
              <a:rPr lang="ar-IQ" dirty="0" smtClean="0"/>
              <a:t>معدل الأمطار السنوي / ملم = </a:t>
            </a:r>
            <a:r>
              <a:rPr lang="en-US" dirty="0" smtClean="0"/>
              <a:t>p </a:t>
            </a:r>
          </a:p>
          <a:p>
            <a:r>
              <a:rPr lang="ar-IQ" dirty="0" smtClean="0"/>
              <a:t>معدل ارتفاع الحوض/م = </a:t>
            </a:r>
            <a:r>
              <a:rPr lang="en-US" dirty="0" smtClean="0"/>
              <a:t>H </a:t>
            </a:r>
          </a:p>
          <a:p>
            <a:r>
              <a:rPr lang="ar-IQ" dirty="0" smtClean="0"/>
              <a:t>ظل زاوية الانحدار بالدرجات = </a:t>
            </a:r>
            <a:r>
              <a:rPr lang="en-US" dirty="0" smtClean="0"/>
              <a:t>tan s </a:t>
            </a:r>
          </a:p>
          <a:p>
            <a:endParaRPr lang="en-US" dirty="0" smtClean="0"/>
          </a:p>
          <a:p>
            <a:r>
              <a:rPr lang="en-US" dirty="0" smtClean="0"/>
              <a:t>* </a:t>
            </a:r>
            <a:r>
              <a:rPr lang="ar-IQ" dirty="0" smtClean="0"/>
              <a:t>لحساب </a:t>
            </a:r>
            <a:r>
              <a:rPr lang="en-US" dirty="0" smtClean="0"/>
              <a:t>Log   Qs   </a:t>
            </a:r>
            <a:r>
              <a:rPr lang="ar-IQ" dirty="0" smtClean="0"/>
              <a:t>لو كانت مثلا 5 هذا يعني اللوغاريتم الطبيعي وهو 10 مرفوعا للقوة 5 وعلى الآلة الحاسبة نضع رقم 10 ثم نضع رمز </a:t>
            </a:r>
            <a:r>
              <a:rPr lang="en-US" dirty="0" smtClean="0"/>
              <a:t>X </a:t>
            </a:r>
            <a:r>
              <a:rPr lang="ar-IQ" dirty="0" smtClean="0"/>
              <a:t>مرفوعة إلى </a:t>
            </a:r>
            <a:r>
              <a:rPr lang="en-US" dirty="0" smtClean="0"/>
              <a:t>Y </a:t>
            </a:r>
            <a:r>
              <a:rPr lang="ar-IQ" dirty="0" smtClean="0"/>
              <a:t>ثم الرقم 5 ويخرج الجواب النهائي.</a:t>
            </a:r>
            <a:endParaRPr lang="ar-IQ" dirty="0"/>
          </a:p>
        </p:txBody>
      </p:sp>
    </p:spTree>
    <p:extLst>
      <p:ext uri="{BB962C8B-B14F-4D97-AF65-F5344CB8AC3E}">
        <p14:creationId xmlns:p14="http://schemas.microsoft.com/office/powerpoint/2010/main" val="1884185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751344"/>
            <a:ext cx="8568952" cy="4801314"/>
          </a:xfrm>
          <a:prstGeom prst="rect">
            <a:avLst/>
          </a:prstGeom>
        </p:spPr>
        <p:txBody>
          <a:bodyPr wrap="square">
            <a:spAutoFit/>
          </a:bodyPr>
          <a:lstStyle/>
          <a:p>
            <a:r>
              <a:rPr lang="ar-IQ" dirty="0" smtClean="0"/>
              <a:t>2- تقدير معدل مقاومة التربة للانجراف بواسطة المعادلة:</a:t>
            </a:r>
          </a:p>
          <a:p>
            <a:r>
              <a:rPr lang="ar-IQ" dirty="0" smtClean="0"/>
              <a:t>                                                            </a:t>
            </a:r>
            <a:r>
              <a:rPr lang="en-US" dirty="0" smtClean="0"/>
              <a:t>R= 100 – C </a:t>
            </a:r>
          </a:p>
          <a:p>
            <a:r>
              <a:rPr lang="en-US" dirty="0" smtClean="0"/>
              <a:t> </a:t>
            </a:r>
            <a:r>
              <a:rPr lang="ar-IQ" dirty="0" smtClean="0"/>
              <a:t>حيث أن: </a:t>
            </a:r>
          </a:p>
          <a:p>
            <a:r>
              <a:rPr lang="ar-IQ" dirty="0" smtClean="0"/>
              <a:t>التماسك الحقيقي للتربة = </a:t>
            </a:r>
            <a:r>
              <a:rPr lang="en-US" dirty="0" smtClean="0"/>
              <a:t>C </a:t>
            </a:r>
          </a:p>
          <a:p>
            <a:r>
              <a:rPr lang="ar-IQ" dirty="0" smtClean="0"/>
              <a:t>معتمدا على معدل الطين والرمل في التربة ويحدد كما يلي:</a:t>
            </a:r>
          </a:p>
          <a:p>
            <a:r>
              <a:rPr lang="ar-IQ" dirty="0" smtClean="0"/>
              <a:t>    </a:t>
            </a:r>
            <a:r>
              <a:rPr lang="en-US" dirty="0" smtClean="0"/>
              <a:t>C = 34.7 + 0.9 X1 – 0.3X2 – 0.4X3</a:t>
            </a:r>
          </a:p>
          <a:p>
            <a:r>
              <a:rPr lang="en-US" dirty="0" smtClean="0"/>
              <a:t>                                                          X1   X2   X3 </a:t>
            </a:r>
            <a:r>
              <a:rPr lang="ar-IQ" dirty="0" smtClean="0"/>
              <a:t>حيث تمثل كل من أحجام حبيبات التربة بحجم اكبر من 0.001 ملم و 0.05 - و0.25اكبرومن 0.25       </a:t>
            </a:r>
          </a:p>
          <a:p>
            <a:endParaRPr lang="ar-IQ" dirty="0" smtClean="0"/>
          </a:p>
          <a:p>
            <a:r>
              <a:rPr lang="ar-IQ" dirty="0" smtClean="0"/>
              <a:t>3- تقدير القوة </a:t>
            </a:r>
            <a:r>
              <a:rPr lang="ar-IQ" dirty="0" err="1" smtClean="0"/>
              <a:t>الحتية</a:t>
            </a:r>
            <a:r>
              <a:rPr lang="ar-IQ" dirty="0" smtClean="0"/>
              <a:t> للماء (</a:t>
            </a:r>
            <a:r>
              <a:rPr lang="en-US" dirty="0" smtClean="0"/>
              <a:t>Eroding Force) </a:t>
            </a:r>
            <a:r>
              <a:rPr lang="ar-IQ" dirty="0" smtClean="0"/>
              <a:t>بالمعادلة:</a:t>
            </a:r>
          </a:p>
          <a:p>
            <a:r>
              <a:rPr lang="en-US" dirty="0" smtClean="0"/>
              <a:t>Fe = w     d     sin  </a:t>
            </a:r>
          </a:p>
          <a:p>
            <a:r>
              <a:rPr lang="en-US" dirty="0" smtClean="0"/>
              <a:t>12               </a:t>
            </a:r>
          </a:p>
          <a:p>
            <a:r>
              <a:rPr lang="ar-IQ" dirty="0" smtClean="0"/>
              <a:t>حيث أن:</a:t>
            </a:r>
          </a:p>
          <a:p>
            <a:r>
              <a:rPr lang="ar-IQ" dirty="0" smtClean="0"/>
              <a:t> </a:t>
            </a:r>
            <a:r>
              <a:rPr lang="en-US" dirty="0" smtClean="0"/>
              <a:t>Fe   </a:t>
            </a:r>
            <a:r>
              <a:rPr lang="ar-IQ" dirty="0" smtClean="0"/>
              <a:t>تمثل قوة الحت بالرطل لكل قدم مربع    </a:t>
            </a:r>
          </a:p>
          <a:p>
            <a:r>
              <a:rPr lang="en-US" dirty="0" smtClean="0"/>
              <a:t>W = </a:t>
            </a:r>
            <a:r>
              <a:rPr lang="ar-IQ" dirty="0" smtClean="0"/>
              <a:t>وزن قدم مكعب من الماء </a:t>
            </a:r>
          </a:p>
          <a:p>
            <a:r>
              <a:rPr lang="ar-IQ" dirty="0" smtClean="0"/>
              <a:t> </a:t>
            </a:r>
            <a:r>
              <a:rPr lang="en-US" dirty="0" smtClean="0"/>
              <a:t>d = </a:t>
            </a:r>
            <a:r>
              <a:rPr lang="ar-IQ" dirty="0" smtClean="0"/>
              <a:t>عمق الماء بالبوصات</a:t>
            </a:r>
          </a:p>
          <a:p>
            <a:r>
              <a:rPr lang="ar-IQ" dirty="0" smtClean="0"/>
              <a:t>  = زاوية الانحدار </a:t>
            </a:r>
            <a:endParaRPr lang="ar-IQ" dirty="0"/>
          </a:p>
        </p:txBody>
      </p:sp>
    </p:spTree>
    <p:extLst>
      <p:ext uri="{BB962C8B-B14F-4D97-AF65-F5344CB8AC3E}">
        <p14:creationId xmlns:p14="http://schemas.microsoft.com/office/powerpoint/2010/main" val="4207444829"/>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456</Words>
  <Application>Microsoft Office PowerPoint</Application>
  <PresentationFormat>عرض على الشاشة (3:4)‏</PresentationFormat>
  <Paragraphs>32</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نسق Office</vt:lpstr>
      <vt:lpstr>5- الدالات المروحية: Alluvial Fans</vt:lpstr>
      <vt:lpstr>عرض تقديمي في PowerPoint</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الدالات المروحية: Alluvial Fans</dc:title>
  <dc:creator>DR.Ahmed Saker 2o1O</dc:creator>
  <cp:lastModifiedBy>DR.Ahmed Saker 2o1O</cp:lastModifiedBy>
  <cp:revision>1</cp:revision>
  <dcterms:created xsi:type="dcterms:W3CDTF">2018-12-29T22:02:46Z</dcterms:created>
  <dcterms:modified xsi:type="dcterms:W3CDTF">2018-12-29T22:05:15Z</dcterms:modified>
</cp:coreProperties>
</file>