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3" d="100"/>
          <a:sy n="53" d="100"/>
        </p:scale>
        <p:origin x="-90" y="-3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2BF79409-A2DF-4BFC-B3F6-931A496565F5}"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2ABAAE5-679A-4E32-8104-1E205258FC70}" type="slidenum">
              <a:rPr lang="ar-IQ" smtClean="0"/>
              <a:t>‹#›</a:t>
            </a:fld>
            <a:endParaRPr lang="ar-IQ"/>
          </a:p>
        </p:txBody>
      </p:sp>
    </p:spTree>
    <p:extLst>
      <p:ext uri="{BB962C8B-B14F-4D97-AF65-F5344CB8AC3E}">
        <p14:creationId xmlns:p14="http://schemas.microsoft.com/office/powerpoint/2010/main" val="1151140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BF79409-A2DF-4BFC-B3F6-931A496565F5}"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2ABAAE5-679A-4E32-8104-1E205258FC70}" type="slidenum">
              <a:rPr lang="ar-IQ" smtClean="0"/>
              <a:t>‹#›</a:t>
            </a:fld>
            <a:endParaRPr lang="ar-IQ"/>
          </a:p>
        </p:txBody>
      </p:sp>
    </p:spTree>
    <p:extLst>
      <p:ext uri="{BB962C8B-B14F-4D97-AF65-F5344CB8AC3E}">
        <p14:creationId xmlns:p14="http://schemas.microsoft.com/office/powerpoint/2010/main" val="3475105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BF79409-A2DF-4BFC-B3F6-931A496565F5}"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2ABAAE5-679A-4E32-8104-1E205258FC70}" type="slidenum">
              <a:rPr lang="ar-IQ" smtClean="0"/>
              <a:t>‹#›</a:t>
            </a:fld>
            <a:endParaRPr lang="ar-IQ"/>
          </a:p>
        </p:txBody>
      </p:sp>
    </p:spTree>
    <p:extLst>
      <p:ext uri="{BB962C8B-B14F-4D97-AF65-F5344CB8AC3E}">
        <p14:creationId xmlns:p14="http://schemas.microsoft.com/office/powerpoint/2010/main" val="1844292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BF79409-A2DF-4BFC-B3F6-931A496565F5}"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2ABAAE5-679A-4E32-8104-1E205258FC70}" type="slidenum">
              <a:rPr lang="ar-IQ" smtClean="0"/>
              <a:t>‹#›</a:t>
            </a:fld>
            <a:endParaRPr lang="ar-IQ"/>
          </a:p>
        </p:txBody>
      </p:sp>
    </p:spTree>
    <p:extLst>
      <p:ext uri="{BB962C8B-B14F-4D97-AF65-F5344CB8AC3E}">
        <p14:creationId xmlns:p14="http://schemas.microsoft.com/office/powerpoint/2010/main" val="257659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BF79409-A2DF-4BFC-B3F6-931A496565F5}"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2ABAAE5-679A-4E32-8104-1E205258FC70}" type="slidenum">
              <a:rPr lang="ar-IQ" smtClean="0"/>
              <a:t>‹#›</a:t>
            </a:fld>
            <a:endParaRPr lang="ar-IQ"/>
          </a:p>
        </p:txBody>
      </p:sp>
    </p:spTree>
    <p:extLst>
      <p:ext uri="{BB962C8B-B14F-4D97-AF65-F5344CB8AC3E}">
        <p14:creationId xmlns:p14="http://schemas.microsoft.com/office/powerpoint/2010/main" val="2470387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2BF79409-A2DF-4BFC-B3F6-931A496565F5}"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2ABAAE5-679A-4E32-8104-1E205258FC70}" type="slidenum">
              <a:rPr lang="ar-IQ" smtClean="0"/>
              <a:t>‹#›</a:t>
            </a:fld>
            <a:endParaRPr lang="ar-IQ"/>
          </a:p>
        </p:txBody>
      </p:sp>
    </p:spTree>
    <p:extLst>
      <p:ext uri="{BB962C8B-B14F-4D97-AF65-F5344CB8AC3E}">
        <p14:creationId xmlns:p14="http://schemas.microsoft.com/office/powerpoint/2010/main" val="997171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2BF79409-A2DF-4BFC-B3F6-931A496565F5}" type="datetimeFigureOut">
              <a:rPr lang="ar-IQ" smtClean="0"/>
              <a:t>22/04/1440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62ABAAE5-679A-4E32-8104-1E205258FC70}" type="slidenum">
              <a:rPr lang="ar-IQ" smtClean="0"/>
              <a:t>‹#›</a:t>
            </a:fld>
            <a:endParaRPr lang="ar-IQ"/>
          </a:p>
        </p:txBody>
      </p:sp>
    </p:spTree>
    <p:extLst>
      <p:ext uri="{BB962C8B-B14F-4D97-AF65-F5344CB8AC3E}">
        <p14:creationId xmlns:p14="http://schemas.microsoft.com/office/powerpoint/2010/main" val="2485617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2BF79409-A2DF-4BFC-B3F6-931A496565F5}" type="datetimeFigureOut">
              <a:rPr lang="ar-IQ" smtClean="0"/>
              <a:t>22/04/1440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62ABAAE5-679A-4E32-8104-1E205258FC70}" type="slidenum">
              <a:rPr lang="ar-IQ" smtClean="0"/>
              <a:t>‹#›</a:t>
            </a:fld>
            <a:endParaRPr lang="ar-IQ"/>
          </a:p>
        </p:txBody>
      </p:sp>
    </p:spTree>
    <p:extLst>
      <p:ext uri="{BB962C8B-B14F-4D97-AF65-F5344CB8AC3E}">
        <p14:creationId xmlns:p14="http://schemas.microsoft.com/office/powerpoint/2010/main" val="612527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BF79409-A2DF-4BFC-B3F6-931A496565F5}" type="datetimeFigureOut">
              <a:rPr lang="ar-IQ" smtClean="0"/>
              <a:t>22/04/1440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62ABAAE5-679A-4E32-8104-1E205258FC70}" type="slidenum">
              <a:rPr lang="ar-IQ" smtClean="0"/>
              <a:t>‹#›</a:t>
            </a:fld>
            <a:endParaRPr lang="ar-IQ"/>
          </a:p>
        </p:txBody>
      </p:sp>
    </p:spTree>
    <p:extLst>
      <p:ext uri="{BB962C8B-B14F-4D97-AF65-F5344CB8AC3E}">
        <p14:creationId xmlns:p14="http://schemas.microsoft.com/office/powerpoint/2010/main" val="430721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BF79409-A2DF-4BFC-B3F6-931A496565F5}"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2ABAAE5-679A-4E32-8104-1E205258FC70}" type="slidenum">
              <a:rPr lang="ar-IQ" smtClean="0"/>
              <a:t>‹#›</a:t>
            </a:fld>
            <a:endParaRPr lang="ar-IQ"/>
          </a:p>
        </p:txBody>
      </p:sp>
    </p:spTree>
    <p:extLst>
      <p:ext uri="{BB962C8B-B14F-4D97-AF65-F5344CB8AC3E}">
        <p14:creationId xmlns:p14="http://schemas.microsoft.com/office/powerpoint/2010/main" val="59106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BF79409-A2DF-4BFC-B3F6-931A496565F5}"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2ABAAE5-679A-4E32-8104-1E205258FC70}" type="slidenum">
              <a:rPr lang="ar-IQ" smtClean="0"/>
              <a:t>‹#›</a:t>
            </a:fld>
            <a:endParaRPr lang="ar-IQ"/>
          </a:p>
        </p:txBody>
      </p:sp>
    </p:spTree>
    <p:extLst>
      <p:ext uri="{BB962C8B-B14F-4D97-AF65-F5344CB8AC3E}">
        <p14:creationId xmlns:p14="http://schemas.microsoft.com/office/powerpoint/2010/main" val="228606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BF79409-A2DF-4BFC-B3F6-931A496565F5}" type="datetimeFigureOut">
              <a:rPr lang="ar-IQ" smtClean="0"/>
              <a:t>22/04/1440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2ABAAE5-679A-4E32-8104-1E205258FC70}" type="slidenum">
              <a:rPr lang="ar-IQ" smtClean="0"/>
              <a:t>‹#›</a:t>
            </a:fld>
            <a:endParaRPr lang="ar-IQ"/>
          </a:p>
        </p:txBody>
      </p:sp>
    </p:spTree>
    <p:extLst>
      <p:ext uri="{BB962C8B-B14F-4D97-AF65-F5344CB8AC3E}">
        <p14:creationId xmlns:p14="http://schemas.microsoft.com/office/powerpoint/2010/main" val="2718421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60649"/>
            <a:ext cx="7772400" cy="792087"/>
          </a:xfrm>
        </p:spPr>
        <p:txBody>
          <a:bodyPr/>
          <a:lstStyle/>
          <a:p>
            <a:r>
              <a:rPr lang="ar-IQ" dirty="0" smtClean="0"/>
              <a:t>3- السدود الطبيعية: </a:t>
            </a:r>
            <a:r>
              <a:rPr lang="en-US" dirty="0" smtClean="0"/>
              <a:t>Natural Levees</a:t>
            </a:r>
            <a:endParaRPr lang="ar-IQ" dirty="0"/>
          </a:p>
        </p:txBody>
      </p:sp>
      <p:sp>
        <p:nvSpPr>
          <p:cNvPr id="3" name="عنوان فرعي 2"/>
          <p:cNvSpPr>
            <a:spLocks noGrp="1"/>
          </p:cNvSpPr>
          <p:nvPr>
            <p:ph type="subTitle" idx="1"/>
          </p:nvPr>
        </p:nvSpPr>
        <p:spPr>
          <a:xfrm>
            <a:off x="0" y="1124744"/>
            <a:ext cx="8964488" cy="5544616"/>
          </a:xfrm>
        </p:spPr>
        <p:txBody>
          <a:bodyPr>
            <a:normAutofit fontScale="70000" lnSpcReduction="20000"/>
          </a:bodyPr>
          <a:lstStyle/>
          <a:p>
            <a:endParaRPr lang="ar-IQ" dirty="0" smtClean="0"/>
          </a:p>
          <a:p>
            <a:r>
              <a:rPr lang="ar-IQ" dirty="0" smtClean="0"/>
              <a:t>	يقوم النهر بإنشاء سدود </a:t>
            </a:r>
            <a:r>
              <a:rPr lang="ar-IQ" dirty="0" err="1" smtClean="0"/>
              <a:t>طموية</a:t>
            </a:r>
            <a:r>
              <a:rPr lang="ar-IQ" dirty="0" smtClean="0"/>
              <a:t> عندما يجري فوق سهله الفيضي في مرحلتي النضج والشيخوخة. وتوازي تلك السدود مجاري الأنهار وتكون على أكثر حالاتها ارتفاعاً عند جهاتها القريبة من النهر وتنحدر تدريجيا كلما ابتعدت عنه. ويتراوح اتساعها بين كيلو متر والنصف أو أكثر. يرجع السبب في ارتفاعها الكبير بالقرب من مجاري الأنهار إلى حاله الترسيب الفجائي للمواد التي تنقلها الأنهار عندما تطغي فوق ضفافها. يرتبط وجود السدود الطبيعية مع الأنهار التي تتكون فيها ظاهرة الالتواء. وبالنظر إلى الموقع المرتفع نسبياً لهذه السدود قياسا إلى بقية أجزاء السهل </a:t>
            </a:r>
            <a:r>
              <a:rPr lang="ar-IQ" dirty="0" err="1" smtClean="0"/>
              <a:t>ألفيضي</a:t>
            </a:r>
            <a:r>
              <a:rPr lang="ar-IQ" dirty="0" smtClean="0"/>
              <a:t> فإنها تكون محمية عادة من الفيضانات الاعتيادية. في حين تكون بقية أجزاء السهل </a:t>
            </a:r>
            <a:r>
              <a:rPr lang="ar-IQ" dirty="0" err="1" smtClean="0"/>
              <a:t>ألفيضي</a:t>
            </a:r>
            <a:r>
              <a:rPr lang="ar-IQ" dirty="0" smtClean="0"/>
              <a:t> منخفضة فتتأثر بالفيضان. فعلى سبيل المثال يكون ارتفاع السدود الطبيعية لنهر بو </a:t>
            </a:r>
            <a:r>
              <a:rPr lang="en-US" dirty="0" smtClean="0"/>
              <a:t>Bo </a:t>
            </a:r>
            <a:r>
              <a:rPr lang="ar-IQ" dirty="0" smtClean="0"/>
              <a:t>في ايطاليا وهوانك هو </a:t>
            </a:r>
            <a:r>
              <a:rPr lang="ar-IQ" dirty="0" err="1" smtClean="0"/>
              <a:t>ويانجتسي</a:t>
            </a:r>
            <a:r>
              <a:rPr lang="ar-IQ" dirty="0" smtClean="0"/>
              <a:t> في الصين أعلى من ارتفاع المنازل الموجودة في السهل الفيضي المجاور ومن هنا يتضح مقدار الخطر الذي قد يصيب تلك المناطق المنخفضة جراء الفيضان. فقد غمر نهر المسيسبي في فيضانه المشهور سنه 1951 مساحه واسعة بحيث فقد أكثر من 000ر200 نسمه مساكنهم الواقعة في المناطق المنخفضة البعيدة عن تلك الضفاف العالية. هذا وتقدم مناطق السدود الطبيعية </a:t>
            </a:r>
            <a:r>
              <a:rPr lang="ar-IQ" dirty="0" err="1" smtClean="0"/>
              <a:t>للانهار</a:t>
            </a:r>
            <a:r>
              <a:rPr lang="ar-IQ" dirty="0" smtClean="0"/>
              <a:t> مواقع جيده للاستيطان في السهول </a:t>
            </a:r>
            <a:r>
              <a:rPr lang="ar-IQ" dirty="0" err="1" smtClean="0"/>
              <a:t>الفيضية</a:t>
            </a:r>
            <a:r>
              <a:rPr lang="ar-IQ" dirty="0" smtClean="0"/>
              <a:t> بسبب قله تعرضها للفيضان كما ذكرنا قبل قليل كما أن خشونة نسيج تربتها يساعد على القيام بالأعمال الزراعية فيها اضافة إلى قله الملوحة فيها نتيجة للتصريف السطحي وقابلية </a:t>
            </a:r>
            <a:r>
              <a:rPr lang="ar-IQ" dirty="0" err="1" smtClean="0"/>
              <a:t>النفادية</a:t>
            </a:r>
            <a:r>
              <a:rPr lang="ar-IQ" dirty="0" smtClean="0"/>
              <a:t> العالية نسبياً في هذه التربة قياسا بالتربة ذات النسيج الناعم والتصريف الرديء التي توجد فوق قيعان الأحواض النهرية البعيدة عن الأنهار.</a:t>
            </a:r>
          </a:p>
          <a:p>
            <a:endParaRPr lang="ar-IQ" dirty="0"/>
          </a:p>
        </p:txBody>
      </p:sp>
    </p:spTree>
    <p:extLst>
      <p:ext uri="{BB962C8B-B14F-4D97-AF65-F5344CB8AC3E}">
        <p14:creationId xmlns:p14="http://schemas.microsoft.com/office/powerpoint/2010/main" val="1493891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836712"/>
            <a:ext cx="8712968" cy="4801314"/>
          </a:xfrm>
          <a:prstGeom prst="rect">
            <a:avLst/>
          </a:prstGeom>
        </p:spPr>
        <p:txBody>
          <a:bodyPr wrap="square">
            <a:spAutoFit/>
          </a:bodyPr>
          <a:lstStyle/>
          <a:p>
            <a:r>
              <a:rPr lang="ar-IQ" dirty="0" smtClean="0"/>
              <a:t>4- </a:t>
            </a:r>
            <a:r>
              <a:rPr lang="ar-IQ" dirty="0" err="1" smtClean="0"/>
              <a:t>الدلتاوات</a:t>
            </a:r>
            <a:r>
              <a:rPr lang="ar-IQ" dirty="0" smtClean="0"/>
              <a:t> (       )        </a:t>
            </a:r>
            <a:r>
              <a:rPr lang="en-US" dirty="0" smtClean="0"/>
              <a:t>Deltas</a:t>
            </a:r>
          </a:p>
          <a:p>
            <a:r>
              <a:rPr lang="en-US" dirty="0" smtClean="0"/>
              <a:t>   </a:t>
            </a:r>
            <a:r>
              <a:rPr lang="ar-IQ" dirty="0" err="1" smtClean="0"/>
              <a:t>الدلتاوات</a:t>
            </a:r>
            <a:r>
              <a:rPr lang="ar-IQ" dirty="0" smtClean="0"/>
              <a:t> مناطق رسوبية </a:t>
            </a:r>
            <a:r>
              <a:rPr lang="ar-IQ" dirty="0" err="1" smtClean="0"/>
              <a:t>طموية</a:t>
            </a:r>
            <a:r>
              <a:rPr lang="ar-IQ" dirty="0" smtClean="0"/>
              <a:t> تقع عند مصبات الأنهار وتكون في العادة محاطة بتفرعات النهر التي تتباعد عن بعضها كلما اتجهنا نحو المكان الذي ينتهي فيه ذلك النهر. وقد أعطي هذا الاسم أول الأمر إلى دلتا نهر النيل التي تشبه تماما حرف دلتا الإغريقي والمرسوم أعلاه. ولكي تتكون </a:t>
            </a:r>
            <a:r>
              <a:rPr lang="ar-IQ" dirty="0" err="1" smtClean="0"/>
              <a:t>الدلتاوات</a:t>
            </a:r>
            <a:r>
              <a:rPr lang="ar-IQ" dirty="0" smtClean="0"/>
              <a:t> لابد من أن تكون كمية ما يتجمع من الرواسب أمام مصب النهر اكبر من الكمية التي تزيلها التيارات المائية والأمواج. يتوقف تيار النهر عاده عند وصوله نحو جسم مائي مستقر أو قليل الحركات كان يكون بحيرة أو بحرا أو غير ذلك الامر الذي يؤدي إلى إلقائه إلى القسم الأعظم من </a:t>
            </a:r>
            <a:r>
              <a:rPr lang="ar-IQ" dirty="0" err="1" smtClean="0"/>
              <a:t>ارساباته</a:t>
            </a:r>
            <a:r>
              <a:rPr lang="ar-IQ" dirty="0" smtClean="0"/>
              <a:t> وبسرعة. وخير مثال على ذلك ما يحدث في دلتا نهر </a:t>
            </a:r>
            <a:r>
              <a:rPr lang="en-US" dirty="0" err="1" smtClean="0"/>
              <a:t>Terek</a:t>
            </a:r>
            <a:r>
              <a:rPr lang="en-US" dirty="0" smtClean="0"/>
              <a:t> </a:t>
            </a:r>
            <a:r>
              <a:rPr lang="ar-IQ" dirty="0" smtClean="0"/>
              <a:t>على بحر قزوين بين مدينه باكو ونهر الفولغا الروسي. حيث يمكن حتى مشاهدة عملية تقدم هذه الدلتا السريعة داخل بحر قزوين إذا أنها تتقدم بمعدل يبلغ 5ر1 كم لكل 5 أو 6 سنوات. وعلى الرغم من أن مقدمتها بدأت تصل إلى المياه العميقة لبحر قزوين إلا أن معدل تقدمها ما زال اكبر من معدل تقدم دلتا نهر الراين في بحيرة جنيف بعشرة أضعاف. </a:t>
            </a:r>
          </a:p>
          <a:p>
            <a:r>
              <a:rPr lang="ar-IQ" dirty="0" smtClean="0"/>
              <a:t>	ولكي تكون الأنهار </a:t>
            </a:r>
            <a:r>
              <a:rPr lang="ar-IQ" dirty="0" err="1" smtClean="0"/>
              <a:t>دلتاوات</a:t>
            </a:r>
            <a:r>
              <a:rPr lang="ar-IQ" dirty="0" smtClean="0"/>
              <a:t> عند التقائها بالمسطحات المائية المستقرة، لا بد من توفر ظروف عديدة لكي تستطيع الأنهار أن تقوم ببناء </a:t>
            </a:r>
            <a:r>
              <a:rPr lang="ar-IQ" dirty="0" err="1" smtClean="0"/>
              <a:t>الدلتاوات</a:t>
            </a:r>
            <a:r>
              <a:rPr lang="ar-IQ" dirty="0" smtClean="0"/>
              <a:t> منها أن تكون كمية </a:t>
            </a:r>
            <a:r>
              <a:rPr lang="ar-IQ" dirty="0" err="1" smtClean="0"/>
              <a:t>الارسابات</a:t>
            </a:r>
            <a:r>
              <a:rPr lang="ar-IQ" dirty="0" smtClean="0"/>
              <a:t> التي تجلبها الأنهار كبيرة نسبياً وان لا يكون الساحل الذي ينتهي فيه النهر عميقا بدرجة لا يمكن معها نمو الدلتا فيه. ولا تنشاً </a:t>
            </a:r>
            <a:r>
              <a:rPr lang="ar-IQ" dirty="0" err="1" smtClean="0"/>
              <a:t>الدلتاوات</a:t>
            </a:r>
            <a:r>
              <a:rPr lang="ar-IQ" dirty="0" smtClean="0"/>
              <a:t> مثلاً فوق السواحل التي تتعرض لظاهرة الانغمار وكذلك يجب أن لا تكون التيارات والأمواج قويه على </a:t>
            </a:r>
            <a:r>
              <a:rPr lang="ar-IQ" dirty="0" err="1" smtClean="0"/>
              <a:t>ذالك</a:t>
            </a:r>
            <a:r>
              <a:rPr lang="ar-IQ" dirty="0" smtClean="0"/>
              <a:t> الساحل. وليست هذه الظروف أساسيه جدا لتكون </a:t>
            </a:r>
            <a:r>
              <a:rPr lang="ar-IQ" dirty="0" err="1" smtClean="0"/>
              <a:t>الدلتاوات</a:t>
            </a:r>
            <a:r>
              <a:rPr lang="ar-IQ" dirty="0" smtClean="0"/>
              <a:t> غير أنها يمكن أن تكون قاعدة عامه </a:t>
            </a:r>
            <a:r>
              <a:rPr lang="ar-IQ" dirty="0" err="1" smtClean="0"/>
              <a:t>لامكانية</a:t>
            </a:r>
            <a:r>
              <a:rPr lang="ar-IQ" dirty="0" smtClean="0"/>
              <a:t> نشوؤها. فهناك انهار لا يتوفر فيها بعض هذه الظروف إلا أنها استطاعت أن تقوم بإنشاء </a:t>
            </a:r>
            <a:r>
              <a:rPr lang="ar-IQ" dirty="0" err="1" smtClean="0"/>
              <a:t>الدلتاوات</a:t>
            </a:r>
            <a:r>
              <a:rPr lang="ar-IQ" dirty="0" smtClean="0"/>
              <a:t>. هذا وتتجمع معظم </a:t>
            </a:r>
            <a:r>
              <a:rPr lang="ar-IQ" dirty="0" err="1" smtClean="0"/>
              <a:t>الارسابات</a:t>
            </a:r>
            <a:r>
              <a:rPr lang="ar-IQ" dirty="0" smtClean="0"/>
              <a:t> التي تنقلها الأنهار أمام القسم الأوسط من النهر في منطقه اتصاله بالجسم المائي </a:t>
            </a:r>
            <a:endParaRPr lang="ar-IQ" dirty="0"/>
          </a:p>
        </p:txBody>
      </p:sp>
    </p:spTree>
    <p:extLst>
      <p:ext uri="{BB962C8B-B14F-4D97-AF65-F5344CB8AC3E}">
        <p14:creationId xmlns:p14="http://schemas.microsoft.com/office/powerpoint/2010/main" val="290703516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192</Words>
  <Application>Microsoft Office PowerPoint</Application>
  <PresentationFormat>عرض على الشاشة (3:4)‏</PresentationFormat>
  <Paragraphs>6</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نسق Office</vt:lpstr>
      <vt:lpstr>3- السدود الطبيعية: Natural Levees</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السدود الطبيعية: Natural Levees</dc:title>
  <dc:creator>DR.Ahmed Saker 2o1O</dc:creator>
  <cp:lastModifiedBy>DR.Ahmed Saker 2o1O</cp:lastModifiedBy>
  <cp:revision>1</cp:revision>
  <dcterms:created xsi:type="dcterms:W3CDTF">2018-12-29T22:00:31Z</dcterms:created>
  <dcterms:modified xsi:type="dcterms:W3CDTF">2018-12-29T22:02:37Z</dcterms:modified>
</cp:coreProperties>
</file>