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3" d="100"/>
          <a:sy n="53" d="100"/>
        </p:scale>
        <p:origin x="-90" y="-3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15453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201648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1678242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213999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182283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1D10C8E4-296A-43FF-85F9-BF088A981DA6}"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2646984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1D10C8E4-296A-43FF-85F9-BF088A981DA6}" type="datetimeFigureOut">
              <a:rPr lang="ar-IQ" smtClean="0"/>
              <a:t>22/04/1440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07798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1D10C8E4-296A-43FF-85F9-BF088A981DA6}" type="datetimeFigureOut">
              <a:rPr lang="ar-IQ" smtClean="0"/>
              <a:t>22/04/1440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207785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D10C8E4-296A-43FF-85F9-BF088A981DA6}" type="datetimeFigureOut">
              <a:rPr lang="ar-IQ" smtClean="0"/>
              <a:t>22/04/1440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1273090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10C8E4-296A-43FF-85F9-BF088A981DA6}"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3479063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D10C8E4-296A-43FF-85F9-BF088A981DA6}" type="datetimeFigureOut">
              <a:rPr lang="ar-IQ" smtClean="0"/>
              <a:t>22/04/1440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361DDD51-CAAD-4D24-84BE-3F370C5CA98E}" type="slidenum">
              <a:rPr lang="ar-IQ" smtClean="0"/>
              <a:t>‹#›</a:t>
            </a:fld>
            <a:endParaRPr lang="ar-IQ"/>
          </a:p>
        </p:txBody>
      </p:sp>
    </p:spTree>
    <p:extLst>
      <p:ext uri="{BB962C8B-B14F-4D97-AF65-F5344CB8AC3E}">
        <p14:creationId xmlns:p14="http://schemas.microsoft.com/office/powerpoint/2010/main" val="14152220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D10C8E4-296A-43FF-85F9-BF088A981DA6}" type="datetimeFigureOut">
              <a:rPr lang="ar-IQ" smtClean="0"/>
              <a:t>22/04/1440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61DDD51-CAAD-4D24-84BE-3F370C5CA98E}" type="slidenum">
              <a:rPr lang="ar-IQ" smtClean="0"/>
              <a:t>‹#›</a:t>
            </a:fld>
            <a:endParaRPr lang="ar-IQ"/>
          </a:p>
        </p:txBody>
      </p:sp>
    </p:spTree>
    <p:extLst>
      <p:ext uri="{BB962C8B-B14F-4D97-AF65-F5344CB8AC3E}">
        <p14:creationId xmlns:p14="http://schemas.microsoft.com/office/powerpoint/2010/main" val="4156492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188641"/>
            <a:ext cx="7772400" cy="792087"/>
          </a:xfrm>
        </p:spPr>
        <p:txBody>
          <a:bodyPr/>
          <a:lstStyle/>
          <a:p>
            <a:r>
              <a:rPr lang="ar-IQ" dirty="0" smtClean="0"/>
              <a:t>3. الحفر الوعائية:</a:t>
            </a:r>
            <a:r>
              <a:rPr lang="en-US" dirty="0" smtClean="0"/>
              <a:t>potholes </a:t>
            </a:r>
            <a:endParaRPr lang="ar-IQ" dirty="0"/>
          </a:p>
        </p:txBody>
      </p:sp>
      <p:sp>
        <p:nvSpPr>
          <p:cNvPr id="3" name="عنوان فرعي 2"/>
          <p:cNvSpPr>
            <a:spLocks noGrp="1"/>
          </p:cNvSpPr>
          <p:nvPr>
            <p:ph type="subTitle" idx="1"/>
          </p:nvPr>
        </p:nvSpPr>
        <p:spPr>
          <a:xfrm>
            <a:off x="251520" y="1340768"/>
            <a:ext cx="8496944" cy="4298032"/>
          </a:xfrm>
        </p:spPr>
        <p:txBody>
          <a:bodyPr>
            <a:normAutofit fontScale="77500" lnSpcReduction="20000"/>
          </a:bodyPr>
          <a:lstStyle/>
          <a:p>
            <a:r>
              <a:rPr lang="ar-IQ" dirty="0" smtClean="0"/>
              <a:t> وتعرف أحيانا بالحفر </a:t>
            </a:r>
            <a:r>
              <a:rPr lang="ar-IQ" dirty="0" err="1" smtClean="0"/>
              <a:t>الدردورية</a:t>
            </a:r>
            <a:r>
              <a:rPr lang="ar-IQ" dirty="0" smtClean="0"/>
              <a:t> وتوجد عند </a:t>
            </a:r>
            <a:r>
              <a:rPr lang="ar-IQ" dirty="0" err="1" smtClean="0"/>
              <a:t>قدمات</a:t>
            </a:r>
            <a:r>
              <a:rPr lang="ar-IQ" dirty="0" smtClean="0"/>
              <a:t> المساقط المائية حيث يؤدي سقوط الماء القوي إلى تكوين حركة دورانية تقوم بواسطة ما تحمله من رمال وحصى بنحت القاع النهري الصلب وتكوين حفر باسم الحفر الوعائية. ولا تكون هذه الحفر إشكالا تضاريسية مهمة غير أنها يمكن أن تعتبر دليلا ًعلى مقدار النحت العمودي الذي تقوم به الأنهار التي تكون في مرحلة الشباب. وتتكون الحفر الوعائية بشكل سريع فوق التكوينات الصخرية اللينة مثل صخور الطفل ولكنها تضل محافظة على شكلها بصورة جيدة عند تكونها في صخور نارية صلبة كالجرانيت والبازلت والكوارتز. وتتحول بعض الحفر </a:t>
            </a:r>
            <a:r>
              <a:rPr lang="ar-IQ" dirty="0" err="1" smtClean="0"/>
              <a:t>الدردورية</a:t>
            </a:r>
            <a:r>
              <a:rPr lang="ar-IQ" dirty="0" smtClean="0"/>
              <a:t> من جراء تراجع الشلالات إلى الوراء إلى ما يعرف باسم البرك الغاطسة </a:t>
            </a:r>
            <a:r>
              <a:rPr lang="en-US" dirty="0" smtClean="0"/>
              <a:t>Plunge Pool </a:t>
            </a:r>
            <a:r>
              <a:rPr lang="ar-IQ" dirty="0" smtClean="0"/>
              <a:t>وأشهر هذه البرك تلك التي توجد في </a:t>
            </a:r>
            <a:r>
              <a:rPr lang="ar-IQ" dirty="0" err="1" smtClean="0"/>
              <a:t>كراندكولي</a:t>
            </a:r>
            <a:r>
              <a:rPr lang="ar-IQ" dirty="0" smtClean="0"/>
              <a:t> الذي يعتبر بمثابة المجرى السابق لنهر كولومبيا في ولاية واشنطن وقد تكونت تلك البرك الغاطسة من جراء تساقط الماء من فوق جرف يبلغ ارتفاعه حوالي (122) متراً.</a:t>
            </a:r>
            <a:endParaRPr lang="ar-IQ" dirty="0"/>
          </a:p>
        </p:txBody>
      </p:sp>
    </p:spTree>
    <p:extLst>
      <p:ext uri="{BB962C8B-B14F-4D97-AF65-F5344CB8AC3E}">
        <p14:creationId xmlns:p14="http://schemas.microsoft.com/office/powerpoint/2010/main" val="595646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474345"/>
            <a:ext cx="8784976" cy="3693319"/>
          </a:xfrm>
          <a:prstGeom prst="rect">
            <a:avLst/>
          </a:prstGeom>
        </p:spPr>
        <p:txBody>
          <a:bodyPr wrap="square">
            <a:spAutoFit/>
          </a:bodyPr>
          <a:lstStyle/>
          <a:p>
            <a:r>
              <a:rPr lang="ar-IQ" dirty="0" smtClean="0"/>
              <a:t>التضاريس الناتجة عن الترسيب النهري:</a:t>
            </a:r>
          </a:p>
          <a:p>
            <a:r>
              <a:rPr lang="ar-IQ" dirty="0" smtClean="0"/>
              <a:t>وتشمل ما يلي: </a:t>
            </a:r>
          </a:p>
          <a:p>
            <a:endParaRPr lang="ar-IQ" dirty="0" smtClean="0"/>
          </a:p>
          <a:p>
            <a:r>
              <a:rPr lang="ar-IQ" dirty="0" smtClean="0"/>
              <a:t>1- السهول </a:t>
            </a:r>
            <a:r>
              <a:rPr lang="ar-IQ" dirty="0" err="1" smtClean="0"/>
              <a:t>الفيضية</a:t>
            </a:r>
            <a:r>
              <a:rPr lang="ar-IQ" dirty="0" smtClean="0"/>
              <a:t>: </a:t>
            </a:r>
          </a:p>
          <a:p>
            <a:r>
              <a:rPr lang="ar-IQ" dirty="0" smtClean="0"/>
              <a:t>	تتصف السهول </a:t>
            </a:r>
            <a:r>
              <a:rPr lang="ar-IQ" dirty="0" err="1" smtClean="0"/>
              <a:t>الفيضيه</a:t>
            </a:r>
            <a:r>
              <a:rPr lang="ar-IQ" dirty="0" smtClean="0"/>
              <a:t> </a:t>
            </a:r>
            <a:r>
              <a:rPr lang="ar-IQ" dirty="0" err="1" smtClean="0"/>
              <a:t>للانهار</a:t>
            </a:r>
            <a:r>
              <a:rPr lang="ar-IQ" dirty="0" smtClean="0"/>
              <a:t> بأنها ذوات مستويات منخفضة وقريبه إلى حد ما من مستوى قاعدة التعرية أن لم تكن عندها فعلا. وتكونت تلك السهول من جراء تجمع </a:t>
            </a:r>
            <a:r>
              <a:rPr lang="ar-IQ" dirty="0" err="1" smtClean="0"/>
              <a:t>الإرسابات</a:t>
            </a:r>
            <a:r>
              <a:rPr lang="ar-IQ" dirty="0" smtClean="0"/>
              <a:t> </a:t>
            </a:r>
            <a:r>
              <a:rPr lang="ar-IQ" dirty="0" err="1" smtClean="0"/>
              <a:t>الطمويه</a:t>
            </a:r>
            <a:r>
              <a:rPr lang="ar-IQ" dirty="0" smtClean="0"/>
              <a:t> فوق قيعان الوديان التي قامت الأنهار بتوسيعها. وتتميز هذه السهول بقله درجه الانحدار فيها. وتنتشر فوقها مظاهر </a:t>
            </a:r>
            <a:r>
              <a:rPr lang="ar-IQ" dirty="0" err="1" smtClean="0"/>
              <a:t>تضاريسيه</a:t>
            </a:r>
            <a:r>
              <a:rPr lang="ar-IQ" dirty="0" smtClean="0"/>
              <a:t> متعددة مثل الالتواء النهرية والبحيرات الهلالية والمستنقعات والبحيرات غير </a:t>
            </a:r>
            <a:r>
              <a:rPr lang="ar-IQ" dirty="0" err="1" smtClean="0"/>
              <a:t>المنتضمه</a:t>
            </a:r>
            <a:r>
              <a:rPr lang="ar-IQ" dirty="0" smtClean="0"/>
              <a:t> في توزيعها والتي تشغل المنخفضات الموجودة هنا وهناك من السهل الفيضي. تنتج معظم تلك المنخفضات من جراء عدم انتظام عمليه الترسيب فوق كل أجزاء السهل الفيضي حيث تتلقى بعض المناطق كميات كبيره من الرواسب في حين لا تستلم الأخرى إلا رواسب قليله فتتحول إلى منخفضات كما في مناطق الاهوار في جنوب العراق.  ويمكن لهذه المنخفضات وغيرها من إشكال التضاريس الصغيرة أن تنشا من جراء التغيرات التي تحصل لمجاري بعض الأنهار إثناء الفيضانات أو من خلال تطور الالتواءات ألنهريه.</a:t>
            </a:r>
          </a:p>
          <a:p>
            <a:r>
              <a:rPr lang="ar-IQ" dirty="0" smtClean="0"/>
              <a:t> </a:t>
            </a:r>
            <a:endParaRPr lang="ar-IQ" dirty="0"/>
          </a:p>
        </p:txBody>
      </p:sp>
    </p:spTree>
    <p:extLst>
      <p:ext uri="{BB962C8B-B14F-4D97-AF65-F5344CB8AC3E}">
        <p14:creationId xmlns:p14="http://schemas.microsoft.com/office/powerpoint/2010/main" val="556077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20688"/>
            <a:ext cx="8784976" cy="4247317"/>
          </a:xfrm>
          <a:prstGeom prst="rect">
            <a:avLst/>
          </a:prstGeom>
        </p:spPr>
        <p:txBody>
          <a:bodyPr wrap="square">
            <a:spAutoFit/>
          </a:bodyPr>
          <a:lstStyle/>
          <a:p>
            <a:r>
              <a:rPr lang="ar-IQ" dirty="0" smtClean="0"/>
              <a:t>2- الالتواءات ألنهريه </a:t>
            </a:r>
            <a:r>
              <a:rPr lang="en-US" dirty="0" smtClean="0"/>
              <a:t>Meanders</a:t>
            </a:r>
          </a:p>
          <a:p>
            <a:r>
              <a:rPr lang="en-US" dirty="0" smtClean="0"/>
              <a:t>         </a:t>
            </a:r>
            <a:r>
              <a:rPr lang="ar-IQ" dirty="0" smtClean="0"/>
              <a:t>تطلق صفة الأنهار الملتوية على الأنهار التي تجري فوق سهول فيضيه عريضة ولها مجار متعرجة وقد أخذت هذا الاسم من نهر </a:t>
            </a:r>
            <a:r>
              <a:rPr lang="ar-IQ" dirty="0" err="1" smtClean="0"/>
              <a:t>مياندر</a:t>
            </a:r>
            <a:r>
              <a:rPr lang="ar-IQ" dirty="0" smtClean="0"/>
              <a:t> </a:t>
            </a:r>
            <a:r>
              <a:rPr lang="en-US" dirty="0" smtClean="0"/>
              <a:t>meander </a:t>
            </a:r>
            <a:r>
              <a:rPr lang="ar-IQ" dirty="0" smtClean="0"/>
              <a:t>في تركيا الذي تتمثل فيه هذه الميزة بشكل واضح. وتطهر كل الأنهار ميلا واضحا لتكوين الالتواءات بسبب ميلها إلى تكوين تأرجح متعاقب في جريانها من جانب إلى آخر. ولا يكون هذا التأرجح مرتبطا بالأنهار فقط وإنما نجدة واضحا في تحرك الأجسام الكبيرة الأخرى كما يحصل ذلك عند حركه الهواء وتكوينه للتيارات النفاثة </a:t>
            </a:r>
            <a:r>
              <a:rPr lang="en-US" dirty="0" smtClean="0"/>
              <a:t>jet streams </a:t>
            </a:r>
            <a:r>
              <a:rPr lang="ar-IQ" dirty="0" smtClean="0"/>
              <a:t>في الغلاف الجوي. أو عند تحرك مياه المحيطات في بعض التيارات المحيطية كتيار الخليج في المحيط الأطلسي. وكان يعتقد سابقا أن السبب الرئيسي في حدوث الالتواء النهرية يمكن إرجاعه إلى وجود العقبات التي تواجه النهر مما يجعله يدور أو ينثني حولها مكوناً الالتواء. إلا أن الدراسات الحديثة أثبتت انه من الممكن للالتواء أن يتكون حتى في مجار نهرية مستقيمة وليس فيها أي نوع من العقبات, وقد أثبتت ذلك تجربة مخبريه في </a:t>
            </a:r>
            <a:r>
              <a:rPr lang="en-US" dirty="0" smtClean="0"/>
              <a:t>Imperial College </a:t>
            </a:r>
            <a:r>
              <a:rPr lang="ar-IQ" dirty="0" smtClean="0"/>
              <a:t>في لندن، وكان جريان الماء فيه ثابتاً ومنتظماً. وقد ظهرت بعد مضي وقت ليس بالطويل بعض المناطق الضحلة على مسافات منتظمة من قاع المجرى، ثم بدا النهر بالدوران حول تلك المناطق الضحلة وبدا يطور </a:t>
            </a:r>
            <a:r>
              <a:rPr lang="ar-IQ" dirty="0" err="1" smtClean="0"/>
              <a:t>الدورانات</a:t>
            </a:r>
            <a:r>
              <a:rPr lang="ar-IQ" dirty="0" smtClean="0"/>
              <a:t> النهرية ويعتقد بعض الباحثين أن اختلاف سرعة تيار النهر خلال قطاعه وقله تلك السرعة في الجهات القريبة من القاع مسئول عن نشوء المناطق الضحلة التي سبق ذكرها قبل قليل. وينتج عنها ايضا حدوث تيار حلزوني يكون مسئول عن تطور الالتواءات النهرية. فعندما تتحرك الطبقات السفلى من المياه في النهر بسرعة اقل من الطبقات العليا يلحق الجريان السطحي بالجريان </a:t>
            </a:r>
            <a:r>
              <a:rPr lang="ar-IQ" dirty="0" err="1" smtClean="0"/>
              <a:t>القاعي</a:t>
            </a:r>
            <a:r>
              <a:rPr lang="ar-IQ" dirty="0" smtClean="0"/>
              <a:t> من الضفة المقعرة نحو الضفة المحدبة. </a:t>
            </a:r>
            <a:endParaRPr lang="ar-IQ" dirty="0"/>
          </a:p>
        </p:txBody>
      </p:sp>
    </p:spTree>
    <p:extLst>
      <p:ext uri="{BB962C8B-B14F-4D97-AF65-F5344CB8AC3E}">
        <p14:creationId xmlns:p14="http://schemas.microsoft.com/office/powerpoint/2010/main" val="154248790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434</Words>
  <Application>Microsoft Office PowerPoint</Application>
  <PresentationFormat>عرض على الشاشة (3:4)‏</PresentationFormat>
  <Paragraphs>10</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نسق Office</vt:lpstr>
      <vt:lpstr>3. الحفر الوعائية:potholes </vt:lpstr>
      <vt:lpstr>عرض تقديمي في PowerPoint</vt:lpstr>
      <vt:lpstr>عرض تقديمي في PowerPoint</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 الحفر الوعائية:potholes </dc:title>
  <dc:creator>DR.Ahmed Saker 2o1O</dc:creator>
  <cp:lastModifiedBy>DR.Ahmed Saker 2o1O</cp:lastModifiedBy>
  <cp:revision>1</cp:revision>
  <dcterms:created xsi:type="dcterms:W3CDTF">2018-12-29T21:57:12Z</dcterms:created>
  <dcterms:modified xsi:type="dcterms:W3CDTF">2018-12-29T21:59:59Z</dcterms:modified>
</cp:coreProperties>
</file>