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DB79EB9-A386-4D70-A55F-E5D69625B108}"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2165695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DB79EB9-A386-4D70-A55F-E5D69625B108}"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2755990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DB79EB9-A386-4D70-A55F-E5D69625B108}"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185709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DB79EB9-A386-4D70-A55F-E5D69625B108}"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3962610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DB79EB9-A386-4D70-A55F-E5D69625B108}"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196312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DB79EB9-A386-4D70-A55F-E5D69625B108}"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170733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DB79EB9-A386-4D70-A55F-E5D69625B108}"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1627361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DB79EB9-A386-4D70-A55F-E5D69625B108}"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383296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DB79EB9-A386-4D70-A55F-E5D69625B108}"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1674569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DB79EB9-A386-4D70-A55F-E5D69625B108}"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3224858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DB79EB9-A386-4D70-A55F-E5D69625B108}"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63E90C-ADCF-4EBA-AAA1-DED6F50E3316}" type="slidenum">
              <a:rPr lang="ar-IQ" smtClean="0"/>
              <a:t>‹#›</a:t>
            </a:fld>
            <a:endParaRPr lang="ar-IQ"/>
          </a:p>
        </p:txBody>
      </p:sp>
    </p:spTree>
    <p:extLst>
      <p:ext uri="{BB962C8B-B14F-4D97-AF65-F5344CB8AC3E}">
        <p14:creationId xmlns:p14="http://schemas.microsoft.com/office/powerpoint/2010/main" val="3023089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DB79EB9-A386-4D70-A55F-E5D69625B108}"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763E90C-ADCF-4EBA-AAA1-DED6F50E3316}" type="slidenum">
              <a:rPr lang="ar-IQ" smtClean="0"/>
              <a:t>‹#›</a:t>
            </a:fld>
            <a:endParaRPr lang="ar-IQ"/>
          </a:p>
        </p:txBody>
      </p:sp>
    </p:spTree>
    <p:extLst>
      <p:ext uri="{BB962C8B-B14F-4D97-AF65-F5344CB8AC3E}">
        <p14:creationId xmlns:p14="http://schemas.microsoft.com/office/powerpoint/2010/main" val="3531364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792087"/>
          </a:xfrm>
        </p:spPr>
        <p:txBody>
          <a:bodyPr/>
          <a:lstStyle/>
          <a:p>
            <a:r>
              <a:rPr lang="ar-IQ" dirty="0" smtClean="0"/>
              <a:t>التعرية النهرية</a:t>
            </a:r>
            <a:endParaRPr lang="ar-IQ" dirty="0"/>
          </a:p>
        </p:txBody>
      </p:sp>
      <p:sp>
        <p:nvSpPr>
          <p:cNvPr id="3" name="عنوان فرعي 2"/>
          <p:cNvSpPr>
            <a:spLocks noGrp="1"/>
          </p:cNvSpPr>
          <p:nvPr>
            <p:ph type="subTitle" idx="1"/>
          </p:nvPr>
        </p:nvSpPr>
        <p:spPr>
          <a:xfrm>
            <a:off x="0" y="1196752"/>
            <a:ext cx="8964488" cy="5184576"/>
          </a:xfrm>
        </p:spPr>
        <p:txBody>
          <a:bodyPr>
            <a:normAutofit fontScale="55000" lnSpcReduction="20000"/>
          </a:bodyPr>
          <a:lstStyle/>
          <a:p>
            <a:r>
              <a:rPr lang="ar-IQ" dirty="0" smtClean="0"/>
              <a:t>تعمل المياه الجارية على إضعاف الصخر وحته من خلال عمليات الحت الكيماوي والآلي </a:t>
            </a:r>
            <a:r>
              <a:rPr lang="en-US" dirty="0" smtClean="0"/>
              <a:t>Corrosion </a:t>
            </a:r>
            <a:r>
              <a:rPr lang="ar-IQ" dirty="0" smtClean="0"/>
              <a:t>والكشط أو النخر </a:t>
            </a:r>
            <a:r>
              <a:rPr lang="en-US" dirty="0" smtClean="0"/>
              <a:t>Abrasion </a:t>
            </a:r>
            <a:r>
              <a:rPr lang="ar-IQ" dirty="0" smtClean="0"/>
              <a:t>والحفر </a:t>
            </a:r>
            <a:r>
              <a:rPr lang="en-US" dirty="0" smtClean="0"/>
              <a:t>evulsions </a:t>
            </a:r>
            <a:r>
              <a:rPr lang="ar-IQ" dirty="0" smtClean="0"/>
              <a:t>والاقتلاع المائي </a:t>
            </a:r>
            <a:r>
              <a:rPr lang="en-US" dirty="0" err="1" smtClean="0"/>
              <a:t>Hydraulicking</a:t>
            </a:r>
            <a:r>
              <a:rPr lang="en-US" dirty="0" smtClean="0"/>
              <a:t> </a:t>
            </a:r>
            <a:r>
              <a:rPr lang="ar-IQ" dirty="0" smtClean="0"/>
              <a:t>التي تنتهي عادة بحفر جانبي </a:t>
            </a:r>
            <a:r>
              <a:rPr lang="en-US" dirty="0" smtClean="0"/>
              <a:t>Bank- caving </a:t>
            </a:r>
            <a:r>
              <a:rPr lang="ar-IQ" dirty="0" smtClean="0"/>
              <a:t>أو تقويض من الأسفل </a:t>
            </a:r>
            <a:r>
              <a:rPr lang="en-US" dirty="0" smtClean="0"/>
              <a:t>Under-cutting </a:t>
            </a:r>
            <a:r>
              <a:rPr lang="ar-IQ" dirty="0" smtClean="0"/>
              <a:t>أو النحت الصاعد </a:t>
            </a:r>
            <a:r>
              <a:rPr lang="en-US" dirty="0" smtClean="0"/>
              <a:t>Headword erosion </a:t>
            </a:r>
            <a:r>
              <a:rPr lang="ar-IQ" dirty="0" smtClean="0"/>
              <a:t>وتحدد صلابه الصخر الاتجاه الذي يتبعه الماء الجاري في نشاطه </a:t>
            </a:r>
            <a:r>
              <a:rPr lang="ar-IQ" dirty="0" err="1" smtClean="0"/>
              <a:t>الحتي</a:t>
            </a:r>
            <a:r>
              <a:rPr lang="ar-IQ" dirty="0" smtClean="0"/>
              <a:t>, كان يشتد الحت الراسي في الصخور الضعيفة، وتعتبر الأنهار من العمليات </a:t>
            </a:r>
            <a:r>
              <a:rPr lang="ar-IQ" dirty="0" err="1" smtClean="0"/>
              <a:t>الجيومورفولوجية</a:t>
            </a:r>
            <a:r>
              <a:rPr lang="ar-IQ" dirty="0" smtClean="0"/>
              <a:t> المهمة التي تلعب دورا أساسيا في تغيير مظاهر التضاريس على سطح الأرض وتوجه الأنهار قسما من طاقتها إلى عملية التعرية التي يمكن أن تتم من خلال الطرق التالية: </a:t>
            </a:r>
          </a:p>
          <a:p>
            <a:r>
              <a:rPr lang="ar-IQ" dirty="0" smtClean="0"/>
              <a:t>1- الذوبان </a:t>
            </a:r>
            <a:r>
              <a:rPr lang="en-US" dirty="0" smtClean="0"/>
              <a:t>Solution </a:t>
            </a:r>
          </a:p>
          <a:p>
            <a:r>
              <a:rPr lang="en-US" dirty="0" smtClean="0"/>
              <a:t>	 </a:t>
            </a:r>
            <a:r>
              <a:rPr lang="ar-IQ" dirty="0" smtClean="0"/>
              <a:t>ونعني بها عملية الإذابة التي تقوم بها المياه عند جريانها فوق الطبقات الصخرية. وتختلف كمية المواد الذائبة في مباه الأنهار من نهر إلى أخر تبعا لدرجة نقاوة المياه وكذلك تبعا لطبيعة الصخور التي يجري عليها ذلك النهر. وقد سبق لنا أن بينا عند دراستنا لعملية </a:t>
            </a:r>
            <a:r>
              <a:rPr lang="ar-IQ" dirty="0" err="1" smtClean="0"/>
              <a:t>التكربن</a:t>
            </a:r>
            <a:r>
              <a:rPr lang="ar-IQ" dirty="0" smtClean="0"/>
              <a:t> في موضوع التجوية كيف أن لبعض الصخور قابلية كبيرة على الذوبان في الماء الذي يحتوي على حامض </a:t>
            </a:r>
            <a:r>
              <a:rPr lang="ar-IQ" dirty="0" err="1" smtClean="0"/>
              <a:t>الكاربونيك</a:t>
            </a:r>
            <a:r>
              <a:rPr lang="ar-IQ" dirty="0" smtClean="0"/>
              <a:t> المخفف مثل الصخور الجيرية والطباشيرية. كما تقوم المياه الباطنية هي الأخرى بتزويد مياه الأنهار بكميات كبيرة من المواد الذائبة.  وتنقل كل هذه المواد الذائبة نحو المكان الذي ينتهي فيه ذلك النهر.</a:t>
            </a:r>
          </a:p>
          <a:p>
            <a:endParaRPr lang="ar-IQ" dirty="0" smtClean="0"/>
          </a:p>
          <a:p>
            <a:r>
              <a:rPr lang="ar-IQ" dirty="0" smtClean="0"/>
              <a:t>2- الأثر الهيدروليكي </a:t>
            </a:r>
          </a:p>
          <a:p>
            <a:r>
              <a:rPr lang="ar-IQ" dirty="0" smtClean="0"/>
              <a:t>	ونعني به عملية النحت التي تقوم بها الأنهار من جراء ضغط المائي المسلط على الصخور المختلفة </a:t>
            </a:r>
            <a:r>
              <a:rPr lang="ar-IQ" dirty="0" err="1" smtClean="0"/>
              <a:t>ألمكونه</a:t>
            </a:r>
            <a:r>
              <a:rPr lang="ar-IQ" dirty="0" smtClean="0"/>
              <a:t> للمجرى النهري. ويندفع تيار الماء خلال الشقوق ومواقع الضعف الموجودة في الصخور فيسبب توسيع تلك المناطق واقتطاع أجزاء صخرية منها. ويؤدي الانفجار الفجائي للفقاعات التي تحتوي بخار الماء في تيار النهر الشديد الاضطراب إلى توليد موجات قوية تضرب السطوح الصخرية المجاورة الأمر الذي يتسبب عنه تمزيق وتحطيم الصخور.</a:t>
            </a:r>
          </a:p>
          <a:p>
            <a:endParaRPr lang="ar-IQ" dirty="0"/>
          </a:p>
        </p:txBody>
      </p:sp>
    </p:spTree>
    <p:extLst>
      <p:ext uri="{BB962C8B-B14F-4D97-AF65-F5344CB8AC3E}">
        <p14:creationId xmlns:p14="http://schemas.microsoft.com/office/powerpoint/2010/main" val="123298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0311" y="404664"/>
            <a:ext cx="8892480" cy="4524315"/>
          </a:xfrm>
          <a:prstGeom prst="rect">
            <a:avLst/>
          </a:prstGeom>
        </p:spPr>
        <p:txBody>
          <a:bodyPr wrap="square">
            <a:spAutoFit/>
          </a:bodyPr>
          <a:lstStyle/>
          <a:p>
            <a:r>
              <a:rPr lang="ar-IQ" dirty="0" smtClean="0"/>
              <a:t>3- النحت </a:t>
            </a:r>
            <a:r>
              <a:rPr lang="en-US" dirty="0" smtClean="0"/>
              <a:t>abrasion </a:t>
            </a:r>
          </a:p>
          <a:p>
            <a:r>
              <a:rPr lang="en-US" dirty="0" smtClean="0"/>
              <a:t> 	</a:t>
            </a:r>
            <a:r>
              <a:rPr lang="ar-IQ" dirty="0" smtClean="0"/>
              <a:t>ويعني عملية الصقل أو النحت الميكانيكي الذي تقوم بها الأنهار. تنجم هذه العملية من خلال عمليات عديدة مثل اصطدام المواد الصلبة التي يحملها النهر وذرات الغرين والحصى المختلفة الأحجام, بجوانب المجرى النهري, أو من خلال التصادم المتكرر الذي يحدث بين الصخور الكبيرة الأحجام وبين قاع المجرى النهري خلال الفيضانات بشكل خاص, أو نتيجة لتحطم مواد الحمولة نفسها إلى ذرات اصغر حجما بسبب اصطدام ذراتها مع بعضها الأخر, أو اصطدامها بقاع وجوانب المجرى النهري، ونتيجة لذلك تتناقص أحجام ذرات المواد المنقولة ويصبح من السهل على النهر حملها. تكون قوة النحت للمياه الصافية قليلة وتتعاظم هذه القوة كثيرا في حالة وجود ذرات الرمل والصخور الصغيرة والحصى التي تصقل وتزيل الصخور التي تكون على اتصال معها ويدل وجود الحصى المدورة أو المصقولة جيدا فوق قاع المجرى النهري على حدوث عملية نحت طويلة الأمد قد حولت تلك الحصى إلى هذه الأشكال. ولا يمكن إيجاد تقدير مقنع لمعدل التعرية التي تقوم بها الأنهار، وذلك لتعقد العمليات التي تتحكم فيها وتغيرها. ففي المناطق التي تسود فيها تلال الصخور الطينية يمكن لهذه التعرية أن تصل إلى حوالي 30 سم في العام في حين لا يظهر أي تأثير سريع على المناطق ذوات الصخور النارية الصلبة. وقد أمكن من خلال المسح الجيولوجي للولايات المتحدة أن تقدر كمية التعرية النهرية في حوض </a:t>
            </a:r>
            <a:r>
              <a:rPr lang="ar-IQ" dirty="0" err="1" smtClean="0"/>
              <a:t>ألمسيسيبي</a:t>
            </a:r>
            <a:r>
              <a:rPr lang="ar-IQ" dirty="0" smtClean="0"/>
              <a:t> حيث قدرت بحوالي 30 سم لكل 5000 – 6000 عام. وبالنظر لوجود مناطق أخرى في الولايات المتحدة يكون تأثير الأنهار عليها قليلا لأنها مغطاة بالغابات والحشائش, فقد قدر مجمل التعرية النهرية لعموم الولايات المتحدة بحوالي 30 سم لكل 8000 – 9000 سنة. </a:t>
            </a:r>
          </a:p>
          <a:p>
            <a:endParaRPr lang="ar-IQ" dirty="0"/>
          </a:p>
        </p:txBody>
      </p:sp>
    </p:spTree>
    <p:extLst>
      <p:ext uri="{BB962C8B-B14F-4D97-AF65-F5344CB8AC3E}">
        <p14:creationId xmlns:p14="http://schemas.microsoft.com/office/powerpoint/2010/main" val="177295877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103</Words>
  <Application>Microsoft Office PowerPoint</Application>
  <PresentationFormat>عرض على الشاشة (3:4)‏</PresentationFormat>
  <Paragraphs>9</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التعرية النهرية</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التعرية النهرية</dc:title>
  <dc:creator>DR.Ahmed Saker 2o1O</dc:creator>
  <cp:lastModifiedBy>DR.Ahmed Saker 2o1O</cp:lastModifiedBy>
  <cp:revision>1</cp:revision>
  <dcterms:created xsi:type="dcterms:W3CDTF">2018-12-29T21:45:33Z</dcterms:created>
  <dcterms:modified xsi:type="dcterms:W3CDTF">2018-12-29T21:47:50Z</dcterms:modified>
</cp:coreProperties>
</file>