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3" d="100"/>
          <a:sy n="53" d="100"/>
        </p:scale>
        <p:origin x="-72"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60E0A60-C9D7-4D51-93F1-FFBFACC9411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1507268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0E0A60-C9D7-4D51-93F1-FFBFACC9411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112362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0E0A60-C9D7-4D51-93F1-FFBFACC9411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12600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0E0A60-C9D7-4D51-93F1-FFBFACC9411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581205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60E0A60-C9D7-4D51-93F1-FFBFACC94119}"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93146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60E0A60-C9D7-4D51-93F1-FFBFACC94119}"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194192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60E0A60-C9D7-4D51-93F1-FFBFACC94119}"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398693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60E0A60-C9D7-4D51-93F1-FFBFACC94119}"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2215196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60E0A60-C9D7-4D51-93F1-FFBFACC94119}"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30076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0E0A60-C9D7-4D51-93F1-FFBFACC94119}"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3468366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0E0A60-C9D7-4D51-93F1-FFBFACC94119}"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198162-DAC9-4DA3-8790-D3E62E41286C}" type="slidenum">
              <a:rPr lang="ar-IQ" smtClean="0"/>
              <a:t>‹#›</a:t>
            </a:fld>
            <a:endParaRPr lang="ar-IQ"/>
          </a:p>
        </p:txBody>
      </p:sp>
    </p:spTree>
    <p:extLst>
      <p:ext uri="{BB962C8B-B14F-4D97-AF65-F5344CB8AC3E}">
        <p14:creationId xmlns:p14="http://schemas.microsoft.com/office/powerpoint/2010/main" val="174673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0E0A60-C9D7-4D51-93F1-FFBFACC94119}"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198162-DAC9-4DA3-8790-D3E62E41286C}" type="slidenum">
              <a:rPr lang="ar-IQ" smtClean="0"/>
              <a:t>‹#›</a:t>
            </a:fld>
            <a:endParaRPr lang="ar-IQ"/>
          </a:p>
        </p:txBody>
      </p:sp>
    </p:spTree>
    <p:extLst>
      <p:ext uri="{BB962C8B-B14F-4D97-AF65-F5344CB8AC3E}">
        <p14:creationId xmlns:p14="http://schemas.microsoft.com/office/powerpoint/2010/main" val="1963925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648071"/>
          </a:xfrm>
        </p:spPr>
        <p:txBody>
          <a:bodyPr>
            <a:normAutofit fontScale="90000"/>
          </a:bodyPr>
          <a:lstStyle/>
          <a:p>
            <a:r>
              <a:rPr lang="ar-IQ" dirty="0" smtClean="0"/>
              <a:t>حمولة النهر</a:t>
            </a:r>
            <a:endParaRPr lang="ar-IQ" dirty="0"/>
          </a:p>
        </p:txBody>
      </p:sp>
      <p:sp>
        <p:nvSpPr>
          <p:cNvPr id="3" name="عنوان فرعي 2"/>
          <p:cNvSpPr>
            <a:spLocks noGrp="1"/>
          </p:cNvSpPr>
          <p:nvPr>
            <p:ph type="subTitle" idx="1"/>
          </p:nvPr>
        </p:nvSpPr>
        <p:spPr>
          <a:xfrm>
            <a:off x="107504" y="764704"/>
            <a:ext cx="8817024" cy="5832648"/>
          </a:xfrm>
        </p:spPr>
        <p:txBody>
          <a:bodyPr>
            <a:normAutofit fontScale="70000" lnSpcReduction="20000"/>
          </a:bodyPr>
          <a:lstStyle/>
          <a:p>
            <a:r>
              <a:rPr lang="ar-IQ" dirty="0" smtClean="0"/>
              <a:t>	يضل النهر عاملا مؤثرا من الناحية </a:t>
            </a:r>
            <a:r>
              <a:rPr lang="ar-IQ" dirty="0" err="1" smtClean="0"/>
              <a:t>الجيومورفولوجية</a:t>
            </a:r>
            <a:r>
              <a:rPr lang="ar-IQ" dirty="0" smtClean="0"/>
              <a:t> عندما تبقى له القابلية على تحريك الحمولة المختلفة. إذ ينقل النهر حمولته المختلفة بأساليب متعددة تبعا لنوعية تلك الحمولة والتي تقسم إلى:</a:t>
            </a:r>
          </a:p>
          <a:p>
            <a:r>
              <a:rPr lang="ar-IQ" dirty="0" smtClean="0"/>
              <a:t>1- الحمولة الذائبة </a:t>
            </a:r>
            <a:r>
              <a:rPr lang="en-US" dirty="0" smtClean="0"/>
              <a:t>Solution Load </a:t>
            </a:r>
          </a:p>
          <a:p>
            <a:r>
              <a:rPr lang="en-US" dirty="0" smtClean="0"/>
              <a:t>	</a:t>
            </a:r>
            <a:r>
              <a:rPr lang="ar-IQ" dirty="0" smtClean="0"/>
              <a:t>تحمل الأنهار الكثير من المواد بشكل ايونات ذائبة وتكون تلك الايونات جزء من الماء نفسه وتتحرك مع </a:t>
            </a:r>
            <a:r>
              <a:rPr lang="ar-IQ" dirty="0" err="1" smtClean="0"/>
              <a:t>حركتة</a:t>
            </a:r>
            <a:r>
              <a:rPr lang="ar-IQ" dirty="0" smtClean="0"/>
              <a:t>. وتعتبر </a:t>
            </a:r>
            <a:r>
              <a:rPr lang="ar-IQ" dirty="0" err="1" smtClean="0"/>
              <a:t>الكاربونات</a:t>
            </a:r>
            <a:r>
              <a:rPr lang="ar-IQ" dirty="0" smtClean="0"/>
              <a:t> </a:t>
            </a:r>
            <a:r>
              <a:rPr lang="ar-IQ" dirty="0" err="1" smtClean="0"/>
              <a:t>والكبريتات</a:t>
            </a:r>
            <a:r>
              <a:rPr lang="ar-IQ" dirty="0" smtClean="0"/>
              <a:t> </a:t>
            </a:r>
            <a:r>
              <a:rPr lang="ar-IQ" dirty="0" err="1" smtClean="0"/>
              <a:t>والكلوريدات</a:t>
            </a:r>
            <a:r>
              <a:rPr lang="ar-IQ" dirty="0" smtClean="0"/>
              <a:t> والاكاسيد من بين أهم تلك الايونات. ويأتي معظم تلك الأملاح من الماء الباطني الذي يترشح بشكل بطيء من خلال الصخور والتربة التي تعرضت لعمليات التجوية. ولا يأتي إلا القليل منها من خلال عمليات الإذابة التي تحصل على جوانب وقاع المجاري النهرية ما عدا تلك الأنهار التي تجري فوق الصخور الجيرية أو الجبس. </a:t>
            </a:r>
          </a:p>
          <a:p>
            <a:r>
              <a:rPr lang="ar-IQ" dirty="0" smtClean="0"/>
              <a:t>     ينقل عدد من الأنهار حمولة ذائبة تزيد عن الالف جزء بالمليون، ويقترب المعدل العام لهذه المواد في حدود 200 جزء بالمليون. وتعتبر عملية الإذابة مهمة جدا ليس فقط في الأقاليم الجبلية بل وفي الأقاليم ذوات التضاريس المنخفضة والجريان السطحي البطيء كما في القسم الجنوبي الشرقي من الولايات المتحدة حيث يعتقد أن عملية الذوبان استطاعت أن تخفض من مستوى سطح الأرض بمعدل متر واحد كل 250.000 سنة. وتتجاوز حمولة النهر الذائبة في مثل هذه المناطق الأنواع الأخرى من الحمولة النهرية. وقد قدر موري </a:t>
            </a:r>
            <a:r>
              <a:rPr lang="en-US" dirty="0" smtClean="0"/>
              <a:t>Murray   </a:t>
            </a:r>
            <a:r>
              <a:rPr lang="ar-IQ" dirty="0" smtClean="0"/>
              <a:t>كمية المواد المذابة بحوالي 762.587 طن في الميل المكعب الواحد من مياه الأنهار يتكون نصفها تقريبا من </a:t>
            </a:r>
            <a:r>
              <a:rPr lang="ar-IQ" dirty="0" err="1" smtClean="0"/>
              <a:t>كاربونات</a:t>
            </a:r>
            <a:r>
              <a:rPr lang="ar-IQ" dirty="0" smtClean="0"/>
              <a:t> الكالسيوم. وتنقل الأنهار إلى البحار كمية من الماء تقدر بحوالي 6.500 ميل3 فإذا كان تقدير موري صحيحا فان الأنهار تنقل ما مقداره 5 بلايين طن من المواد بطريقة الذوبان من اليابسة إلى البحر في كل عام.</a:t>
            </a:r>
          </a:p>
          <a:p>
            <a:r>
              <a:rPr lang="ar-IQ" dirty="0" smtClean="0"/>
              <a:t> </a:t>
            </a:r>
          </a:p>
          <a:p>
            <a:endParaRPr lang="ar-IQ" dirty="0"/>
          </a:p>
        </p:txBody>
      </p:sp>
    </p:spTree>
    <p:extLst>
      <p:ext uri="{BB962C8B-B14F-4D97-AF65-F5344CB8AC3E}">
        <p14:creationId xmlns:p14="http://schemas.microsoft.com/office/powerpoint/2010/main" val="1267916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60648"/>
            <a:ext cx="9144000" cy="5632311"/>
          </a:xfrm>
          <a:prstGeom prst="rect">
            <a:avLst/>
          </a:prstGeom>
        </p:spPr>
        <p:txBody>
          <a:bodyPr wrap="square">
            <a:spAutoFit/>
          </a:bodyPr>
          <a:lstStyle/>
          <a:p>
            <a:pPr marL="16510" algn="just"/>
            <a:r>
              <a:rPr lang="ar-SA" b="1" dirty="0" smtClean="0">
                <a:effectLst/>
                <a:latin typeface="Times New Roman"/>
                <a:ea typeface="Times New Roman"/>
              </a:rPr>
              <a:t>2- الحمولة العالقة </a:t>
            </a:r>
            <a:r>
              <a:rPr lang="en-US" b="1" dirty="0" smtClean="0">
                <a:effectLst/>
                <a:latin typeface="Times New Roman"/>
                <a:ea typeface="Times New Roman"/>
              </a:rPr>
              <a:t>Suspended</a:t>
            </a:r>
            <a:r>
              <a:rPr lang="en-US" dirty="0" smtClean="0">
                <a:effectLst/>
                <a:latin typeface="Times New Roman"/>
                <a:ea typeface="Times New Roman"/>
              </a:rPr>
              <a:t> </a:t>
            </a:r>
            <a:endParaRPr lang="en-US" sz="1400" dirty="0" smtClean="0">
              <a:effectLst/>
              <a:latin typeface="Times New Roman"/>
              <a:ea typeface="Times New Roman"/>
            </a:endParaRPr>
          </a:p>
          <a:p>
            <a:pPr marL="16510" algn="just"/>
            <a:r>
              <a:rPr lang="ar-BH" dirty="0" smtClean="0">
                <a:effectLst/>
                <a:latin typeface="Times New Roman"/>
                <a:ea typeface="Times New Roman"/>
              </a:rPr>
              <a:t>	</a:t>
            </a:r>
            <a:r>
              <a:rPr lang="ar-SA" dirty="0" smtClean="0">
                <a:effectLst/>
                <a:latin typeface="Times New Roman"/>
                <a:ea typeface="Times New Roman"/>
              </a:rPr>
              <a:t>تتألف الحمولة العالقة للأنهار من ذرات الطين الناعمة جدا والتي يمكن أن تكون حتى غروية </a:t>
            </a:r>
            <a:r>
              <a:rPr lang="en-US" dirty="0" smtClean="0">
                <a:effectLst/>
                <a:latin typeface="Times New Roman"/>
                <a:ea typeface="Times New Roman"/>
              </a:rPr>
              <a:t>Colloidal </a:t>
            </a:r>
            <a:r>
              <a:rPr lang="ar-SA" dirty="0" smtClean="0">
                <a:effectLst/>
                <a:latin typeface="Times New Roman"/>
                <a:ea typeface="Times New Roman"/>
              </a:rPr>
              <a:t>وتبقى هذه المواد عالقة في المياه حتى تتوقف حركة الجريان عند وصول النهر إلى جسم مائي راكد. ولا تعتمد كمية حمولة النهر من هذه المواد العالقة على مقدار سرعة فقط بل على عوامل أخرى مثل طبيعة الأمطار ومقدار حجم ذرات التربة السطحية وكذلك على مقدار الغطاء النباتي وخاصة المتكون من الحشائش. </a:t>
            </a:r>
            <a:r>
              <a:rPr lang="ar-BH" dirty="0" smtClean="0">
                <a:effectLst/>
                <a:latin typeface="Times New Roman"/>
                <a:ea typeface="Times New Roman"/>
              </a:rPr>
              <a:t>و</a:t>
            </a:r>
            <a:r>
              <a:rPr lang="ar-SA" dirty="0" smtClean="0">
                <a:effectLst/>
                <a:latin typeface="Times New Roman"/>
                <a:ea typeface="Times New Roman"/>
              </a:rPr>
              <a:t>تساعد حالة الاضطراب الناتجة عن حركة الماء في النهر على حمل كميات من مواد ذوات ذرات اكبر حجما</a:t>
            </a:r>
            <a:r>
              <a:rPr lang="ar-BH" dirty="0" smtClean="0">
                <a:effectLst/>
                <a:latin typeface="Times New Roman"/>
                <a:ea typeface="Times New Roman"/>
              </a:rPr>
              <a:t>،</a:t>
            </a:r>
            <a:r>
              <a:rPr lang="ar-SA" dirty="0" smtClean="0">
                <a:effectLst/>
                <a:latin typeface="Times New Roman"/>
                <a:ea typeface="Times New Roman"/>
              </a:rPr>
              <a:t> فقد أظهرت التجارب التي أجريت على بعض الأنهار إن قليلا من الأنهار السريعة الجريان فقط يستطيع أن يرفع مواد رملية ذوات ذرات متوسطة الحجم على قيعانها. وتلعب التيارات الصاعدة دورا مهما في رفع المواد المنقولة وإبقائها عالقة في المياه. ويزداد </a:t>
            </a:r>
            <a:r>
              <a:rPr lang="ar-BH" dirty="0" smtClean="0">
                <a:effectLst/>
                <a:latin typeface="Times New Roman"/>
                <a:ea typeface="Times New Roman"/>
              </a:rPr>
              <a:t>ت</a:t>
            </a:r>
            <a:r>
              <a:rPr lang="ar-SA" dirty="0" smtClean="0">
                <a:effectLst/>
                <a:latin typeface="Times New Roman"/>
                <a:ea typeface="Times New Roman"/>
              </a:rPr>
              <a:t>كرار حدوث التيارات الهابطة في مياه النهر كلما تحرك النهر </a:t>
            </a:r>
            <a:r>
              <a:rPr lang="ar-SA" dirty="0" err="1" smtClean="0">
                <a:effectLst/>
                <a:latin typeface="Times New Roman"/>
                <a:ea typeface="Times New Roman"/>
              </a:rPr>
              <a:t>باتجا</a:t>
            </a:r>
            <a:r>
              <a:rPr lang="ar-BH" dirty="0" smtClean="0">
                <a:effectLst/>
                <a:latin typeface="Times New Roman"/>
                <a:ea typeface="Times New Roman"/>
              </a:rPr>
              <a:t>ه</a:t>
            </a:r>
            <a:r>
              <a:rPr lang="ar-SA" dirty="0" smtClean="0">
                <a:effectLst/>
                <a:latin typeface="Times New Roman"/>
                <a:ea typeface="Times New Roman"/>
              </a:rPr>
              <a:t> المصب بحيث تفوق في عددها مقدار </a:t>
            </a:r>
            <a:r>
              <a:rPr lang="ar-SA" dirty="0" err="1" smtClean="0">
                <a:effectLst/>
                <a:latin typeface="Times New Roman"/>
                <a:ea typeface="Times New Roman"/>
              </a:rPr>
              <a:t>التيارت</a:t>
            </a:r>
            <a:r>
              <a:rPr lang="ar-SA" dirty="0" smtClean="0">
                <a:effectLst/>
                <a:latin typeface="Times New Roman"/>
                <a:ea typeface="Times New Roman"/>
              </a:rPr>
              <a:t> المائية الصاعدة ولكن مثل هذه </a:t>
            </a:r>
            <a:r>
              <a:rPr lang="ar-BH" dirty="0" smtClean="0">
                <a:effectLst/>
                <a:latin typeface="Times New Roman"/>
                <a:ea typeface="Times New Roman"/>
              </a:rPr>
              <a:t>ا</a:t>
            </a:r>
            <a:r>
              <a:rPr lang="ar-SA" dirty="0" smtClean="0">
                <a:effectLst/>
                <a:latin typeface="Times New Roman"/>
                <a:ea typeface="Times New Roman"/>
              </a:rPr>
              <a:t>لتيارات لا تؤدي إلا إلى حدوث حالة الاضطراب التي تبقي المواد عالقة في ميا</a:t>
            </a:r>
            <a:r>
              <a:rPr lang="ar-BH" dirty="0" smtClean="0">
                <a:effectLst/>
                <a:latin typeface="Times New Roman"/>
                <a:ea typeface="Times New Roman"/>
              </a:rPr>
              <a:t>ه </a:t>
            </a:r>
            <a:r>
              <a:rPr lang="ar-SA" dirty="0" smtClean="0">
                <a:effectLst/>
                <a:latin typeface="Times New Roman"/>
                <a:ea typeface="Times New Roman"/>
              </a:rPr>
              <a:t>النهر. </a:t>
            </a:r>
            <a:endParaRPr lang="en-US" sz="1400" dirty="0" smtClean="0">
              <a:effectLst/>
              <a:latin typeface="Times New Roman"/>
              <a:ea typeface="Times New Roman"/>
            </a:endParaRPr>
          </a:p>
          <a:p>
            <a:pPr marL="16510" algn="just"/>
            <a:r>
              <a:rPr lang="ar-BH" dirty="0" smtClean="0">
                <a:effectLst/>
                <a:latin typeface="Times New Roman"/>
                <a:ea typeface="Times New Roman"/>
              </a:rPr>
              <a:t> </a:t>
            </a:r>
            <a:endParaRPr lang="en-US" sz="1400" dirty="0" smtClean="0">
              <a:effectLst/>
              <a:latin typeface="Times New Roman"/>
              <a:ea typeface="Times New Roman"/>
            </a:endParaRPr>
          </a:p>
          <a:p>
            <a:pPr marL="16510" algn="just"/>
            <a:r>
              <a:rPr lang="ar-SA" b="1" dirty="0" smtClean="0">
                <a:effectLst/>
                <a:latin typeface="Times New Roman"/>
                <a:ea typeface="Times New Roman"/>
              </a:rPr>
              <a:t>3- الحمولة القاعية </a:t>
            </a:r>
            <a:r>
              <a:rPr lang="en-US" b="1" dirty="0" smtClean="0">
                <a:effectLst/>
                <a:latin typeface="Times New Roman"/>
                <a:ea typeface="Times New Roman"/>
              </a:rPr>
              <a:t>Bed load</a:t>
            </a:r>
            <a:r>
              <a:rPr lang="en-US" dirty="0" smtClean="0">
                <a:effectLst/>
                <a:latin typeface="Times New Roman"/>
                <a:ea typeface="Times New Roman"/>
              </a:rPr>
              <a:t> </a:t>
            </a:r>
            <a:endParaRPr lang="en-US" sz="1400" dirty="0" smtClean="0">
              <a:effectLst/>
              <a:latin typeface="Times New Roman"/>
              <a:ea typeface="Times New Roman"/>
            </a:endParaRPr>
          </a:p>
          <a:p>
            <a:pPr marL="16510" algn="just"/>
            <a:r>
              <a:rPr lang="ar-BH" dirty="0" smtClean="0">
                <a:effectLst/>
                <a:latin typeface="Times New Roman"/>
                <a:ea typeface="Times New Roman"/>
              </a:rPr>
              <a:t>	إن </a:t>
            </a:r>
            <a:r>
              <a:rPr lang="ar-SA" dirty="0" smtClean="0">
                <a:effectLst/>
                <a:latin typeface="Times New Roman"/>
                <a:ea typeface="Times New Roman"/>
              </a:rPr>
              <a:t>بعض المواد خشنة الذرات </a:t>
            </a:r>
            <a:r>
              <a:rPr lang="ar-BH" dirty="0" smtClean="0">
                <a:effectLst/>
                <a:latin typeface="Times New Roman"/>
                <a:ea typeface="Times New Roman"/>
              </a:rPr>
              <a:t>والتي</a:t>
            </a:r>
            <a:r>
              <a:rPr lang="ar-SA" dirty="0" smtClean="0">
                <a:effectLst/>
                <a:latin typeface="Times New Roman"/>
                <a:ea typeface="Times New Roman"/>
              </a:rPr>
              <a:t> لا يستطيع النهر رفعها أو نقلها بطريقة التعلق يقوم برفعها ودحرجتها على طول القاع النهري</a:t>
            </a:r>
            <a:r>
              <a:rPr lang="ar-BH" dirty="0" smtClean="0">
                <a:effectLst/>
                <a:latin typeface="Times New Roman"/>
                <a:ea typeface="Times New Roman"/>
              </a:rPr>
              <a:t> لتكون الحمولة القاعية، و</a:t>
            </a:r>
            <a:r>
              <a:rPr lang="ar-SA" dirty="0" smtClean="0">
                <a:effectLst/>
                <a:latin typeface="Times New Roman"/>
                <a:ea typeface="Times New Roman"/>
              </a:rPr>
              <a:t>تتألف الحمولة القاعية من الصخور الصغيرة والحصى والرمال ويمكن أن تظم إليها حتى ذرات الغرين الخشنة تبعا لطبيعة جريان النهر والتضاريس. ولقد أظهرت المشاهدات لأحدى المجاري النهرية المخبرية التي جرت من خلال نافذة جانبية موجودة على جانب ذلك المجرى النهري أن قسما من الحمولة القاعية يتدحرج وينزلق قسم أخر منها ويطفو القسم الأخر منها بشكل يبدو معه وكأنه جزء من الحمولة العالقة. ويكون من الصعوبة بمكان قياس كمية الحمولة القاعية حيث لا يمكن تقرير الحدود بين المواد القاعية والحمولة العالقة التي تك</a:t>
            </a:r>
            <a:r>
              <a:rPr lang="ar-BH" dirty="0" smtClean="0">
                <a:effectLst/>
                <a:latin typeface="Times New Roman"/>
                <a:ea typeface="Times New Roman"/>
              </a:rPr>
              <a:t>و</a:t>
            </a:r>
            <a:r>
              <a:rPr lang="ar-SA" dirty="0" smtClean="0">
                <a:effectLst/>
                <a:latin typeface="Times New Roman"/>
                <a:ea typeface="Times New Roman"/>
              </a:rPr>
              <a:t>ن غير واضحة. وبشكل عام تكون نسبة الحمولة القاعية إلى الحمولة العالقة كبيرة في الأنهار الصغيرة منها في الأنهار الكبيرة. ولقد أجريت تجارب عديدة لتقدير مدى قابلية النهر على تحريك </a:t>
            </a:r>
            <a:r>
              <a:rPr lang="ar-SA" dirty="0" err="1" smtClean="0">
                <a:effectLst/>
                <a:latin typeface="Times New Roman"/>
                <a:ea typeface="Times New Roman"/>
              </a:rPr>
              <a:t>حمولت</a:t>
            </a:r>
            <a:r>
              <a:rPr lang="ar-BH" dirty="0" smtClean="0">
                <a:effectLst/>
                <a:latin typeface="Times New Roman"/>
                <a:ea typeface="Times New Roman"/>
              </a:rPr>
              <a:t>ه</a:t>
            </a:r>
            <a:r>
              <a:rPr lang="ar-SA" dirty="0" smtClean="0">
                <a:effectLst/>
                <a:latin typeface="Times New Roman"/>
                <a:ea typeface="Times New Roman"/>
              </a:rPr>
              <a:t> القاعية. غير أن أية نتيجة لهذه التجارب لم تكن مقنعة بصورة تامة. </a:t>
            </a:r>
            <a:endParaRPr lang="en-US" sz="1400" dirty="0">
              <a:effectLst/>
              <a:latin typeface="Times New Roman"/>
              <a:ea typeface="Times New Roman"/>
            </a:endParaRPr>
          </a:p>
        </p:txBody>
      </p:sp>
    </p:spTree>
    <p:extLst>
      <p:ext uri="{BB962C8B-B14F-4D97-AF65-F5344CB8AC3E}">
        <p14:creationId xmlns:p14="http://schemas.microsoft.com/office/powerpoint/2010/main" val="395551208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Words>
  <Application>Microsoft Office PowerPoint</Application>
  <PresentationFormat>عرض على الشاشة (3:4)‏</PresentationFormat>
  <Paragraphs>11</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حمولة النهر</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حمولة النهر</dc:title>
  <dc:creator>DR.Ahmed Saker 2o1O</dc:creator>
  <cp:lastModifiedBy>DR.Ahmed Saker 2o1O</cp:lastModifiedBy>
  <cp:revision>1</cp:revision>
  <dcterms:created xsi:type="dcterms:W3CDTF">2018-12-29T21:41:55Z</dcterms:created>
  <dcterms:modified xsi:type="dcterms:W3CDTF">2018-12-29T21:45:07Z</dcterms:modified>
</cp:coreProperties>
</file>