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3" d="100"/>
          <a:sy n="53" d="100"/>
        </p:scale>
        <p:origin x="-90" y="-30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97B2022B-0595-4037-963B-F30C05A04623}"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F0CCF82-9FE5-4024-9A53-876A7F0D1EBC}" type="slidenum">
              <a:rPr lang="ar-IQ" smtClean="0"/>
              <a:t>‹#›</a:t>
            </a:fld>
            <a:endParaRPr lang="ar-IQ"/>
          </a:p>
        </p:txBody>
      </p:sp>
    </p:spTree>
    <p:extLst>
      <p:ext uri="{BB962C8B-B14F-4D97-AF65-F5344CB8AC3E}">
        <p14:creationId xmlns:p14="http://schemas.microsoft.com/office/powerpoint/2010/main" val="469848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7B2022B-0595-4037-963B-F30C05A04623}"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F0CCF82-9FE5-4024-9A53-876A7F0D1EBC}" type="slidenum">
              <a:rPr lang="ar-IQ" smtClean="0"/>
              <a:t>‹#›</a:t>
            </a:fld>
            <a:endParaRPr lang="ar-IQ"/>
          </a:p>
        </p:txBody>
      </p:sp>
    </p:spTree>
    <p:extLst>
      <p:ext uri="{BB962C8B-B14F-4D97-AF65-F5344CB8AC3E}">
        <p14:creationId xmlns:p14="http://schemas.microsoft.com/office/powerpoint/2010/main" val="56959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7B2022B-0595-4037-963B-F30C05A04623}"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F0CCF82-9FE5-4024-9A53-876A7F0D1EBC}" type="slidenum">
              <a:rPr lang="ar-IQ" smtClean="0"/>
              <a:t>‹#›</a:t>
            </a:fld>
            <a:endParaRPr lang="ar-IQ"/>
          </a:p>
        </p:txBody>
      </p:sp>
    </p:spTree>
    <p:extLst>
      <p:ext uri="{BB962C8B-B14F-4D97-AF65-F5344CB8AC3E}">
        <p14:creationId xmlns:p14="http://schemas.microsoft.com/office/powerpoint/2010/main" val="1292504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7B2022B-0595-4037-963B-F30C05A04623}"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F0CCF82-9FE5-4024-9A53-876A7F0D1EBC}" type="slidenum">
              <a:rPr lang="ar-IQ" smtClean="0"/>
              <a:t>‹#›</a:t>
            </a:fld>
            <a:endParaRPr lang="ar-IQ"/>
          </a:p>
        </p:txBody>
      </p:sp>
    </p:spTree>
    <p:extLst>
      <p:ext uri="{BB962C8B-B14F-4D97-AF65-F5344CB8AC3E}">
        <p14:creationId xmlns:p14="http://schemas.microsoft.com/office/powerpoint/2010/main" val="596920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7B2022B-0595-4037-963B-F30C05A04623}"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F0CCF82-9FE5-4024-9A53-876A7F0D1EBC}" type="slidenum">
              <a:rPr lang="ar-IQ" smtClean="0"/>
              <a:t>‹#›</a:t>
            </a:fld>
            <a:endParaRPr lang="ar-IQ"/>
          </a:p>
        </p:txBody>
      </p:sp>
    </p:spTree>
    <p:extLst>
      <p:ext uri="{BB962C8B-B14F-4D97-AF65-F5344CB8AC3E}">
        <p14:creationId xmlns:p14="http://schemas.microsoft.com/office/powerpoint/2010/main" val="3483548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97B2022B-0595-4037-963B-F30C05A04623}"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0F0CCF82-9FE5-4024-9A53-876A7F0D1EBC}" type="slidenum">
              <a:rPr lang="ar-IQ" smtClean="0"/>
              <a:t>‹#›</a:t>
            </a:fld>
            <a:endParaRPr lang="ar-IQ"/>
          </a:p>
        </p:txBody>
      </p:sp>
    </p:spTree>
    <p:extLst>
      <p:ext uri="{BB962C8B-B14F-4D97-AF65-F5344CB8AC3E}">
        <p14:creationId xmlns:p14="http://schemas.microsoft.com/office/powerpoint/2010/main" val="4117186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97B2022B-0595-4037-963B-F30C05A04623}" type="datetimeFigureOut">
              <a:rPr lang="ar-IQ" smtClean="0"/>
              <a:t>22/04/1440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0F0CCF82-9FE5-4024-9A53-876A7F0D1EBC}" type="slidenum">
              <a:rPr lang="ar-IQ" smtClean="0"/>
              <a:t>‹#›</a:t>
            </a:fld>
            <a:endParaRPr lang="ar-IQ"/>
          </a:p>
        </p:txBody>
      </p:sp>
    </p:spTree>
    <p:extLst>
      <p:ext uri="{BB962C8B-B14F-4D97-AF65-F5344CB8AC3E}">
        <p14:creationId xmlns:p14="http://schemas.microsoft.com/office/powerpoint/2010/main" val="1214580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97B2022B-0595-4037-963B-F30C05A04623}" type="datetimeFigureOut">
              <a:rPr lang="ar-IQ" smtClean="0"/>
              <a:t>22/04/1440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0F0CCF82-9FE5-4024-9A53-876A7F0D1EBC}" type="slidenum">
              <a:rPr lang="ar-IQ" smtClean="0"/>
              <a:t>‹#›</a:t>
            </a:fld>
            <a:endParaRPr lang="ar-IQ"/>
          </a:p>
        </p:txBody>
      </p:sp>
    </p:spTree>
    <p:extLst>
      <p:ext uri="{BB962C8B-B14F-4D97-AF65-F5344CB8AC3E}">
        <p14:creationId xmlns:p14="http://schemas.microsoft.com/office/powerpoint/2010/main" val="4246619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7B2022B-0595-4037-963B-F30C05A04623}" type="datetimeFigureOut">
              <a:rPr lang="ar-IQ" smtClean="0"/>
              <a:t>22/04/1440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0F0CCF82-9FE5-4024-9A53-876A7F0D1EBC}" type="slidenum">
              <a:rPr lang="ar-IQ" smtClean="0"/>
              <a:t>‹#›</a:t>
            </a:fld>
            <a:endParaRPr lang="ar-IQ"/>
          </a:p>
        </p:txBody>
      </p:sp>
    </p:spTree>
    <p:extLst>
      <p:ext uri="{BB962C8B-B14F-4D97-AF65-F5344CB8AC3E}">
        <p14:creationId xmlns:p14="http://schemas.microsoft.com/office/powerpoint/2010/main" val="3594308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7B2022B-0595-4037-963B-F30C05A04623}"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0F0CCF82-9FE5-4024-9A53-876A7F0D1EBC}" type="slidenum">
              <a:rPr lang="ar-IQ" smtClean="0"/>
              <a:t>‹#›</a:t>
            </a:fld>
            <a:endParaRPr lang="ar-IQ"/>
          </a:p>
        </p:txBody>
      </p:sp>
    </p:spTree>
    <p:extLst>
      <p:ext uri="{BB962C8B-B14F-4D97-AF65-F5344CB8AC3E}">
        <p14:creationId xmlns:p14="http://schemas.microsoft.com/office/powerpoint/2010/main" val="1775062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7B2022B-0595-4037-963B-F30C05A04623}"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0F0CCF82-9FE5-4024-9A53-876A7F0D1EBC}" type="slidenum">
              <a:rPr lang="ar-IQ" smtClean="0"/>
              <a:t>‹#›</a:t>
            </a:fld>
            <a:endParaRPr lang="ar-IQ"/>
          </a:p>
        </p:txBody>
      </p:sp>
    </p:spTree>
    <p:extLst>
      <p:ext uri="{BB962C8B-B14F-4D97-AF65-F5344CB8AC3E}">
        <p14:creationId xmlns:p14="http://schemas.microsoft.com/office/powerpoint/2010/main" val="3521489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7B2022B-0595-4037-963B-F30C05A04623}" type="datetimeFigureOut">
              <a:rPr lang="ar-IQ" smtClean="0"/>
              <a:t>22/04/1440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F0CCF82-9FE5-4024-9A53-876A7F0D1EBC}" type="slidenum">
              <a:rPr lang="ar-IQ" smtClean="0"/>
              <a:t>‹#›</a:t>
            </a:fld>
            <a:endParaRPr lang="ar-IQ"/>
          </a:p>
        </p:txBody>
      </p:sp>
    </p:spTree>
    <p:extLst>
      <p:ext uri="{BB962C8B-B14F-4D97-AF65-F5344CB8AC3E}">
        <p14:creationId xmlns:p14="http://schemas.microsoft.com/office/powerpoint/2010/main" val="6285398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88641"/>
            <a:ext cx="7772400" cy="648071"/>
          </a:xfrm>
        </p:spPr>
        <p:txBody>
          <a:bodyPr>
            <a:normAutofit fontScale="90000"/>
          </a:bodyPr>
          <a:lstStyle/>
          <a:p>
            <a:r>
              <a:rPr lang="ar-IQ" dirty="0" smtClean="0"/>
              <a:t>الفيضانات</a:t>
            </a:r>
            <a:endParaRPr lang="ar-IQ" dirty="0"/>
          </a:p>
        </p:txBody>
      </p:sp>
      <p:sp>
        <p:nvSpPr>
          <p:cNvPr id="3" name="عنوان فرعي 2"/>
          <p:cNvSpPr>
            <a:spLocks noGrp="1"/>
          </p:cNvSpPr>
          <p:nvPr>
            <p:ph type="subTitle" idx="1"/>
          </p:nvPr>
        </p:nvSpPr>
        <p:spPr>
          <a:xfrm>
            <a:off x="0" y="764704"/>
            <a:ext cx="9144000" cy="5904656"/>
          </a:xfrm>
        </p:spPr>
        <p:txBody>
          <a:bodyPr>
            <a:normAutofit fontScale="55000" lnSpcReduction="20000"/>
          </a:bodyPr>
          <a:lstStyle/>
          <a:p>
            <a:r>
              <a:rPr lang="ar-IQ" dirty="0" smtClean="0"/>
              <a:t>وهو عبارة عن مرحلة امتلاء الضفاف </a:t>
            </a:r>
            <a:r>
              <a:rPr lang="en-US" dirty="0" smtClean="0"/>
              <a:t>bank full </a:t>
            </a:r>
            <a:r>
              <a:rPr lang="ar-IQ" dirty="0" smtClean="0"/>
              <a:t>بحيث يصل النهر إلى هذه المرحلة عندما يكون مستوى سطح الماء في المجرى النهري مع المستوى نفسه للسهل </a:t>
            </a:r>
            <a:r>
              <a:rPr lang="ar-IQ" dirty="0" err="1" smtClean="0"/>
              <a:t>ألفيضي</a:t>
            </a:r>
            <a:r>
              <a:rPr lang="ar-IQ" dirty="0" smtClean="0"/>
              <a:t> المجاور له و يطغى الماء فوق ضفاف النهر حيث يحدث الفيضان. وقد عانت كل الأنهار من حالة الفيضان في وقت ما من تاريخها, وتعرض الكثير منها له في كل عام تقريبا. وتتسبب الفيضانات نتيجة لظروف وحوادث كثيرة إذ قد يسببها انهدام سد من السدود كما في سد </a:t>
            </a:r>
            <a:r>
              <a:rPr lang="en-US" dirty="0" err="1" smtClean="0"/>
              <a:t>St.Francis</a:t>
            </a:r>
            <a:r>
              <a:rPr lang="en-US" dirty="0" smtClean="0"/>
              <a:t> </a:t>
            </a:r>
            <a:r>
              <a:rPr lang="ar-IQ" dirty="0" smtClean="0"/>
              <a:t>في كاليفورنيا في سنة 1928. ويؤدي غلق المجاري النهرية بواسطة الجليد إلى تراكم المياه خلفها وبالتالي حدوث الفيضانات على الأراضي الواطئة المجاورة مثل الذي يحدث كثيرا في نهر </a:t>
            </a:r>
            <a:r>
              <a:rPr lang="ar-IQ" dirty="0" err="1" smtClean="0"/>
              <a:t>كونيتكت</a:t>
            </a:r>
            <a:r>
              <a:rPr lang="en-US" dirty="0" smtClean="0"/>
              <a:t>Connecticut </a:t>
            </a:r>
            <a:r>
              <a:rPr lang="ar-IQ" dirty="0" smtClean="0"/>
              <a:t>في </a:t>
            </a:r>
            <a:r>
              <a:rPr lang="ar-IQ" dirty="0" err="1" smtClean="0"/>
              <a:t>نيوانكلند</a:t>
            </a:r>
            <a:r>
              <a:rPr lang="ar-IQ" dirty="0" smtClean="0"/>
              <a:t>. وتسبب معظم الفيضانات من الذوبان السريع للثلوج المصحوب بأمطار غزيرة كما في دجلة والفرات ونهر </a:t>
            </a:r>
            <a:r>
              <a:rPr lang="ar-IQ" dirty="0" err="1" smtClean="0"/>
              <a:t>الكنج</a:t>
            </a:r>
            <a:r>
              <a:rPr lang="ar-IQ" dirty="0" smtClean="0"/>
              <a:t> والسند. وتؤدي الأمطار الغزيرة التي تسقط بشكل غير اعتيادي إلى حدوث الفيضانات في كثير من الأنهار خاصة إذا كانت أرضية الحوض النهري متجمدة أو مشبعة بالمياه من إمطار سابقة بحيث لا يكون فيها مجال لامتصاص كمية كبيرة من مياه تلك الأمطار التي تتجه كلها تقريبا في هذه الحالة إلى المجرى النهري فتسبب الفيضان.</a:t>
            </a:r>
          </a:p>
          <a:p>
            <a:r>
              <a:rPr lang="ar-IQ" dirty="0" smtClean="0"/>
              <a:t>       تتعاظم قوة النقل والتعرية كثيرا وبشكل سريع لدى الأنهار من جراء زيادة حجم الماء وزيادة سرعته ويعني ذلك أن الأنهار تستطيع أن تؤدي عملا جيومورفولوجيا خلال الفيضان أسرع واكبر من ذلك الذي تؤديه في الظروف الاعتيادية. حيث تقوم الأنهار بتعميق وتوسيع مجاريها وقد تقوم بتكوين مجار جديدة لها وتلقي الأنهار رواسبها خلال الفيضان بشكل غير منتظم فوق سهولها </a:t>
            </a:r>
            <a:r>
              <a:rPr lang="ar-IQ" dirty="0" err="1" smtClean="0"/>
              <a:t>الفيضية</a:t>
            </a:r>
            <a:r>
              <a:rPr lang="ar-IQ" dirty="0" smtClean="0"/>
              <a:t> مما يؤدي إلى تكوين بعض المنخفضات التي تمتلئ بالمياه بشكل برك أو بحيرات. فقد حفر نهر هوانك هو في فيضانه سنة 1892 مجرى جديدا واخذ يصب في المحيط في مكان يبعد حوالي 480 كيلو متر عن مصبه القديم. </a:t>
            </a:r>
          </a:p>
          <a:p>
            <a:r>
              <a:rPr lang="ar-IQ" dirty="0" smtClean="0"/>
              <a:t>      تعمل الكثير من الأنهار السدود الطبيعية </a:t>
            </a:r>
            <a:r>
              <a:rPr lang="en-US" dirty="0" smtClean="0"/>
              <a:t>natural levees </a:t>
            </a:r>
            <a:r>
              <a:rPr lang="ar-IQ" dirty="0" smtClean="0"/>
              <a:t>فوق سهولها </a:t>
            </a:r>
            <a:r>
              <a:rPr lang="ar-IQ" dirty="0" err="1" smtClean="0"/>
              <a:t>الفيضية</a:t>
            </a:r>
            <a:r>
              <a:rPr lang="ar-IQ" dirty="0" smtClean="0"/>
              <a:t> من جراء تكرار عملية الفيضان. والسدود الطبيعية عبارة عن مناطق طويلة مرتفعة تمتد بموازاة مجاري الأنهار في السهل الفيضي وبشكل مجاور لها ويكون مستواها أعلى من مستوى بقية جهات السهل الفيضي. يمكن تصور كيفية تكون تلك الضفاف ببساطة إذ تكون سرعة جريان النهر قبل وصوله إلى مرحلة فوق الضفاف ( الفيضان ) كبيرة وقابليته على حمل الرواسب تكون كبيرة أيضا، وتتناقص سرعة النهر فجأة بعد طغيانه على جوانبه ووصوله إلى مرحلة الفيضان بسبب اتساع مجراه فيسبب ذلك إلقاءه كميات كبيرة من الرواسب ذوات الذرات الكبيرة بشكل خاص في المناطق المجاورة له مباشرة في حين لا تتلقى الجهات البعيدة عن المجرى النهري في السهل الفيضي إلا المواد الناعمة الذرات من الرواسب والتي يمكن أن تبقى عالقة في المياه لفترة أطول، وتكون كمية الرواسب التي تتجمع فوق تلك المناطق قليلة أيضا. وتصبح المناطق المجاورة للنهر نتيجة لتكرار عملية الفيضان هذه أعلى منسوبا من بقية جهات السهل الفيضي. </a:t>
            </a:r>
          </a:p>
          <a:p>
            <a:endParaRPr lang="ar-IQ" dirty="0" smtClean="0"/>
          </a:p>
          <a:p>
            <a:endParaRPr lang="ar-IQ" dirty="0"/>
          </a:p>
        </p:txBody>
      </p:sp>
    </p:spTree>
    <p:extLst>
      <p:ext uri="{BB962C8B-B14F-4D97-AF65-F5344CB8AC3E}">
        <p14:creationId xmlns:p14="http://schemas.microsoft.com/office/powerpoint/2010/main" val="2356007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0"/>
            <a:ext cx="8964488" cy="8125301"/>
          </a:xfrm>
          <a:prstGeom prst="rect">
            <a:avLst/>
          </a:prstGeom>
        </p:spPr>
        <p:txBody>
          <a:bodyPr wrap="square">
            <a:spAutoFit/>
          </a:bodyPr>
          <a:lstStyle/>
          <a:p>
            <a:r>
              <a:rPr lang="ar-IQ" dirty="0" smtClean="0"/>
              <a:t>عمل النهر وسرعة النهر:</a:t>
            </a:r>
          </a:p>
          <a:p>
            <a:r>
              <a:rPr lang="ar-IQ" dirty="0" smtClean="0"/>
              <a:t>	تعتمد سرعة النهر بشكل رئيسي على درجة انحدار الوادي وكذلك على مقدار الاحتكاك في قاع وجوانب المجرى النهري وكذلك على كمية الماء وعلى مقدار الحمولة التي ينقلها النهر نفسه. تزداد سرعة الجريان في حالة ثبات بقية العوامل الأخرى مع زيادة درجة </a:t>
            </a:r>
            <a:r>
              <a:rPr lang="ar-IQ" dirty="0" err="1" smtClean="0"/>
              <a:t>الانحدارفي</a:t>
            </a:r>
            <a:r>
              <a:rPr lang="ar-IQ" dirty="0" smtClean="0"/>
              <a:t> الوادي النهري وتقل تلك السرعة مع القلة في درجة انحدار الوديان النهرية. حيث تزداد قوة الجاذبية الأرضية المؤثرة على الماء في الحالة الأولى.  ويؤدي الاحتكاك الذي يحصل بين الماء المتحرك وبين قاع وجوانب الوادي النهري إلى تخفيض سرعة الجريان في النهر. ويزداد ذلك التأثير مع زيادة حالة عدم الانتظام والدوامات الذي يحصل في مواقع معينة من قطاع لنهر. وعلى الرغم من عدم تشابه القطاعات العرضية لمجاري الأنهار إلا أن القسم السطحي من ماء النهر الذي يقع فوق جزئه العميق يكون أكثر جهات النهر سرعة. وتتناقص سرعة الجريان بالابتعاد عن ذلك المكان </a:t>
            </a:r>
            <a:r>
              <a:rPr lang="ar-IQ" dirty="0" err="1" smtClean="0"/>
              <a:t>باتجاة</a:t>
            </a:r>
            <a:r>
              <a:rPr lang="ar-IQ" dirty="0" smtClean="0"/>
              <a:t> القاع والجوانب.  </a:t>
            </a:r>
          </a:p>
          <a:p>
            <a:r>
              <a:rPr lang="ar-IQ" dirty="0" smtClean="0"/>
              <a:t>   تزداد سرعة جريان الأنهار مع زيادة كمية تصريفها وتقل تلك السرعة مع بقاء بقية المتغيرات على حالها, حيث أن هناك علاقة وثيقة بين سرعة الجريان وبين كمية التصريف تبينها المعادلة التالية:</a:t>
            </a:r>
          </a:p>
          <a:p>
            <a:r>
              <a:rPr lang="en-US" dirty="0" smtClean="0"/>
              <a:t>Q = AV</a:t>
            </a:r>
          </a:p>
          <a:p>
            <a:r>
              <a:rPr lang="ar-IQ" dirty="0" smtClean="0"/>
              <a:t>حيث أن </a:t>
            </a:r>
            <a:r>
              <a:rPr lang="en-US" dirty="0" smtClean="0"/>
              <a:t>Q = </a:t>
            </a:r>
            <a:r>
              <a:rPr lang="ar-IQ" dirty="0" smtClean="0"/>
              <a:t>كمية التصريف مقاسة بوحدة حجمية ( متر مكعب مثلا) </a:t>
            </a:r>
          </a:p>
          <a:p>
            <a:r>
              <a:rPr lang="en-US" dirty="0" smtClean="0"/>
              <a:t>A = </a:t>
            </a:r>
            <a:r>
              <a:rPr lang="ar-IQ" dirty="0" smtClean="0"/>
              <a:t>مساحة المقطع العرضي (متر مربع)</a:t>
            </a:r>
          </a:p>
          <a:p>
            <a:r>
              <a:rPr lang="en-US" dirty="0" smtClean="0"/>
              <a:t>V = </a:t>
            </a:r>
            <a:r>
              <a:rPr lang="ar-IQ" dirty="0" smtClean="0"/>
              <a:t>معدل سرعة الجريان (متر/الثانية مثلا)</a:t>
            </a:r>
          </a:p>
          <a:p>
            <a:r>
              <a:rPr lang="ar-IQ" dirty="0" smtClean="0"/>
              <a:t>      وتوجد علاقة وثيقة بين سرعة الجريان وبين مقدار حمولة النهر إذ مع ثبات بقية العوامل التي تؤثر في السرعة تكون سرعة جريان الأنهار ذات الكمية العالية من الحمولة اقل بكثير من سرعة جريان الأنهار التي تكون ذات حمولة اقل.</a:t>
            </a:r>
          </a:p>
          <a:p>
            <a:r>
              <a:rPr lang="ar-IQ" dirty="0" smtClean="0"/>
              <a:t>     تلعب السرعة دورا مهما في تقرير كمية حمولة النهر وخاصة تلك التي تكون على قاعه فقد ذكر جلبرت </a:t>
            </a:r>
            <a:r>
              <a:rPr lang="en-US" dirty="0" smtClean="0"/>
              <a:t>Gilbert </a:t>
            </a:r>
            <a:r>
              <a:rPr lang="ar-IQ" dirty="0" smtClean="0"/>
              <a:t>أن قابلية النهر على تحريك المواد القاعية تزداد 16 مرة إذا ما تضاعفت سرعة ذلك النهر. كما ان لدرجة الاضطراب أثرها في طبيعة الحمولة التي ينقلها النهر إذا تزداد نسبة المواد الصغيرة الذرات في الأنهار التي تسودها تيارات تزيد من حالة الاضطراب في النهر.</a:t>
            </a:r>
          </a:p>
          <a:p>
            <a:r>
              <a:rPr lang="ar-IQ" dirty="0" smtClean="0"/>
              <a:t>      وتلعب طبيعة الصخور التي يجري عليها النهر دورا مهما في تقرير نوعية وكمية حمولته إذ يحدث أحيانا أن تجري انهار سريعة وقوية فوق صخور صلبة ومقاومة فتكون حمولتها في هذه الحالة قليلة. ويحدث العكس عندما تجري بعض الأنهار البطيئة الجريان فوق تكوينات هشة مفككة فيؤدي ذلك إلى حمولة نهرية كبيرة, ويعتبر نهر هوانك هو في الصين مثالا جيدا لهذه الحالة حيث انه يجري فوق منطقة </a:t>
            </a:r>
            <a:r>
              <a:rPr lang="ar-IQ" dirty="0" err="1" smtClean="0"/>
              <a:t>اللويس</a:t>
            </a:r>
            <a:r>
              <a:rPr lang="ar-IQ" dirty="0" smtClean="0"/>
              <a:t> غير المتماسكة فينقل كميات كبيرة منها تغير من شكل مياهه نحو اللون الأصفر ومنها جاءت تسمية هذا النهر بالنهر الأصفر. أما بالنسبة إلى المواد المنقولة الذائبة فإنها تعتمد على مقدار قابلية ذوبان الصخور ودرجة نقاوة المياه. ويقوم النهر بترسيب المواد الخشنة الذرات ثم يلتقطها ثانية ويرسبها وهكذا, وتوضح هذه القابلية كيفية تنقل السدود والحواجز الرملية والحصوية التي يبنيها النهر ثم يحطمها وينقلها إلى مكان أخر. </a:t>
            </a:r>
          </a:p>
          <a:p>
            <a:r>
              <a:rPr lang="ar-IQ" dirty="0" err="1" smtClean="0"/>
              <a:t>ملاحضة</a:t>
            </a:r>
            <a:r>
              <a:rPr lang="ar-IQ" dirty="0" smtClean="0"/>
              <a:t>: إلى هنا مصحح.</a:t>
            </a:r>
            <a:endParaRPr lang="ar-IQ" dirty="0"/>
          </a:p>
        </p:txBody>
      </p:sp>
    </p:spTree>
    <p:extLst>
      <p:ext uri="{BB962C8B-B14F-4D97-AF65-F5344CB8AC3E}">
        <p14:creationId xmlns:p14="http://schemas.microsoft.com/office/powerpoint/2010/main" val="1621776682"/>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453</Words>
  <Application>Microsoft Office PowerPoint</Application>
  <PresentationFormat>عرض على الشاشة (3:4)‏</PresentationFormat>
  <Paragraphs>15</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نسق Office</vt:lpstr>
      <vt:lpstr>الفيضانات</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الفيضانات</dc:title>
  <dc:creator>DR.Ahmed Saker 2o1O</dc:creator>
  <cp:lastModifiedBy>DR.Ahmed Saker 2o1O</cp:lastModifiedBy>
  <cp:revision>1</cp:revision>
  <dcterms:created xsi:type="dcterms:W3CDTF">2018-12-29T21:39:12Z</dcterms:created>
  <dcterms:modified xsi:type="dcterms:W3CDTF">2018-12-29T21:41:38Z</dcterms:modified>
</cp:coreProperties>
</file>