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8384452-8DB8-4B67-AEFB-F13AB1818C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3294147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8384452-8DB8-4B67-AEFB-F13AB1818C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1140083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8384452-8DB8-4B67-AEFB-F13AB1818C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56471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8384452-8DB8-4B67-AEFB-F13AB1818C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4060357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8384452-8DB8-4B67-AEFB-F13AB1818C08}"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272571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8384452-8DB8-4B67-AEFB-F13AB1818C08}"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126752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8384452-8DB8-4B67-AEFB-F13AB1818C08}"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727657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8384452-8DB8-4B67-AEFB-F13AB1818C08}"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301456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8384452-8DB8-4B67-AEFB-F13AB1818C08}"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16540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8384452-8DB8-4B67-AEFB-F13AB1818C08}"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4112767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8384452-8DB8-4B67-AEFB-F13AB1818C08}"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8151C22-0A3D-47F9-9299-4D76DBAF96D8}" type="slidenum">
              <a:rPr lang="ar-IQ" smtClean="0"/>
              <a:t>‹#›</a:t>
            </a:fld>
            <a:endParaRPr lang="ar-IQ"/>
          </a:p>
        </p:txBody>
      </p:sp>
    </p:spTree>
    <p:extLst>
      <p:ext uri="{BB962C8B-B14F-4D97-AF65-F5344CB8AC3E}">
        <p14:creationId xmlns:p14="http://schemas.microsoft.com/office/powerpoint/2010/main" val="2538356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8384452-8DB8-4B67-AEFB-F13AB1818C08}"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151C22-0A3D-47F9-9299-4D76DBAF96D8}" type="slidenum">
              <a:rPr lang="ar-IQ" smtClean="0"/>
              <a:t>‹#›</a:t>
            </a:fld>
            <a:endParaRPr lang="ar-IQ"/>
          </a:p>
        </p:txBody>
      </p:sp>
    </p:spTree>
    <p:extLst>
      <p:ext uri="{BB962C8B-B14F-4D97-AF65-F5344CB8AC3E}">
        <p14:creationId xmlns:p14="http://schemas.microsoft.com/office/powerpoint/2010/main" val="18689463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864095"/>
          </a:xfrm>
        </p:spPr>
        <p:txBody>
          <a:bodyPr/>
          <a:lstStyle/>
          <a:p>
            <a:r>
              <a:rPr lang="ar-SA" b="1" dirty="0">
                <a:ea typeface="Times New Roman"/>
              </a:rPr>
              <a:t>تصنيف الأنهار تبعا لنمط التصريف </a:t>
            </a:r>
            <a:endParaRPr lang="ar-IQ" dirty="0"/>
          </a:p>
        </p:txBody>
      </p:sp>
      <p:sp>
        <p:nvSpPr>
          <p:cNvPr id="3" name="عنوان فرعي 2"/>
          <p:cNvSpPr>
            <a:spLocks noGrp="1"/>
          </p:cNvSpPr>
          <p:nvPr>
            <p:ph type="subTitle" idx="1"/>
          </p:nvPr>
        </p:nvSpPr>
        <p:spPr>
          <a:xfrm>
            <a:off x="0" y="1196752"/>
            <a:ext cx="9036496" cy="5400600"/>
          </a:xfrm>
        </p:spPr>
        <p:txBody>
          <a:bodyPr>
            <a:normAutofit fontScale="70000" lnSpcReduction="20000"/>
          </a:bodyPr>
          <a:lstStyle/>
          <a:p>
            <a:pPr marL="16510" algn="just"/>
            <a:r>
              <a:rPr lang="ar-SA" dirty="0" smtClean="0">
                <a:effectLst/>
                <a:latin typeface="Times New Roman"/>
                <a:ea typeface="Times New Roman"/>
              </a:rPr>
              <a:t> تأخذ شبكة التصريف النهري لأية منطقة شكلا خاصا يعرف بنمط التصريف وهو الذي تبدو فيه مجاري ووديان الأنهار عندما ترسم على خارطة تلك المنطقة. ومن الطبيعي أن لا يكون وضع الشبكة النهرية هذا اعتباطيا بل انه يكون نتيجة للعلاقات بين نوعية المناخ السائد وطبيعة التضاريس وكذلك نوعية الصخور وبنيتها. وبذلك أمكن تقسيم أنماط </a:t>
            </a:r>
            <a:r>
              <a:rPr lang="ar-BH" dirty="0" smtClean="0">
                <a:effectLst/>
                <a:latin typeface="Times New Roman"/>
                <a:ea typeface="Times New Roman"/>
              </a:rPr>
              <a:t>التصريف </a:t>
            </a:r>
            <a:r>
              <a:rPr lang="ar-SA" dirty="0" smtClean="0">
                <a:effectLst/>
                <a:latin typeface="Times New Roman"/>
                <a:ea typeface="Times New Roman"/>
              </a:rPr>
              <a:t>النهرية إلى:</a:t>
            </a:r>
            <a:endParaRPr lang="en-US" sz="2400" dirty="0" smtClean="0">
              <a:effectLst/>
              <a:latin typeface="Times New Roman"/>
              <a:ea typeface="Times New Roman"/>
            </a:endParaRPr>
          </a:p>
          <a:p>
            <a:pPr marL="16510" algn="just"/>
            <a:r>
              <a:rPr lang="ar-SA" dirty="0" smtClean="0">
                <a:effectLst/>
                <a:latin typeface="Times New Roman"/>
                <a:ea typeface="Times New Roman"/>
              </a:rPr>
              <a:t> </a:t>
            </a:r>
            <a:endParaRPr lang="en-US" sz="2400" dirty="0" smtClean="0">
              <a:effectLst/>
              <a:latin typeface="Times New Roman"/>
              <a:ea typeface="Times New Roman"/>
            </a:endParaRPr>
          </a:p>
          <a:p>
            <a:pPr marL="16510" algn="just"/>
            <a:r>
              <a:rPr lang="ar-SA" dirty="0" smtClean="0">
                <a:effectLst/>
                <a:latin typeface="Times New Roman"/>
                <a:ea typeface="Times New Roman"/>
              </a:rPr>
              <a:t>1- نمط التصريف النهري الشجري</a:t>
            </a:r>
            <a:r>
              <a:rPr lang="en-US" dirty="0" smtClean="0">
                <a:effectLst/>
                <a:latin typeface="Times New Roman"/>
                <a:ea typeface="Times New Roman"/>
              </a:rPr>
              <a:t>Dendritic </a:t>
            </a:r>
            <a:endParaRPr lang="en-US" sz="2400" dirty="0" smtClean="0">
              <a:effectLst/>
              <a:latin typeface="Times New Roman"/>
              <a:ea typeface="Times New Roman"/>
            </a:endParaRPr>
          </a:p>
          <a:p>
            <a:pPr marL="16510" algn="just"/>
            <a:r>
              <a:rPr lang="ar-SA" dirty="0" smtClean="0">
                <a:effectLst/>
                <a:latin typeface="Times New Roman"/>
                <a:ea typeface="Times New Roman"/>
              </a:rPr>
              <a:t>          يرتبط وجود هذا النمط من التصريف بالمناطق التي تكون صخورها متجانسة وتكون على الأغلب ذوات طبقات صخرية أفقية الامتداد أو تميل ميلا بسيطا. كما ويتصف السطح فيها بأنه ذو تضاريس واطئة كأن يكون سهلا أو سطح هضبة.</a:t>
            </a:r>
            <a:r>
              <a:rPr lang="ar-BH" dirty="0" smtClean="0">
                <a:effectLst/>
                <a:latin typeface="Times New Roman"/>
                <a:ea typeface="Times New Roman"/>
              </a:rPr>
              <a:t> و</a:t>
            </a:r>
            <a:r>
              <a:rPr lang="ar-SA" dirty="0" smtClean="0">
                <a:effectLst/>
                <a:latin typeface="Times New Roman"/>
                <a:ea typeface="Times New Roman"/>
              </a:rPr>
              <a:t>تبدو الأنهار في هذا النمط وكأنها تفرعات أغصان الأشجار. وتختلف كثافة التفرغ النهري في هذا التصريف تبعا لدرجة صلابة الصخور ومساميتها وكذلك لنوعية المناخ إذ تزداد كثافة التفرغ كلما كانت الصخور ذوات صلابة قليلة كما هي الحال في الصخور الرسوبية في حين يقل </a:t>
            </a:r>
            <a:r>
              <a:rPr lang="ar-SA" dirty="0" err="1" smtClean="0">
                <a:effectLst/>
                <a:latin typeface="Times New Roman"/>
                <a:ea typeface="Times New Roman"/>
              </a:rPr>
              <a:t>التفر</a:t>
            </a:r>
            <a:r>
              <a:rPr lang="ar-BH" dirty="0" smtClean="0">
                <a:effectLst/>
                <a:latin typeface="Times New Roman"/>
                <a:ea typeface="Times New Roman"/>
              </a:rPr>
              <a:t>ع</a:t>
            </a:r>
            <a:r>
              <a:rPr lang="ar-SA" dirty="0" smtClean="0">
                <a:effectLst/>
                <a:latin typeface="Times New Roman"/>
                <a:ea typeface="Times New Roman"/>
              </a:rPr>
              <a:t> في مناطق الصخور النارية الصلبة المقاومة. وتزيد درجة </a:t>
            </a:r>
            <a:r>
              <a:rPr lang="ar-SA" dirty="0" err="1" smtClean="0">
                <a:effectLst/>
                <a:latin typeface="Times New Roman"/>
                <a:ea typeface="Times New Roman"/>
              </a:rPr>
              <a:t>التفر</a:t>
            </a:r>
            <a:r>
              <a:rPr lang="ar-BH" dirty="0" smtClean="0">
                <a:effectLst/>
                <a:latin typeface="Times New Roman"/>
                <a:ea typeface="Times New Roman"/>
              </a:rPr>
              <a:t>ع </a:t>
            </a:r>
            <a:r>
              <a:rPr lang="ar-SA" dirty="0" smtClean="0">
                <a:effectLst/>
                <a:latin typeface="Times New Roman"/>
                <a:ea typeface="Times New Roman"/>
              </a:rPr>
              <a:t>أيضا مع زيادة كمية التساقط وتقل بقلته</a:t>
            </a:r>
            <a:r>
              <a:rPr lang="ar-BH" dirty="0" smtClean="0">
                <a:effectLst/>
                <a:latin typeface="Times New Roman"/>
                <a:ea typeface="Times New Roman"/>
              </a:rPr>
              <a:t>.</a:t>
            </a:r>
            <a:r>
              <a:rPr lang="ar-BH" baseline="30000" dirty="0" smtClean="0">
                <a:effectLst/>
                <a:latin typeface="Times New Roman"/>
                <a:ea typeface="Times New Roman"/>
              </a:rPr>
              <a:t>.</a:t>
            </a:r>
            <a:endParaRPr lang="en-US" sz="2400" dirty="0" smtClean="0">
              <a:effectLst/>
              <a:latin typeface="Times New Roman"/>
              <a:ea typeface="Times New Roman"/>
            </a:endParaRPr>
          </a:p>
          <a:p>
            <a:pPr marL="16510" algn="just"/>
            <a:r>
              <a:rPr lang="ar-SA" dirty="0" smtClean="0">
                <a:effectLst/>
                <a:latin typeface="Times New Roman"/>
                <a:ea typeface="Times New Roman"/>
              </a:rPr>
              <a:t>2- نمط التصريف المستطيل </a:t>
            </a:r>
            <a:r>
              <a:rPr lang="en-US" dirty="0" smtClean="0">
                <a:effectLst/>
                <a:latin typeface="Times New Roman"/>
                <a:ea typeface="Times New Roman"/>
              </a:rPr>
              <a:t>Rectangular</a:t>
            </a:r>
            <a:r>
              <a:rPr lang="ar-SA" dirty="0" smtClean="0">
                <a:effectLst/>
                <a:latin typeface="Times New Roman"/>
                <a:ea typeface="Times New Roman"/>
              </a:rPr>
              <a:t> </a:t>
            </a:r>
            <a:endParaRPr lang="en-US" sz="2400" dirty="0" smtClean="0">
              <a:effectLst/>
              <a:latin typeface="Times New Roman"/>
              <a:ea typeface="Times New Roman"/>
            </a:endParaRPr>
          </a:p>
          <a:p>
            <a:pPr marL="16510" algn="just"/>
            <a:r>
              <a:rPr lang="ar-SA" dirty="0" smtClean="0">
                <a:effectLst/>
                <a:latin typeface="Times New Roman"/>
                <a:ea typeface="Times New Roman"/>
              </a:rPr>
              <a:t>        تعتبر المفاصل مناطق ضعف في التكوين الصخري لأية منطقة من المناطق حيث تحاول الوديان النهرية أن تثبت امتداداتها فوق مناطق الضعف تلك</a:t>
            </a:r>
            <a:r>
              <a:rPr lang="ar-BH" dirty="0" smtClean="0">
                <a:effectLst/>
                <a:latin typeface="Times New Roman"/>
                <a:ea typeface="Times New Roman"/>
              </a:rPr>
              <a:t>،</a:t>
            </a:r>
            <a:r>
              <a:rPr lang="ar-SA" dirty="0" smtClean="0">
                <a:effectLst/>
                <a:latin typeface="Times New Roman"/>
                <a:ea typeface="Times New Roman"/>
              </a:rPr>
              <a:t> ويحدث أن تأخذ المفاصل في المنطقة نظاما متعامدا ينعكس بدوره على شكل التصريف حيث تلتقي الأنهار مع بعضها بزاوية قائمة تقريبا</a:t>
            </a:r>
            <a:r>
              <a:rPr lang="ar-BH" dirty="0" smtClean="0">
                <a:effectLst/>
                <a:latin typeface="Times New Roman"/>
                <a:ea typeface="Times New Roman"/>
              </a:rPr>
              <a:t>.</a:t>
            </a:r>
            <a:endParaRPr lang="ar-IQ" dirty="0"/>
          </a:p>
        </p:txBody>
      </p:sp>
    </p:spTree>
    <p:extLst>
      <p:ext uri="{BB962C8B-B14F-4D97-AF65-F5344CB8AC3E}">
        <p14:creationId xmlns:p14="http://schemas.microsoft.com/office/powerpoint/2010/main" val="423647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931" y="0"/>
            <a:ext cx="9036496" cy="7571303"/>
          </a:xfrm>
          <a:prstGeom prst="rect">
            <a:avLst/>
          </a:prstGeom>
        </p:spPr>
        <p:txBody>
          <a:bodyPr wrap="square">
            <a:spAutoFit/>
          </a:bodyPr>
          <a:lstStyle/>
          <a:p>
            <a:pPr marL="16510" algn="just"/>
            <a:r>
              <a:rPr lang="ar-SA" dirty="0" smtClean="0">
                <a:effectLst/>
                <a:latin typeface="Times New Roman"/>
                <a:ea typeface="Times New Roman"/>
              </a:rPr>
              <a:t>3- الأنهار العكسية </a:t>
            </a:r>
            <a:r>
              <a:rPr lang="en-US" dirty="0" err="1" smtClean="0">
                <a:effectLst/>
                <a:latin typeface="Times New Roman"/>
                <a:ea typeface="Times New Roman"/>
              </a:rPr>
              <a:t>Obsequent</a:t>
            </a:r>
            <a:r>
              <a:rPr lang="en-US" dirty="0" smtClean="0">
                <a:effectLst/>
                <a:latin typeface="Times New Roman"/>
                <a:ea typeface="Times New Roman"/>
              </a:rPr>
              <a:t> </a:t>
            </a:r>
            <a:endParaRPr lang="en-US" sz="1400" dirty="0" smtClean="0">
              <a:effectLst/>
              <a:latin typeface="Times New Roman"/>
              <a:ea typeface="Times New Roman"/>
            </a:endParaRPr>
          </a:p>
          <a:p>
            <a:pPr marL="16510" algn="just"/>
            <a:r>
              <a:rPr lang="ar-SA" dirty="0" smtClean="0">
                <a:effectLst/>
                <a:latin typeface="Times New Roman"/>
                <a:ea typeface="Times New Roman"/>
              </a:rPr>
              <a:t>     و</a:t>
            </a:r>
            <a:r>
              <a:rPr lang="ar-BH" dirty="0" smtClean="0">
                <a:effectLst/>
                <a:latin typeface="Times New Roman"/>
                <a:ea typeface="Times New Roman"/>
              </a:rPr>
              <a:t>ن</a:t>
            </a:r>
            <a:r>
              <a:rPr lang="ar-SA" dirty="0" smtClean="0">
                <a:effectLst/>
                <a:latin typeface="Times New Roman"/>
                <a:ea typeface="Times New Roman"/>
              </a:rPr>
              <a:t>عني الأنهار التي تجري باتجاه معاكس </a:t>
            </a:r>
            <a:r>
              <a:rPr lang="ar-SA" dirty="0" err="1" smtClean="0">
                <a:effectLst/>
                <a:latin typeface="Times New Roman"/>
                <a:ea typeface="Times New Roman"/>
              </a:rPr>
              <a:t>لاتجاة</a:t>
            </a:r>
            <a:r>
              <a:rPr lang="ar-SA" dirty="0" smtClean="0">
                <a:effectLst/>
                <a:latin typeface="Times New Roman"/>
                <a:ea typeface="Times New Roman"/>
              </a:rPr>
              <a:t> ميل الطبقات الصخرية أي عكس </a:t>
            </a:r>
            <a:r>
              <a:rPr lang="ar-SA" dirty="0" err="1" smtClean="0">
                <a:effectLst/>
                <a:latin typeface="Times New Roman"/>
                <a:ea typeface="Times New Roman"/>
              </a:rPr>
              <a:t>اتجا</a:t>
            </a:r>
            <a:r>
              <a:rPr lang="ar-BH" dirty="0" smtClean="0">
                <a:effectLst/>
                <a:latin typeface="Times New Roman"/>
                <a:ea typeface="Times New Roman"/>
              </a:rPr>
              <a:t>ه</a:t>
            </a:r>
            <a:r>
              <a:rPr lang="ar-SA" dirty="0" smtClean="0">
                <a:effectLst/>
                <a:latin typeface="Times New Roman"/>
                <a:ea typeface="Times New Roman"/>
              </a:rPr>
              <a:t> جريان الماء في الأنهار التابعة </a:t>
            </a:r>
            <a:r>
              <a:rPr lang="en-US" dirty="0" smtClean="0">
                <a:effectLst/>
                <a:latin typeface="Times New Roman"/>
                <a:ea typeface="Times New Roman"/>
              </a:rPr>
              <a:t>Consequent </a:t>
            </a:r>
            <a:r>
              <a:rPr lang="ar-BH" dirty="0" smtClean="0">
                <a:effectLst/>
                <a:latin typeface="Times New Roman"/>
                <a:ea typeface="Times New Roman"/>
              </a:rPr>
              <a:t>الموجودة</a:t>
            </a:r>
            <a:r>
              <a:rPr lang="ar-SA" dirty="0" smtClean="0">
                <a:effectLst/>
                <a:latin typeface="Times New Roman"/>
                <a:ea typeface="Times New Roman"/>
              </a:rPr>
              <a:t> في الإقليم. وتتصف وديان هذه الأنهار بأنها قصيرة وذوات درجة انحدار شديدة ولا تكون عميقة لأنها تجري فوق التكوينات الصخرية الصلبة عادة وتعتبر الأنهار العكسية روافد للأنهار التالية </a:t>
            </a:r>
            <a:r>
              <a:rPr lang="en-US" dirty="0" smtClean="0">
                <a:effectLst/>
                <a:latin typeface="Times New Roman"/>
                <a:ea typeface="Times New Roman"/>
              </a:rPr>
              <a:t>Subsequent </a:t>
            </a:r>
            <a:r>
              <a:rPr lang="ar-SA" dirty="0" smtClean="0">
                <a:effectLst/>
                <a:latin typeface="Times New Roman"/>
                <a:ea typeface="Times New Roman"/>
              </a:rPr>
              <a:t>على الأغلب. </a:t>
            </a:r>
            <a:endParaRPr lang="en-US" sz="1400" dirty="0" smtClean="0">
              <a:effectLst/>
              <a:latin typeface="Times New Roman"/>
              <a:ea typeface="Times New Roman"/>
            </a:endParaRPr>
          </a:p>
          <a:p>
            <a:pPr marL="16510" algn="just"/>
            <a:r>
              <a:rPr lang="ar-SA" dirty="0" smtClean="0">
                <a:effectLst/>
                <a:latin typeface="Times New Roman"/>
                <a:ea typeface="Times New Roman"/>
              </a:rPr>
              <a:t>4- الأنهار الحديثة </a:t>
            </a:r>
            <a:r>
              <a:rPr lang="en-US" dirty="0" err="1" smtClean="0">
                <a:effectLst/>
                <a:latin typeface="Times New Roman"/>
                <a:ea typeface="Times New Roman"/>
              </a:rPr>
              <a:t>Resequent</a:t>
            </a:r>
            <a:r>
              <a:rPr lang="en-US" dirty="0" smtClean="0">
                <a:effectLst/>
                <a:latin typeface="Times New Roman"/>
                <a:ea typeface="Times New Roman"/>
              </a:rPr>
              <a:t> </a:t>
            </a:r>
            <a:endParaRPr lang="en-US" sz="1400" dirty="0" smtClean="0">
              <a:effectLst/>
              <a:latin typeface="Times New Roman"/>
              <a:ea typeface="Times New Roman"/>
            </a:endParaRPr>
          </a:p>
          <a:p>
            <a:pPr marL="16510" algn="just"/>
            <a:r>
              <a:rPr lang="ar-SA" dirty="0" smtClean="0">
                <a:effectLst/>
                <a:latin typeface="Times New Roman"/>
                <a:ea typeface="Times New Roman"/>
              </a:rPr>
              <a:t>   يطلق على الأنهار التي تجري مع </a:t>
            </a:r>
            <a:r>
              <a:rPr lang="ar-SA" dirty="0" err="1" smtClean="0">
                <a:effectLst/>
                <a:latin typeface="Times New Roman"/>
                <a:ea typeface="Times New Roman"/>
              </a:rPr>
              <a:t>اتجا</a:t>
            </a:r>
            <a:r>
              <a:rPr lang="ar-BH" dirty="0" smtClean="0">
                <a:effectLst/>
                <a:latin typeface="Times New Roman"/>
                <a:ea typeface="Times New Roman"/>
              </a:rPr>
              <a:t>ه</a:t>
            </a:r>
            <a:r>
              <a:rPr lang="ar-SA" dirty="0" smtClean="0">
                <a:effectLst/>
                <a:latin typeface="Times New Roman"/>
                <a:ea typeface="Times New Roman"/>
              </a:rPr>
              <a:t> الميل للطبقات الصخرية عادة اسم الأنهار الحديثة</a:t>
            </a:r>
            <a:r>
              <a:rPr lang="ar-BH" dirty="0" smtClean="0">
                <a:effectLst/>
                <a:latin typeface="Times New Roman"/>
                <a:ea typeface="Times New Roman"/>
              </a:rPr>
              <a:t>، و</a:t>
            </a:r>
            <a:r>
              <a:rPr lang="ar-SA" dirty="0" smtClean="0">
                <a:effectLst/>
                <a:latin typeface="Times New Roman"/>
                <a:ea typeface="Times New Roman"/>
              </a:rPr>
              <a:t>تجري تلك الأنهار مع </a:t>
            </a:r>
            <a:r>
              <a:rPr lang="ar-SA" dirty="0" err="1" smtClean="0">
                <a:effectLst/>
                <a:latin typeface="Times New Roman"/>
                <a:ea typeface="Times New Roman"/>
              </a:rPr>
              <a:t>اتجاة</a:t>
            </a:r>
            <a:r>
              <a:rPr lang="ar-SA" dirty="0" smtClean="0">
                <a:effectLst/>
                <a:latin typeface="Times New Roman"/>
                <a:ea typeface="Times New Roman"/>
              </a:rPr>
              <a:t> جريان الأنهار التابعة وتختلف عنها في أنها انهار نشأت بعد نشو الأنهار التابعة. وتكون الأنهار الحديثة روافد للأنهار التالية على الأكثر.   </a:t>
            </a:r>
            <a:endParaRPr lang="en-US" sz="1400" dirty="0" smtClean="0">
              <a:effectLst/>
              <a:latin typeface="Times New Roman"/>
              <a:ea typeface="Times New Roman"/>
            </a:endParaRPr>
          </a:p>
          <a:p>
            <a:pPr marL="16510" algn="just"/>
            <a:r>
              <a:rPr lang="ar-SA" dirty="0" smtClean="0">
                <a:effectLst/>
                <a:latin typeface="Times New Roman"/>
                <a:ea typeface="Times New Roman"/>
              </a:rPr>
              <a:t>5 – الأنهار العشوائية </a:t>
            </a:r>
            <a:r>
              <a:rPr lang="en-US" dirty="0" err="1" smtClean="0">
                <a:effectLst/>
                <a:latin typeface="Times New Roman"/>
                <a:ea typeface="Times New Roman"/>
              </a:rPr>
              <a:t>Isequent</a:t>
            </a:r>
            <a:r>
              <a:rPr lang="en-US" dirty="0" smtClean="0">
                <a:effectLst/>
                <a:latin typeface="Times New Roman"/>
                <a:ea typeface="Times New Roman"/>
              </a:rPr>
              <a:t>  </a:t>
            </a:r>
            <a:r>
              <a:rPr lang="ar-SA" dirty="0" smtClean="0">
                <a:effectLst/>
                <a:latin typeface="Times New Roman"/>
                <a:ea typeface="Times New Roman"/>
              </a:rPr>
              <a:t> </a:t>
            </a:r>
            <a:endParaRPr lang="en-US" sz="1400" dirty="0" smtClean="0">
              <a:effectLst/>
              <a:latin typeface="Times New Roman"/>
              <a:ea typeface="Times New Roman"/>
            </a:endParaRPr>
          </a:p>
          <a:p>
            <a:pPr marL="16510" algn="just"/>
            <a:r>
              <a:rPr lang="ar-SA" dirty="0" smtClean="0">
                <a:effectLst/>
                <a:latin typeface="Times New Roman"/>
                <a:ea typeface="Times New Roman"/>
              </a:rPr>
              <a:t>وهي الانهار التي لا يمكن أن نجد سببا مقنعا لتحديد مجراها إذ أنها لا تتبع ترتيب البنية الصخرية كما أنها لا تجري </a:t>
            </a:r>
            <a:r>
              <a:rPr lang="ar-SA" dirty="0" err="1" smtClean="0">
                <a:effectLst/>
                <a:latin typeface="Times New Roman"/>
                <a:ea typeface="Times New Roman"/>
              </a:rPr>
              <a:t>باتجاة</a:t>
            </a:r>
            <a:r>
              <a:rPr lang="ar-SA" dirty="0" smtClean="0">
                <a:effectLst/>
                <a:latin typeface="Times New Roman"/>
                <a:ea typeface="Times New Roman"/>
              </a:rPr>
              <a:t> الميل للطبقات غير أنها تجري في كل </a:t>
            </a:r>
            <a:r>
              <a:rPr lang="ar-SA" dirty="0" err="1" smtClean="0">
                <a:effectLst/>
                <a:latin typeface="Times New Roman"/>
                <a:ea typeface="Times New Roman"/>
              </a:rPr>
              <a:t>اتجاة</a:t>
            </a:r>
            <a:r>
              <a:rPr lang="ar-SA" dirty="0" smtClean="0">
                <a:effectLst/>
                <a:latin typeface="Times New Roman"/>
                <a:ea typeface="Times New Roman"/>
              </a:rPr>
              <a:t> مناسب. ويكون نمط التصريف النهري المرتبط معها شجريا</a:t>
            </a:r>
            <a:r>
              <a:rPr lang="ar-BH" dirty="0" smtClean="0">
                <a:effectLst/>
                <a:latin typeface="Times New Roman"/>
                <a:ea typeface="Times New Roman"/>
              </a:rPr>
              <a:t>.</a:t>
            </a:r>
            <a:endParaRPr lang="en-US" sz="1400" dirty="0" smtClean="0">
              <a:effectLst/>
              <a:latin typeface="Times New Roman"/>
              <a:ea typeface="Times New Roman"/>
            </a:endParaRPr>
          </a:p>
          <a:p>
            <a:pPr marL="16510" algn="just"/>
            <a:r>
              <a:rPr lang="ar-BH" dirty="0" smtClean="0">
                <a:effectLst/>
                <a:latin typeface="Times New Roman"/>
                <a:ea typeface="Times New Roman"/>
              </a:rPr>
              <a:t>	 و</a:t>
            </a:r>
            <a:r>
              <a:rPr lang="ar-SA" dirty="0" smtClean="0">
                <a:effectLst/>
                <a:latin typeface="Times New Roman"/>
                <a:ea typeface="Times New Roman"/>
              </a:rPr>
              <a:t>تعتبر الأنواع الخمسة السابقة أكثر أنواع الأنهار من حيث النشأة شيوعا غير أن هناك انهارا أخرى تعرضت وديانها لعمليات باطنية أعطتها صفات نشأة خاصة بها وهي: </a:t>
            </a:r>
            <a:endParaRPr lang="en-US" sz="1400" dirty="0" smtClean="0">
              <a:effectLst/>
              <a:latin typeface="Times New Roman"/>
              <a:ea typeface="Times New Roman"/>
            </a:endParaRPr>
          </a:p>
          <a:p>
            <a:pPr marL="16510" algn="just"/>
            <a:r>
              <a:rPr lang="ar-SA" dirty="0" smtClean="0">
                <a:effectLst/>
                <a:latin typeface="Times New Roman"/>
                <a:ea typeface="Times New Roman"/>
              </a:rPr>
              <a:t>1- النهر السالف </a:t>
            </a:r>
            <a:r>
              <a:rPr lang="en-US" dirty="0" smtClean="0">
                <a:effectLst/>
                <a:latin typeface="Times New Roman"/>
                <a:ea typeface="Times New Roman"/>
              </a:rPr>
              <a:t>Antecedent </a:t>
            </a:r>
            <a:endParaRPr lang="en-US" sz="1400" dirty="0" smtClean="0">
              <a:effectLst/>
              <a:latin typeface="Times New Roman"/>
              <a:ea typeface="Times New Roman"/>
            </a:endParaRPr>
          </a:p>
          <a:p>
            <a:pPr marL="16510" algn="just"/>
            <a:r>
              <a:rPr lang="ar-SA" dirty="0" smtClean="0">
                <a:effectLst/>
                <a:latin typeface="Times New Roman"/>
                <a:ea typeface="Times New Roman"/>
              </a:rPr>
              <a:t>    حيث في بعض الحالات ينحرف مجرى النهر بعد أن كان قد طور مجراه بشكل جيد نتيجة للحركات الأرضية أو بسبب الط</a:t>
            </a:r>
            <a:r>
              <a:rPr lang="ar-BH" dirty="0" smtClean="0">
                <a:effectLst/>
                <a:latin typeface="Times New Roman"/>
                <a:ea typeface="Times New Roman"/>
              </a:rPr>
              <a:t>ف</a:t>
            </a:r>
            <a:r>
              <a:rPr lang="ar-SA" dirty="0" smtClean="0">
                <a:effectLst/>
                <a:latin typeface="Times New Roman"/>
                <a:ea typeface="Times New Roman"/>
              </a:rPr>
              <a:t>وح البركانية أو انكشاف التكوينات الصخرية النارية الباطنية. </a:t>
            </a:r>
            <a:r>
              <a:rPr lang="ar-BH" dirty="0" smtClean="0">
                <a:effectLst/>
                <a:latin typeface="Times New Roman"/>
                <a:ea typeface="Times New Roman"/>
              </a:rPr>
              <a:t>و</a:t>
            </a:r>
            <a:r>
              <a:rPr lang="ar-SA" dirty="0" smtClean="0">
                <a:effectLst/>
                <a:latin typeface="Times New Roman"/>
                <a:ea typeface="Times New Roman"/>
              </a:rPr>
              <a:t>يطلق على النهر اسم النهر السالف إذا كان من القوة بمكان يجعل في مقدور</a:t>
            </a:r>
            <a:r>
              <a:rPr lang="ar-BH" dirty="0" smtClean="0">
                <a:effectLst/>
                <a:latin typeface="Times New Roman"/>
                <a:ea typeface="Times New Roman"/>
              </a:rPr>
              <a:t>ه</a:t>
            </a:r>
            <a:r>
              <a:rPr lang="ar-SA" dirty="0" smtClean="0">
                <a:effectLst/>
                <a:latin typeface="Times New Roman"/>
                <a:ea typeface="Times New Roman"/>
              </a:rPr>
              <a:t> البقاء في مجرا</a:t>
            </a:r>
            <a:r>
              <a:rPr lang="ar-BH" dirty="0" smtClean="0">
                <a:effectLst/>
                <a:latin typeface="Times New Roman"/>
                <a:ea typeface="Times New Roman"/>
              </a:rPr>
              <a:t>ه</a:t>
            </a:r>
            <a:r>
              <a:rPr lang="ar-SA" dirty="0" smtClean="0">
                <a:effectLst/>
                <a:latin typeface="Times New Roman"/>
                <a:ea typeface="Times New Roman"/>
              </a:rPr>
              <a:t> رغم قوى الانحراف التي يفترض أن تكون بطيئة جدا وتكون هذه الأنهار ومجاريها غير منسجمة مع المنحدرات المجاورة لها. </a:t>
            </a:r>
            <a:endParaRPr lang="en-US" sz="1400" dirty="0" smtClean="0">
              <a:effectLst/>
              <a:latin typeface="Times New Roman"/>
              <a:ea typeface="Times New Roman"/>
            </a:endParaRPr>
          </a:p>
          <a:p>
            <a:pPr marL="16510" algn="just"/>
            <a:r>
              <a:rPr lang="ar-SA" dirty="0" smtClean="0">
                <a:effectLst/>
                <a:latin typeface="Times New Roman"/>
                <a:ea typeface="Times New Roman"/>
              </a:rPr>
              <a:t>2- النهر </a:t>
            </a:r>
            <a:r>
              <a:rPr lang="ar-SA" dirty="0" err="1" smtClean="0">
                <a:effectLst/>
                <a:latin typeface="Times New Roman"/>
                <a:ea typeface="Times New Roman"/>
              </a:rPr>
              <a:t>المنطبع</a:t>
            </a:r>
            <a:r>
              <a:rPr lang="ar-SA" dirty="0" smtClean="0">
                <a:effectLst/>
                <a:latin typeface="Times New Roman"/>
                <a:ea typeface="Times New Roman"/>
              </a:rPr>
              <a:t>: </a:t>
            </a:r>
            <a:r>
              <a:rPr lang="en-US" dirty="0" smtClean="0">
                <a:effectLst/>
                <a:latin typeface="Times New Roman"/>
                <a:ea typeface="Times New Roman"/>
              </a:rPr>
              <a:t>Superimposed </a:t>
            </a:r>
            <a:endParaRPr lang="en-US" sz="1400" dirty="0" smtClean="0">
              <a:effectLst/>
              <a:latin typeface="Times New Roman"/>
              <a:ea typeface="Times New Roman"/>
            </a:endParaRPr>
          </a:p>
          <a:p>
            <a:pPr marL="16510" algn="just"/>
            <a:r>
              <a:rPr lang="ar-SA" dirty="0" smtClean="0">
                <a:effectLst/>
                <a:latin typeface="Times New Roman"/>
                <a:ea typeface="Times New Roman"/>
              </a:rPr>
              <a:t>يقوم النهر بعملية تعميق لوادي</a:t>
            </a:r>
            <a:r>
              <a:rPr lang="ar-BH" dirty="0" smtClean="0">
                <a:effectLst/>
                <a:latin typeface="Times New Roman"/>
                <a:ea typeface="Times New Roman"/>
              </a:rPr>
              <a:t>ه</a:t>
            </a:r>
            <a:r>
              <a:rPr lang="ar-SA" dirty="0" smtClean="0">
                <a:effectLst/>
                <a:latin typeface="Times New Roman"/>
                <a:ea typeface="Times New Roman"/>
              </a:rPr>
              <a:t> ضمن تكوينات صخرية معينة وضمن بنية معينة أيضا. </a:t>
            </a:r>
            <a:r>
              <a:rPr lang="ar-BH" dirty="0" smtClean="0">
                <a:effectLst/>
                <a:latin typeface="Times New Roman"/>
                <a:ea typeface="Times New Roman"/>
              </a:rPr>
              <a:t>ومع </a:t>
            </a:r>
            <a:r>
              <a:rPr lang="ar-SA" dirty="0" smtClean="0">
                <a:effectLst/>
                <a:latin typeface="Times New Roman"/>
                <a:ea typeface="Times New Roman"/>
              </a:rPr>
              <a:t>استمرا</a:t>
            </a:r>
            <a:r>
              <a:rPr lang="ar-BH" dirty="0" smtClean="0">
                <a:effectLst/>
                <a:latin typeface="Times New Roman"/>
                <a:ea typeface="Times New Roman"/>
              </a:rPr>
              <a:t>ر</a:t>
            </a:r>
            <a:r>
              <a:rPr lang="ar-SA" dirty="0" smtClean="0">
                <a:effectLst/>
                <a:latin typeface="Times New Roman"/>
                <a:ea typeface="Times New Roman"/>
              </a:rPr>
              <a:t> عم</a:t>
            </a:r>
            <a:r>
              <a:rPr lang="ar-BH" dirty="0" smtClean="0">
                <a:effectLst/>
                <a:latin typeface="Times New Roman"/>
                <a:ea typeface="Times New Roman"/>
              </a:rPr>
              <a:t>ل</a:t>
            </a:r>
            <a:r>
              <a:rPr lang="ar-SA" dirty="0" smtClean="0">
                <a:effectLst/>
                <a:latin typeface="Times New Roman"/>
                <a:ea typeface="Times New Roman"/>
              </a:rPr>
              <a:t>ي</a:t>
            </a:r>
            <a:r>
              <a:rPr lang="ar-BH" dirty="0" smtClean="0">
                <a:effectLst/>
                <a:latin typeface="Times New Roman"/>
                <a:ea typeface="Times New Roman"/>
              </a:rPr>
              <a:t>ا</a:t>
            </a:r>
            <a:r>
              <a:rPr lang="ar-SA" dirty="0" smtClean="0">
                <a:effectLst/>
                <a:latin typeface="Times New Roman"/>
                <a:ea typeface="Times New Roman"/>
              </a:rPr>
              <a:t>ت التعرية تكشف</a:t>
            </a:r>
            <a:r>
              <a:rPr lang="ar-BH" dirty="0" smtClean="0">
                <a:effectLst/>
                <a:latin typeface="Times New Roman"/>
                <a:ea typeface="Times New Roman"/>
              </a:rPr>
              <a:t> الأنهار</a:t>
            </a:r>
            <a:r>
              <a:rPr lang="ar-SA" dirty="0" smtClean="0">
                <a:effectLst/>
                <a:latin typeface="Times New Roman"/>
                <a:ea typeface="Times New Roman"/>
              </a:rPr>
              <a:t> تكوينات صخرية مطمورة تختلف كثيرا في تكوينها وفي بنيتها ولذلك تجد الأنهار نفسها وهي واقعة في أماكن غير مناسبة كان تكون على قمة أو على جوانب التواء محدب شديد أو أنها تعبر صخورا ذات صلابة كبيرة كان من الممكن أن تتحاشاها في ظروف التصريف الاعتيادية ومما يساعد على سرعة كشف تلك التكوينات من قبل النهر </a:t>
            </a:r>
            <a:r>
              <a:rPr lang="ar-SA" dirty="0" err="1" smtClean="0">
                <a:effectLst/>
                <a:latin typeface="Times New Roman"/>
                <a:ea typeface="Times New Roman"/>
              </a:rPr>
              <a:t>المنطبع</a:t>
            </a:r>
            <a:r>
              <a:rPr lang="ar-SA" dirty="0" smtClean="0">
                <a:effectLst/>
                <a:latin typeface="Times New Roman"/>
                <a:ea typeface="Times New Roman"/>
              </a:rPr>
              <a:t> تعرض</a:t>
            </a:r>
            <a:r>
              <a:rPr lang="ar-BH" dirty="0" smtClean="0">
                <a:effectLst/>
                <a:latin typeface="Times New Roman"/>
                <a:ea typeface="Times New Roman"/>
              </a:rPr>
              <a:t>ه </a:t>
            </a:r>
            <a:r>
              <a:rPr lang="ar-SA" dirty="0" smtClean="0">
                <a:effectLst/>
                <a:latin typeface="Times New Roman"/>
                <a:ea typeface="Times New Roman"/>
              </a:rPr>
              <a:t>إلى حالة إعادة الشباب حيث تقوم الأنهار بعد ذلك بتسوية الإقليم مع بقاء التكوينات الصلبة أكثر ارتفاعا عن المستوى العام لها </a:t>
            </a:r>
            <a:r>
              <a:rPr lang="ar-SA" dirty="0" err="1" smtClean="0">
                <a:effectLst/>
                <a:latin typeface="Times New Roman"/>
                <a:ea typeface="Times New Roman"/>
              </a:rPr>
              <a:t>وت</a:t>
            </a:r>
            <a:r>
              <a:rPr lang="ar-BH" dirty="0" smtClean="0">
                <a:effectLst/>
                <a:latin typeface="Times New Roman"/>
                <a:ea typeface="Times New Roman"/>
              </a:rPr>
              <a:t>ك</a:t>
            </a:r>
            <a:r>
              <a:rPr lang="ar-SA" dirty="0" err="1" smtClean="0">
                <a:effectLst/>
                <a:latin typeface="Times New Roman"/>
                <a:ea typeface="Times New Roman"/>
              </a:rPr>
              <a:t>ون</a:t>
            </a:r>
            <a:r>
              <a:rPr lang="ar-SA" dirty="0" smtClean="0">
                <a:effectLst/>
                <a:latin typeface="Times New Roman"/>
                <a:ea typeface="Times New Roman"/>
              </a:rPr>
              <a:t> وديانها ضيقة وعميقة عند عبورها لتلك الصخور المقاومة. </a:t>
            </a:r>
            <a:r>
              <a:rPr lang="ar-BH" dirty="0" smtClean="0">
                <a:effectLst/>
                <a:latin typeface="Times New Roman"/>
                <a:ea typeface="Times New Roman"/>
              </a:rPr>
              <a:t>و</a:t>
            </a:r>
            <a:r>
              <a:rPr lang="ar-SA" dirty="0" smtClean="0">
                <a:effectLst/>
                <a:latin typeface="Times New Roman"/>
                <a:ea typeface="Times New Roman"/>
              </a:rPr>
              <a:t>تكون معظم هذه الأنهار غير منسجمة تماما مع البنيات المحيطة بها ويصعب تمييزها كثيرا عن الأنهار السالفة</a:t>
            </a:r>
            <a:r>
              <a:rPr lang="ar-BH" dirty="0" smtClean="0">
                <a:effectLst/>
                <a:latin typeface="Times New Roman"/>
                <a:ea typeface="Times New Roman"/>
              </a:rPr>
              <a:t>.</a:t>
            </a:r>
            <a:r>
              <a:rPr lang="ar-SA" dirty="0" smtClean="0">
                <a:effectLst/>
                <a:latin typeface="Times New Roman"/>
                <a:ea typeface="Times New Roman"/>
              </a:rPr>
              <a:t> </a:t>
            </a:r>
            <a:endParaRPr lang="en-US" sz="1400" dirty="0" smtClean="0">
              <a:effectLst/>
              <a:latin typeface="Times New Roman"/>
              <a:ea typeface="Times New Roman"/>
            </a:endParaRPr>
          </a:p>
          <a:p>
            <a:pPr marL="16510" algn="just"/>
            <a:r>
              <a:rPr lang="ar-SA" dirty="0" smtClean="0">
                <a:effectLst/>
                <a:latin typeface="Times New Roman"/>
                <a:ea typeface="Times New Roman"/>
              </a:rPr>
              <a:t> </a:t>
            </a:r>
            <a:endParaRPr lang="en-US" sz="1400" dirty="0">
              <a:effectLst/>
              <a:latin typeface="Times New Roman"/>
              <a:ea typeface="Times New Roman"/>
            </a:endParaRPr>
          </a:p>
        </p:txBody>
      </p:sp>
    </p:spTree>
    <p:extLst>
      <p:ext uri="{BB962C8B-B14F-4D97-AF65-F5344CB8AC3E}">
        <p14:creationId xmlns:p14="http://schemas.microsoft.com/office/powerpoint/2010/main" val="400233425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222</Words>
  <Application>Microsoft Office PowerPoint</Application>
  <PresentationFormat>عرض على الشاشة (3:4)‏</PresentationFormat>
  <Paragraphs>19</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نسق Office</vt:lpstr>
      <vt:lpstr>تصنيف الأنهار تبعا لنمط التصريف </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تصنيف الأنهار تبعا لنمط التصريف </dc:title>
  <dc:creator>DR.Ahmed Saker 2o1O</dc:creator>
  <cp:lastModifiedBy>DR.Ahmed Saker 2o1O</cp:lastModifiedBy>
  <cp:revision>1</cp:revision>
  <dcterms:created xsi:type="dcterms:W3CDTF">2018-12-29T21:35:55Z</dcterms:created>
  <dcterms:modified xsi:type="dcterms:W3CDTF">2018-12-29T21:39:02Z</dcterms:modified>
</cp:coreProperties>
</file>