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138657-FEAF-41CB-A6DD-5A4C69042E4E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4C9C991-24AA-434F-964F-86423955633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71913" y="5514975"/>
            <a:ext cx="11572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/>
              <a:t>Company</a:t>
            </a:r>
          </a:p>
          <a:p>
            <a:pPr>
              <a:defRPr/>
            </a:pPr>
            <a:r>
              <a:rPr lang="en-US" sz="2600" b="1"/>
              <a:t>LOGO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5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pic>
        <p:nvPicPr>
          <p:cNvPr id="1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4038600"/>
            <a:ext cx="6019800" cy="457200"/>
          </a:xfrm>
          <a:solidFill>
            <a:schemeClr val="tx1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4225" name="Rectangle 17"/>
          <p:cNvSpPr>
            <a:spLocks noGrp="1" noChangeArrowheads="1"/>
          </p:cNvSpPr>
          <p:nvPr>
            <p:ph type="ctrTitle"/>
          </p:nvPr>
        </p:nvSpPr>
        <p:spPr bwMode="ltGray">
          <a:xfrm>
            <a:off x="3124200" y="2819400"/>
            <a:ext cx="5791200" cy="6858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93188" name="Line 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3189" name="Line 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3190" name="Line 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1026" name="Object 8"/>
            <p:cNvGraphicFramePr>
              <a:graphicFrameLocks noChangeAspect="1"/>
            </p:cNvGraphicFramePr>
            <p:nvPr/>
          </p:nvGraphicFramePr>
          <p:xfrm>
            <a:off x="695" y="0"/>
            <a:ext cx="780" cy="692"/>
          </p:xfrm>
          <a:graphic>
            <a:graphicData uri="http://schemas.openxmlformats.org/presentationml/2006/ole">
              <p:oleObj spid="_x0000_s1026" name="Image" r:id="rId16" imgW="3646321" imgH="3931376" progId="">
                <p:embed/>
              </p:oleObj>
            </a:graphicData>
          </a:graphic>
        </p:graphicFrame>
        <p:graphicFrame>
          <p:nvGraphicFramePr>
            <p:cNvPr id="1027" name="Object 9"/>
            <p:cNvGraphicFramePr>
              <a:graphicFrameLocks noChangeAspect="1"/>
            </p:cNvGraphicFramePr>
            <p:nvPr/>
          </p:nvGraphicFramePr>
          <p:xfrm>
            <a:off x="0" y="0"/>
            <a:ext cx="737" cy="694"/>
          </p:xfrm>
          <a:graphic>
            <a:graphicData uri="http://schemas.openxmlformats.org/presentationml/2006/ole">
              <p:oleObj spid="_x0000_s1027" name="Image" r:id="rId17" imgW="2575783" imgH="2545301" progId="">
                <p:embed/>
              </p:oleObj>
            </a:graphicData>
          </a:graphic>
        </p:graphicFrame>
      </p:grpSp>
      <p:sp>
        <p:nvSpPr>
          <p:cNvPr id="103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accent1"/>
                </a:solidFill>
              </a:defRPr>
            </a:lvl1pPr>
          </a:lstStyle>
          <a:p>
            <a:fld id="{1C0A6C19-8964-4DBF-A137-2557C5406594}" type="datetimeFigureOut">
              <a:rPr lang="ar-SA" smtClean="0"/>
              <a:pPr/>
              <a:t>22/04/1440</a:t>
            </a:fld>
            <a:endParaRPr lang="ar-SA"/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accent1"/>
                </a:solidFill>
              </a:defRPr>
            </a:lvl1pPr>
          </a:lstStyle>
          <a:p>
            <a:fld id="{CA6BE039-8F71-45E9-8B53-C63CC09D8CED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93200" name="Rectangle 16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3201" name="Rectangle 17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3068638"/>
            <a:ext cx="57912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مهارات الحاسب الآلي</a:t>
            </a:r>
            <a:r>
              <a:rPr lang="ar-SA" sz="4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ar-SA" sz="4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400" b="1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ar-S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المحاضرة الأولــــى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8992" y="5286388"/>
            <a:ext cx="1571636" cy="121444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SA" b="1" u="sng" dirty="0" smtClean="0"/>
              <a:t>الجيل الثالث( 1965 - 1972 )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ar-SA" b="1" dirty="0" smtClean="0"/>
              <a:t>استخدمت الدوائر المتكاملة (</a:t>
            </a:r>
            <a:r>
              <a:rPr lang="en-US" b="1" dirty="0" smtClean="0"/>
              <a:t>IC</a:t>
            </a:r>
            <a:r>
              <a:rPr lang="ar-SA" b="1" dirty="0" smtClean="0"/>
              <a:t>) </a:t>
            </a:r>
            <a:r>
              <a:rPr lang="en-US" b="1" dirty="0" smtClean="0"/>
              <a:t>integrated circuits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خصائص أجهزة الكمبيوتر من هذا الجيل:</a:t>
            </a:r>
            <a:br>
              <a:rPr lang="ar-SA" b="1" dirty="0" smtClean="0"/>
            </a:br>
            <a:r>
              <a:rPr lang="ar-SA" b="1" dirty="0" smtClean="0"/>
              <a:t>1. أعلى قدرة  على التنفيذ ويتم قياس السرعة </a:t>
            </a:r>
            <a:r>
              <a:rPr lang="ar-SA" b="1" dirty="0" err="1" smtClean="0"/>
              <a:t>بالنانوثانية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2. تستهلك طاقة أقل من الجيل الثاني وبالتالي تخفيض أكبر في الحرارة الناتجة عن التشغيل.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ar-SA" b="1" dirty="0" smtClean="0"/>
              <a:t>3. أقل حجما من الترانزستور.</a:t>
            </a:r>
          </a:p>
          <a:p>
            <a:pPr algn="r" rtl="1" eaLnBrk="1" hangingPunct="1">
              <a:buFont typeface="Wingdings" pitchFamily="2" charset="2"/>
              <a:buNone/>
            </a:pPr>
            <a:endParaRPr lang="ar-SA" b="1" dirty="0" smtClean="0"/>
          </a:p>
          <a:p>
            <a:pPr algn="r" rtl="1" eaLnBrk="1" hangingPunct="1">
              <a:buFont typeface="Wingdings" pitchFamily="2" charset="2"/>
              <a:buNone/>
            </a:pPr>
            <a:endParaRPr lang="en-US" dirty="0" smtClean="0"/>
          </a:p>
          <a:p>
            <a:pPr algn="r" rtl="1" eaLnBrk="1" hangingPunct="1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fontAlgn="t" hangingPunct="1">
              <a:buFont typeface="Wingdings" pitchFamily="2" charset="2"/>
              <a:buNone/>
            </a:pPr>
            <a:r>
              <a:rPr lang="ar-SA" b="1" u="sng" dirty="0" smtClean="0"/>
              <a:t>• الجيل الرابع(1972 - 1980 )</a:t>
            </a:r>
          </a:p>
          <a:p>
            <a:pPr algn="r" rtl="1" eaLnBrk="1" fontAlgn="t" hangingPunct="1"/>
            <a:r>
              <a:rPr lang="ar-SA" b="1" dirty="0" smtClean="0"/>
              <a:t>خصائص أجهزة الكمبيوتر من هذا الجيل:</a:t>
            </a:r>
            <a:br>
              <a:rPr lang="ar-SA" b="1" dirty="0" smtClean="0"/>
            </a:br>
            <a:r>
              <a:rPr lang="ar-SA" b="1" dirty="0" smtClean="0"/>
              <a:t>1. سرعة عالية جداً تقاس </a:t>
            </a:r>
            <a:r>
              <a:rPr lang="ar-SA" b="1" dirty="0" err="1" smtClean="0"/>
              <a:t>بالهيرتز</a:t>
            </a:r>
            <a:endParaRPr lang="en-US" dirty="0" smtClean="0"/>
          </a:p>
          <a:p>
            <a:pPr algn="r" rtl="1" eaLnBrk="1" fontAlgn="t" hangingPunct="1">
              <a:buFont typeface="Wingdings" pitchFamily="2" charset="2"/>
              <a:buNone/>
            </a:pPr>
            <a:r>
              <a:rPr lang="ar-SA" b="1" dirty="0" smtClean="0"/>
              <a:t>2. ظهرت الدوائر المتكاملة الواسعة النطاق(</a:t>
            </a:r>
            <a:r>
              <a:rPr lang="en-US" b="1" dirty="0" smtClean="0"/>
              <a:t>LIC</a:t>
            </a:r>
            <a:r>
              <a:rPr lang="ar-SA" b="1" dirty="0" smtClean="0"/>
              <a:t>)، وهي تحتوي على رقاقة الملايين من الترانزستورات</a:t>
            </a:r>
            <a:br>
              <a:rPr lang="ar-SA" b="1" dirty="0" smtClean="0"/>
            </a:br>
            <a:r>
              <a:rPr lang="ar-SA" b="1" dirty="0" smtClean="0"/>
              <a:t>3. وأدى ذلك إلى ظهور المعالجات الدقيقة</a:t>
            </a:r>
          </a:p>
          <a:p>
            <a:pPr algn="r" rtl="1" eaLnBrk="1" fontAlgn="t" hangingPunct="1">
              <a:buNone/>
            </a:pPr>
            <a:r>
              <a:rPr lang="en-US" b="1" dirty="0" smtClean="0"/>
              <a:t>Micro Processor</a:t>
            </a:r>
          </a:p>
          <a:p>
            <a:pPr algn="r" rtl="1" eaLnBrk="1" fontAlgn="t" hangingPunct="1">
              <a:buNone/>
            </a:pPr>
            <a:r>
              <a:rPr lang="ar-SA" b="1" dirty="0" smtClean="0"/>
              <a:t>4. ظهرت الحاسبات الصغيرة الحجم </a:t>
            </a:r>
          </a:p>
          <a:p>
            <a:pPr algn="r" rtl="1" eaLnBrk="1" fontAlgn="t" hangingPunct="1">
              <a:buFont typeface="Wingdings" pitchFamily="2" charset="2"/>
              <a:buNone/>
            </a:pPr>
            <a:r>
              <a:rPr lang="en-US" b="1" dirty="0" smtClean="0"/>
              <a:t>Mini Computer</a:t>
            </a:r>
            <a:endParaRPr lang="en-US" dirty="0" smtClean="0"/>
          </a:p>
          <a:p>
            <a:pPr algn="r" rtl="1" eaLnBrk="1" hangingPunct="1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411288"/>
            <a:ext cx="8540750" cy="52578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sz="3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تعريف الحاسب الآلي</a:t>
            </a:r>
            <a:r>
              <a:rPr lang="en-US" sz="3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</a:t>
            </a:r>
            <a:endParaRPr lang="ar-SA" sz="34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هو عبارة عن آلة الكترونيه يمكن بواسطتها تخزين البيانات ومعالجتها لاستخراج المعلومات، ومن ثَمَّ استرجاعها مرة أخرى متى ما طلب ذلك.</a:t>
            </a: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Information and Data</a:t>
            </a: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    </a:t>
            </a: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المدخلات للجهاز تسمى بيانات حيث يقوم الحاسب بمعالجتها أو تخزينها و أما المخرجات عبارة عن معلومات أو نتائج.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8" name="Rectangle 4"/>
          <p:cNvSpPr>
            <a:spLocks noRot="1" noChangeArrowheads="1"/>
          </p:cNvSpPr>
          <p:nvPr/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ar-SA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تعريفات</a:t>
            </a:r>
            <a:endParaRPr lang="en-US" sz="40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/>
              <a:t>الفرق بين البيانات والمعلومات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SA" dirty="0" smtClean="0"/>
              <a:t>المعلومة:</a:t>
            </a:r>
            <a:r>
              <a:rPr lang="en-US" dirty="0" smtClean="0"/>
              <a:t>information </a:t>
            </a:r>
            <a:endParaRPr lang="ar-SA" dirty="0" smtClean="0"/>
          </a:p>
          <a:p>
            <a:pPr algn="r" rtl="1" eaLnBrk="1" hangingPunct="1"/>
            <a:r>
              <a:rPr lang="ar-SA" dirty="0" smtClean="0"/>
              <a:t>هي المعاني أو المفاهيم التي يتم إدراكها من قبل الإنسان وتعرف أيضاً بأنها البيانات بعد معالجتها حسب حاجة المستخدم.</a:t>
            </a:r>
          </a:p>
          <a:p>
            <a:pPr algn="r" rtl="1" eaLnBrk="1" hangingPunct="1"/>
            <a:r>
              <a:rPr lang="ar-SA" dirty="0" smtClean="0"/>
              <a:t>البيانات :</a:t>
            </a:r>
            <a:r>
              <a:rPr lang="en-US" dirty="0" smtClean="0"/>
              <a:t>data </a:t>
            </a:r>
            <a:endParaRPr lang="ar-SA" dirty="0" smtClean="0"/>
          </a:p>
          <a:p>
            <a:pPr algn="r" rtl="1" eaLnBrk="1" hangingPunct="1"/>
            <a:r>
              <a:rPr lang="ar-SA" dirty="0" smtClean="0"/>
              <a:t>هي الشكل الخارجي الذي تظهرة تلك البيانات وتعرف أيضاً بأنها المعلومات قبل المعالجة لإفادة المستخدم.</a:t>
            </a:r>
            <a:endParaRPr lang="en-US" dirty="0" smtClean="0"/>
          </a:p>
          <a:p>
            <a:pPr algn="r" rtl="1" eaLnBrk="1" hangingPunct="1"/>
            <a:endParaRPr lang="ar-SA" dirty="0" smtClean="0"/>
          </a:p>
          <a:p>
            <a:pPr algn="r" rtl="1" eaLnBrk="1" hangingPunct="1"/>
            <a:endParaRPr lang="ar-SA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1258888" y="5588000"/>
            <a:ext cx="1728787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Data</a:t>
            </a:r>
          </a:p>
        </p:txBody>
      </p:sp>
      <p:sp>
        <p:nvSpPr>
          <p:cNvPr id="5" name="مستطيل 5"/>
          <p:cNvSpPr/>
          <p:nvPr/>
        </p:nvSpPr>
        <p:spPr>
          <a:xfrm>
            <a:off x="3592513" y="5589588"/>
            <a:ext cx="1728787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Processing</a:t>
            </a:r>
          </a:p>
        </p:txBody>
      </p:sp>
      <p:sp>
        <p:nvSpPr>
          <p:cNvPr id="6" name="مستطيل 6"/>
          <p:cNvSpPr/>
          <p:nvPr/>
        </p:nvSpPr>
        <p:spPr>
          <a:xfrm>
            <a:off x="5984875" y="5588000"/>
            <a:ext cx="17272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Information</a:t>
            </a:r>
          </a:p>
        </p:txBody>
      </p:sp>
      <p:cxnSp>
        <p:nvCxnSpPr>
          <p:cNvPr id="7" name="رابط كسهم مستقيم 8"/>
          <p:cNvCxnSpPr>
            <a:stCxn id="4" idx="3"/>
            <a:endCxn id="5" idx="1"/>
          </p:cNvCxnSpPr>
          <p:nvPr/>
        </p:nvCxnSpPr>
        <p:spPr>
          <a:xfrm>
            <a:off x="2987675" y="5840413"/>
            <a:ext cx="6048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11"/>
          <p:cNvCxnSpPr>
            <a:stCxn id="5" idx="3"/>
            <a:endCxn id="6" idx="1"/>
          </p:cNvCxnSpPr>
          <p:nvPr/>
        </p:nvCxnSpPr>
        <p:spPr>
          <a:xfrm flipV="1">
            <a:off x="5321300" y="5840413"/>
            <a:ext cx="6635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السرعة: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في إجراء العمليات الحسابية و معالجة البيانات.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endParaRPr lang="ar-SA" sz="2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الدقة: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حيث أن نسبة خطأها بسيطة جداً لدرجة إهماله</a:t>
            </a:r>
            <a:r>
              <a:rPr lang="ar-SA" sz="2400" smtClean="0">
                <a:cs typeface="Arial" pitchFamily="34" charset="0"/>
              </a:rPr>
              <a:t>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endParaRPr lang="ar-SA" sz="2400" smtClean="0">
              <a:cs typeface="Arial" pitchFamily="34" charset="0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إمكانية التخزين: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لكم هائل من المعلومات سواء على أقراص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داخليه (تخزين داخلي) أو على أقراص خارجية (تخزين خارجي).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endParaRPr lang="ar-SA" sz="2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اقتصادية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من ناحيتين (التكلفة, الوقت)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endParaRPr lang="ar-SA" sz="2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ar-SA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الاتصالات الشبكية:</a:t>
            </a:r>
            <a:r>
              <a:rPr lang="ar-SA" sz="2400" smtClean="0">
                <a:cs typeface="Arial" pitchFamily="34" charset="0"/>
              </a:rPr>
              <a:t> </a:t>
            </a:r>
            <a:r>
              <a:rPr lang="ar-SA" sz="24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توفر خدمات الاتصال الشبكي السريع مما يوفر الوقت و المجهود و التكلفة مثل: خدمة الشبكة العالمية (الويب، الإنترنت).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198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SA" sz="36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مميزات الحاسب الآليه</a:t>
            </a:r>
            <a:endParaRPr lang="en-US" sz="360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3600" smtClean="0">
                <a:cs typeface="Arial" pitchFamily="34" charset="0"/>
              </a:rPr>
              <a:t>تقسيم الدرجات</a:t>
            </a:r>
            <a:endParaRPr lang="en-US" sz="3600" smtClean="0"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chemeClr val="bg1"/>
                </a:solidFill>
              </a:rPr>
              <a:t>		</a:t>
            </a:r>
          </a:p>
        </p:txBody>
      </p:sp>
      <p:sp>
        <p:nvSpPr>
          <p:cNvPr id="10244" name="Rectangle 90"/>
          <p:cNvSpPr>
            <a:spLocks noChangeArrowheads="1"/>
          </p:cNvSpPr>
          <p:nvPr/>
        </p:nvSpPr>
        <p:spPr bwMode="auto">
          <a:xfrm>
            <a:off x="1692275" y="5445125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ar-SA" sz="2400" b="1"/>
              <a:t>قوانين الإختبارات</a:t>
            </a:r>
            <a:endParaRPr lang="en-US" sz="2400" b="1"/>
          </a:p>
        </p:txBody>
      </p:sp>
      <p:graphicFrame>
        <p:nvGraphicFramePr>
          <p:cNvPr id="101671" name="Group 295"/>
          <p:cNvGraphicFramePr>
            <a:graphicFrameLocks noGrp="1"/>
          </p:cNvGraphicFramePr>
          <p:nvPr>
            <p:ph sz="half" idx="2"/>
          </p:nvPr>
        </p:nvGraphicFramePr>
        <p:xfrm>
          <a:off x="1116013" y="2060575"/>
          <a:ext cx="6737350" cy="2590800"/>
        </p:xfrm>
        <a:graphic>
          <a:graphicData uri="http://schemas.openxmlformats.org/drawingml/2006/table">
            <a:tbl>
              <a:tblPr/>
              <a:tblGrid>
                <a:gridCol w="1184275"/>
                <a:gridCol w="1184275"/>
                <a:gridCol w="947737"/>
                <a:gridCol w="3421063"/>
              </a:tblGrid>
              <a:tr h="493713">
                <a:tc gridSpan="4">
                  <a:txBody>
                    <a:bodyPr/>
                    <a:lstStyle/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التقييم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المجموع</a:t>
                      </a:r>
                      <a:endParaRPr kumimoji="0" 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تطبيقي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نظري</a:t>
                      </a:r>
                      <a:endParaRPr kumimoji="0" 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نوع التقييم</a:t>
                      </a:r>
                      <a:endParaRPr kumimoji="0" 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20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-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20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اختبار أعمال السنة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80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40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40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اختبار نهائي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100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dvertisingMedium" charset="-78"/>
                          <a:cs typeface="Times New Roman" pitchFamily="18" charset="0"/>
                        </a:rPr>
                        <a:t>المجموع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endParaRPr lang="en-US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ar-SA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تعريف المادة : </a:t>
            </a: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هي مادة ندرس من خلالها</a:t>
            </a:r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المفاهيم الأساسية لتقنية المعلومات وكيفية استخدام الحاسب وإدارة الملفات وأهم التطبيقات المستخدمة،كذلك تتضمن أساسيات وتطبيقات التعليم عن بعد.</a:t>
            </a: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ar-S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8" name="Rectangle 4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S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مصطلحات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Rot="1" noChangeArrowheads="1"/>
          </p:cNvSpPr>
          <p:nvPr/>
        </p:nvSpPr>
        <p:spPr bwMode="auto">
          <a:xfrm>
            <a:off x="971550" y="5300663"/>
            <a:ext cx="69564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r" rtl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 startAt="2"/>
              <a:defRPr/>
            </a:pPr>
            <a:endParaRPr lang="ar-SA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8" name="Rectangle 4"/>
          <p:cNvSpPr>
            <a:spLocks noRot="1" noChangeArrowheads="1"/>
          </p:cNvSpPr>
          <p:nvPr/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ar-SA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الفصل الأول: المفاهيم الأساسية لتقنية المعلومات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gray">
          <a:xfrm>
            <a:off x="1763713" y="1557338"/>
            <a:ext cx="54102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457200" indent="-457200" algn="r" rtl="1"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 مقدمة الحاسب الآلي.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gray">
          <a:xfrm>
            <a:off x="1752600" y="2349500"/>
            <a:ext cx="5410200" cy="533400"/>
          </a:xfrm>
          <a:prstGeom prst="roundRect">
            <a:avLst>
              <a:gd name="adj" fmla="val 1279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457200" indent="-457200" algn="r" rtl="1"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 مكونات الحاسب الآلي (المادية و البرمجية).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gray">
          <a:xfrm>
            <a:off x="1752600" y="3068638"/>
            <a:ext cx="54102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 توظيف الحاسب في قطاعات المجتمع.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gray">
          <a:xfrm>
            <a:off x="1752600" y="3860800"/>
            <a:ext cx="54102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 مقدمة في شبكات الحاسب الآلي.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gray">
          <a:xfrm>
            <a:off x="1835150" y="4624388"/>
            <a:ext cx="5410200" cy="533400"/>
          </a:xfrm>
          <a:prstGeom prst="roundRect">
            <a:avLst>
              <a:gd name="adj" fmla="val 1904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457200" indent="-457200" algn="r" rtl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  تطوير البرمجيات وفوائد استخدام المستندات الإلكترونية.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gray">
          <a:xfrm>
            <a:off x="1835150" y="5416550"/>
            <a:ext cx="5410200" cy="533400"/>
          </a:xfrm>
          <a:prstGeom prst="roundRect">
            <a:avLst>
              <a:gd name="adj" fmla="val 1279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>
              <a:defRPr/>
            </a:pPr>
            <a:r>
              <a:rPr lang="ar-SA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 الفيروسات.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Rot="1" noChangeArrowheads="1"/>
          </p:cNvSpPr>
          <p:nvPr/>
        </p:nvSpPr>
        <p:spPr bwMode="auto">
          <a:xfrm>
            <a:off x="2555875" y="26035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ar-SA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الفصل الأول: المفاهيم الأساسية لتقنية المعلومات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1763713" y="2565400"/>
            <a:ext cx="5308600" cy="1008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2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مقدمة الحاسب الآلي</a:t>
            </a:r>
            <a:endParaRPr lang="en-US" sz="4400" b="1"/>
          </a:p>
        </p:txBody>
      </p:sp>
      <p:sp>
        <p:nvSpPr>
          <p:cNvPr id="4" name="TextBox 3"/>
          <p:cNvSpPr txBox="1"/>
          <p:nvPr/>
        </p:nvSpPr>
        <p:spPr>
          <a:xfrm>
            <a:off x="2857488" y="3929066"/>
            <a:ext cx="32147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المحاضرة الأولى </a:t>
            </a:r>
            <a:endParaRPr lang="ar-S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/>
              <a:t>مقدمة تاريخية وأجيال الحاسب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ar-SA" dirty="0" smtClean="0"/>
              <a:t>إن واقع الحاسب الألي لم يكن وليد الصدفة ، لا بل مر بمراحل </a:t>
            </a:r>
            <a:endParaRPr lang="en-US" dirty="0" smtClean="0"/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ar-SA" dirty="0" smtClean="0"/>
              <a:t>وتطورات في مجال الدوائر الكهربائية والمنطقية والبرمجيات.</a:t>
            </a:r>
          </a:p>
          <a:p>
            <a:pPr marL="0" indent="0" algn="r" eaLnBrk="1" hangingPunct="1">
              <a:buFont typeface="Wingdings" pitchFamily="2" charset="2"/>
              <a:buNone/>
              <a:defRPr/>
            </a:pPr>
            <a:endParaRPr lang="ar-SA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ar-SA" dirty="0" smtClean="0">
                <a:solidFill>
                  <a:schemeClr val="bg1">
                    <a:lumMod val="50000"/>
                  </a:schemeClr>
                </a:solidFill>
              </a:rPr>
              <a:t>أطلق عل كل مرحلة من هذه المراحل اسم (جيل ) بناء على التطور التكنولوجي المتبع في تصميم الحاسبات.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/>
              <a:t>أجيال الحاسب 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b="1" u="sng" dirty="0" smtClean="0"/>
              <a:t>الجيل الأول( 1946 ، 1958 ):</a:t>
            </a:r>
            <a:endParaRPr lang="en-US" u="sng" dirty="0" smtClean="0"/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b="1" dirty="0" smtClean="0"/>
              <a:t>استخدم في تصميم حاسبات هذا الجيل الصمامات المفرغة.</a:t>
            </a:r>
            <a:endParaRPr lang="en-US" dirty="0" smtClean="0"/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b="1" dirty="0" smtClean="0"/>
              <a:t> </a:t>
            </a:r>
            <a:r>
              <a:rPr lang="ar-SA" b="1" u="sng" dirty="0" smtClean="0"/>
              <a:t>خصائص أجهزة الكمبيوتر من هذا الجيل:</a:t>
            </a:r>
            <a:endParaRPr lang="en-US" u="sng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كبير الحجم والوزن الثقيل</a:t>
            </a:r>
            <a:endParaRPr lang="en-US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ويتم قياس سرعة بالمللي ثانية</a:t>
            </a:r>
            <a:endParaRPr lang="en-US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تستهلك طاقة كهربائية عالية وبالتالي توليد كميات كبيرة من الحرارة.</a:t>
            </a:r>
          </a:p>
          <a:p>
            <a:pPr marL="514350" indent="-514350" algn="r" rtl="1" eaLnBrk="1" hangingPunct="1">
              <a:buFont typeface="Wingdings" pitchFamily="2" charset="2"/>
              <a:buNone/>
              <a:defRPr/>
            </a:pPr>
            <a:r>
              <a:rPr lang="ar-SA" b="1" dirty="0" smtClean="0"/>
              <a:t>مثال : حاسبات </a:t>
            </a:r>
            <a:r>
              <a:rPr lang="en-US" b="1" dirty="0" smtClean="0"/>
              <a:t>IBM</a:t>
            </a:r>
            <a:endParaRPr lang="en-US" dirty="0" smtClean="0"/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7" name="Content Placeholder 3" descr="eniac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260350"/>
            <a:ext cx="3933825" cy="6192838"/>
          </a:xfrm>
        </p:spPr>
      </p:pic>
      <p:pic>
        <p:nvPicPr>
          <p:cNvPr id="16388" name="Picture 4" descr="first_fou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0350"/>
            <a:ext cx="46355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u="sng" dirty="0" smtClean="0"/>
              <a:t>الجيل الثاني( 1958 - 1965 )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b="1" dirty="0" smtClean="0"/>
              <a:t>استخدم في تصميم حاسبات هذا الجيل الترانزستور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ar-SA" b="1" u="sng" dirty="0" smtClean="0"/>
              <a:t>خصائص أجهزة الكمبيوتر من هذا الجيل</a:t>
            </a:r>
            <a:endParaRPr lang="en-US" u="sng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أصغر حجما ووزنا من الجيل الأول</a:t>
            </a:r>
            <a:endParaRPr lang="en-US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السرعة العالية مقارنة مع الجيل الأول</a:t>
            </a:r>
            <a:endParaRPr lang="en-US" dirty="0" smtClean="0"/>
          </a:p>
          <a:p>
            <a:pPr marL="514350" indent="-514350" algn="r" rtl="1" eaLnBrk="1" hangingPunct="1">
              <a:buFont typeface="+mj-lt"/>
              <a:buAutoNum type="arabicPeriod"/>
              <a:defRPr/>
            </a:pPr>
            <a:r>
              <a:rPr lang="ar-SA" b="1" dirty="0" smtClean="0"/>
              <a:t>لا تستهلك طاقة كهربائية عالية وبالتالي لا ينتج درجة حرارة عالية تقاس سرعته بالميكرو ثانية</a:t>
            </a:r>
            <a:endParaRPr lang="en-US" dirty="0" smtClean="0"/>
          </a:p>
          <a:p>
            <a:pPr algn="r" eaLnBrk="1" hangingPunct="1">
              <a:defRPr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ample presentation slides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26</TotalTime>
  <Words>424</Words>
  <Application>Microsoft Office PowerPoint</Application>
  <PresentationFormat>عرض على الشاشة (3:4)‏</PresentationFormat>
  <Paragraphs>86</Paragraphs>
  <Slides>14</Slides>
  <Notes>1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6" baseType="lpstr">
      <vt:lpstr>Theme1</vt:lpstr>
      <vt:lpstr>Image</vt:lpstr>
      <vt:lpstr>مهارات الحاسب الآلي </vt:lpstr>
      <vt:lpstr>تقسيم الدرجات</vt:lpstr>
      <vt:lpstr>مصطلحات</vt:lpstr>
      <vt:lpstr>الشريحة 4</vt:lpstr>
      <vt:lpstr>الشريحة 5</vt:lpstr>
      <vt:lpstr>مقدمة تاريخية وأجيال الحاسب</vt:lpstr>
      <vt:lpstr>أجيال الحاسب /</vt:lpstr>
      <vt:lpstr>الشريحة 8</vt:lpstr>
      <vt:lpstr>الشريحة 9</vt:lpstr>
      <vt:lpstr>الشريحة 10</vt:lpstr>
      <vt:lpstr>الشريحة 11</vt:lpstr>
      <vt:lpstr>الشريحة 12</vt:lpstr>
      <vt:lpstr>الفرق بين البيانات والمعلومات</vt:lpstr>
      <vt:lpstr>مميزات الحاسب الآليه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الحاسب الآلي </dc:title>
  <dc:creator>Smart</dc:creator>
  <cp:lastModifiedBy>mus</cp:lastModifiedBy>
  <cp:revision>7</cp:revision>
  <dcterms:created xsi:type="dcterms:W3CDTF">2012-09-11T03:49:44Z</dcterms:created>
  <dcterms:modified xsi:type="dcterms:W3CDTF">2018-12-30T10:10:38Z</dcterms:modified>
</cp:coreProperties>
</file>