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36" r:id="rId1"/>
  </p:sldMasterIdLst>
  <p:notesMasterIdLst>
    <p:notesMasterId r:id="rId41"/>
  </p:notesMasterIdLst>
  <p:handoutMasterIdLst>
    <p:handoutMasterId r:id="rId42"/>
  </p:handoutMasterIdLst>
  <p:sldIdLst>
    <p:sldId id="256" r:id="rId2"/>
    <p:sldId id="282" r:id="rId3"/>
    <p:sldId id="296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58" r:id="rId18"/>
    <p:sldId id="297" r:id="rId19"/>
    <p:sldId id="259" r:id="rId20"/>
    <p:sldId id="260" r:id="rId21"/>
    <p:sldId id="261" r:id="rId22"/>
    <p:sldId id="262" r:id="rId23"/>
    <p:sldId id="263" r:id="rId24"/>
    <p:sldId id="265" r:id="rId25"/>
    <p:sldId id="266" r:id="rId26"/>
    <p:sldId id="267" r:id="rId27"/>
    <p:sldId id="268" r:id="rId28"/>
    <p:sldId id="269" r:id="rId29"/>
    <p:sldId id="271" r:id="rId30"/>
    <p:sldId id="272" r:id="rId31"/>
    <p:sldId id="273" r:id="rId32"/>
    <p:sldId id="274" r:id="rId33"/>
    <p:sldId id="298" r:id="rId34"/>
    <p:sldId id="278" r:id="rId35"/>
    <p:sldId id="276" r:id="rId36"/>
    <p:sldId id="277" r:id="rId37"/>
    <p:sldId id="279" r:id="rId38"/>
    <p:sldId id="280" r:id="rId39"/>
    <p:sldId id="281" r:id="rId40"/>
  </p:sldIdLst>
  <p:sldSz cx="9144000" cy="6858000" type="screen4x3"/>
  <p:notesSz cx="9866313" cy="6735763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5590911" y="0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2284" y="0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44ECCD3-5923-451A-9E18-8B3F783B94BC}" type="datetimeFigureOut">
              <a:rPr lang="ar-SA" smtClean="0"/>
              <a:pPr/>
              <a:t>12/11/34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5590911" y="6397806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2284" y="6397806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15A5FC5-0808-45D0-890E-89676F14DE0A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795833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5591175" y="0"/>
            <a:ext cx="4275138" cy="33655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3E0DC71-4615-4485-89E1-04B4B7914012}" type="datetimeFigureOut">
              <a:rPr lang="ar-SA" smtClean="0"/>
              <a:pPr/>
              <a:t>12/11/34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67087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987425" y="3198813"/>
            <a:ext cx="7893050" cy="303212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5591175" y="6397625"/>
            <a:ext cx="4275138" cy="33655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6397625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0C95812-7720-4E69-828F-020925FACF9A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95812-7720-4E69-828F-020925FACF9A}" type="slidenum">
              <a:rPr lang="ar-SA" smtClean="0"/>
              <a:pPr/>
              <a:t>8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95812-7720-4E69-828F-020925FACF9A}" type="slidenum">
              <a:rPr lang="ar-SA" smtClean="0"/>
              <a:pPr/>
              <a:t>9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95812-7720-4E69-828F-020925FACF9A}" type="slidenum">
              <a:rPr lang="ar-SA" smtClean="0"/>
              <a:pPr/>
              <a:t>10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95812-7720-4E69-828F-020925FACF9A}" type="slidenum">
              <a:rPr lang="ar-SA" smtClean="0"/>
              <a:pPr/>
              <a:t>11</a:t>
            </a:fld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95812-7720-4E69-828F-020925FACF9A}" type="slidenum">
              <a:rPr lang="ar-SA" smtClean="0"/>
              <a:pPr/>
              <a:t>12</a:t>
            </a:fld>
            <a:endParaRPr lang="ar-S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95812-7720-4E69-828F-020925FACF9A}" type="slidenum">
              <a:rPr lang="ar-SA" smtClean="0"/>
              <a:pPr/>
              <a:t>13</a:t>
            </a:fld>
            <a:endParaRPr lang="ar-S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95812-7720-4E69-828F-020925FACF9A}" type="slidenum">
              <a:rPr lang="ar-SA" smtClean="0"/>
              <a:pPr/>
              <a:t>14</a:t>
            </a:fld>
            <a:endParaRPr lang="ar-S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95812-7720-4E69-828F-020925FACF9A}" type="slidenum">
              <a:rPr lang="ar-SA" smtClean="0"/>
              <a:pPr/>
              <a:t>15</a:t>
            </a:fld>
            <a:endParaRPr lang="ar-S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95812-7720-4E69-828F-020925FACF9A}" type="slidenum">
              <a:rPr lang="ar-SA" smtClean="0"/>
              <a:pPr/>
              <a:t>16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63F88-3622-4EAC-98B0-4B6FDD068A20}" type="datetimeFigureOut">
              <a:rPr lang="ar-SA" smtClean="0"/>
              <a:pPr/>
              <a:t>12/11/34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ar-SA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1D301A5B-C0C1-43F3-9F61-DC8516AA587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63F88-3622-4EAC-98B0-4B6FDD068A20}" type="datetimeFigureOut">
              <a:rPr lang="ar-SA" smtClean="0"/>
              <a:pPr/>
              <a:t>12/11/34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01A5B-C0C1-43F3-9F61-DC8516AA58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63F88-3622-4EAC-98B0-4B6FDD068A20}" type="datetimeFigureOut">
              <a:rPr lang="ar-SA" smtClean="0"/>
              <a:pPr/>
              <a:t>12/11/34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1D301A5B-C0C1-43F3-9F61-DC8516AA587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63F88-3622-4EAC-98B0-4B6FDD068A20}" type="datetimeFigureOut">
              <a:rPr lang="ar-SA" smtClean="0"/>
              <a:pPr/>
              <a:t>12/11/34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01A5B-C0C1-43F3-9F61-DC8516AA58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63F88-3622-4EAC-98B0-4B6FDD068A20}" type="datetimeFigureOut">
              <a:rPr lang="ar-SA" smtClean="0"/>
              <a:pPr/>
              <a:t>12/11/34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1D301A5B-C0C1-43F3-9F61-DC8516AA587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63F88-3622-4EAC-98B0-4B6FDD068A20}" type="datetimeFigureOut">
              <a:rPr lang="ar-SA" smtClean="0"/>
              <a:pPr/>
              <a:t>12/11/34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01A5B-C0C1-43F3-9F61-DC8516AA58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63F88-3622-4EAC-98B0-4B6FDD068A20}" type="datetimeFigureOut">
              <a:rPr lang="ar-SA" smtClean="0"/>
              <a:pPr/>
              <a:t>12/11/34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01A5B-C0C1-43F3-9F61-DC8516AA58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63F88-3622-4EAC-98B0-4B6FDD068A20}" type="datetimeFigureOut">
              <a:rPr lang="ar-SA" smtClean="0"/>
              <a:pPr/>
              <a:t>12/11/34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01A5B-C0C1-43F3-9F61-DC8516AA58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63F88-3622-4EAC-98B0-4B6FDD068A20}" type="datetimeFigureOut">
              <a:rPr lang="ar-SA" smtClean="0"/>
              <a:pPr/>
              <a:t>12/11/34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01A5B-C0C1-43F3-9F61-DC8516AA58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63F88-3622-4EAC-98B0-4B6FDD068A20}" type="datetimeFigureOut">
              <a:rPr lang="ar-SA" smtClean="0"/>
              <a:pPr/>
              <a:t>12/11/34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01A5B-C0C1-43F3-9F61-DC8516AA587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63F88-3622-4EAC-98B0-4B6FDD068A20}" type="datetimeFigureOut">
              <a:rPr lang="ar-SA" smtClean="0"/>
              <a:pPr/>
              <a:t>12/11/34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01A5B-C0C1-43F3-9F61-DC8516AA587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9C63F88-3622-4EAC-98B0-4B6FDD068A20}" type="datetimeFigureOut">
              <a:rPr lang="ar-SA" smtClean="0"/>
              <a:pPr/>
              <a:t>12/11/34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D301A5B-C0C1-43F3-9F61-DC8516AA587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indows.microsoft.com/en-us/windows7/products/system-requirement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نظام التشغيل </a:t>
            </a:r>
            <a:r>
              <a:rPr lang="en-US" dirty="0" smtClean="0"/>
              <a:t>windows7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571472" y="4714884"/>
            <a:ext cx="8001000" cy="533400"/>
          </a:xfrm>
        </p:spPr>
        <p:txBody>
          <a:bodyPr>
            <a:noAutofit/>
          </a:bodyPr>
          <a:lstStyle/>
          <a:p>
            <a:r>
              <a:rPr lang="ar-SA" sz="3600" b="1" dirty="0" smtClean="0"/>
              <a:t>” المحاضرة الثانية </a:t>
            </a:r>
            <a:r>
              <a:rPr lang="ar-SA" sz="3600" b="1" dirty="0" err="1" smtClean="0"/>
              <a:t>و</a:t>
            </a:r>
            <a:r>
              <a:rPr lang="ar-SA" sz="3600" b="1" dirty="0" smtClean="0"/>
              <a:t> الثالثة ”</a:t>
            </a:r>
            <a:endParaRPr lang="ar-SA" sz="3600" b="1" dirty="0"/>
          </a:p>
        </p:txBody>
      </p:sp>
    </p:spTree>
    <p:extLst>
      <p:ext uri="{BB962C8B-B14F-4D97-AF65-F5344CB8AC3E}">
        <p14:creationId xmlns="" xmlns:p14="http://schemas.microsoft.com/office/powerpoint/2010/main" val="22144574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ويندوز 7 </a:t>
            </a:r>
            <a:r>
              <a:rPr lang="ar-SA" dirty="0" err="1" smtClean="0"/>
              <a:t>ستارتر</a:t>
            </a:r>
            <a:endParaRPr lang="ar-SA" dirty="0" smtClean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مصممه للكمبيوترات المحمولة الصغيرة</a:t>
            </a:r>
          </a:p>
          <a:p>
            <a:pPr algn="just"/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SA" sz="3200" dirty="0" smtClean="0">
                <a:solidFill>
                  <a:srgbClr val="7030A0"/>
                </a:solidFill>
              </a:rPr>
              <a:t>تتطلب ذاكره أقل </a:t>
            </a:r>
          </a:p>
          <a:p>
            <a:pPr algn="just"/>
            <a:r>
              <a:rPr lang="ar-SA" sz="3200" dirty="0" smtClean="0">
                <a:solidFill>
                  <a:srgbClr val="7030A0"/>
                </a:solidFill>
              </a:rPr>
              <a:t>لا تشمل على كافه مميزات الواجهة </a:t>
            </a:r>
            <a:r>
              <a:rPr lang="en-US" sz="3200" dirty="0" smtClean="0">
                <a:solidFill>
                  <a:srgbClr val="7030A0"/>
                </a:solidFill>
              </a:rPr>
              <a:t>Aero</a:t>
            </a:r>
            <a:endParaRPr lang="ar-SA" sz="3200" dirty="0" smtClean="0">
              <a:solidFill>
                <a:srgbClr val="7030A0"/>
              </a:solidFill>
            </a:endParaRPr>
          </a:p>
          <a:p>
            <a:pPr algn="just">
              <a:buNone/>
            </a:pPr>
            <a:endParaRPr lang="en-US" sz="32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001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ويندوز 7 </a:t>
            </a:r>
            <a:r>
              <a:rPr lang="ar-SA" dirty="0" err="1" smtClean="0"/>
              <a:t>إنتربرايز</a:t>
            </a:r>
            <a:endParaRPr lang="ar-SA" dirty="0" smtClean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مصممه للمؤسسات  حيث تدعم </a:t>
            </a:r>
          </a:p>
          <a:p>
            <a:pPr algn="just">
              <a:buNone/>
            </a:pPr>
            <a:r>
              <a:rPr lang="en-US" sz="3200" u="sng" dirty="0" smtClean="0">
                <a:solidFill>
                  <a:srgbClr val="7030A0"/>
                </a:solidFill>
              </a:rPr>
              <a:t>Microsoft Desktop Optimization Pack</a:t>
            </a:r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algn="just">
              <a:buNone/>
            </a:pPr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 حزمه </a:t>
            </a:r>
            <a:r>
              <a:rPr lang="ar-SA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أستمثال</a:t>
            </a:r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سطح مكتب مايكروسوفت )أداه تستعمل للإدارة المركزية للكمبيوترات في المؤسسات الكبيرة جدا </a:t>
            </a:r>
            <a:endParaRPr lang="en-US" sz="32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001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ويندوز </a:t>
            </a:r>
            <a:r>
              <a:rPr lang="ar-SA" smtClean="0"/>
              <a:t>7 إنتربرايز</a:t>
            </a:r>
            <a:endParaRPr lang="ar-SA" dirty="0" smtClean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مصممه للمؤسسات  حيث تدعم </a:t>
            </a:r>
          </a:p>
          <a:p>
            <a:pPr algn="just">
              <a:buNone/>
            </a:pPr>
            <a:r>
              <a:rPr lang="en-US" sz="3200" u="sng" dirty="0" smtClean="0">
                <a:solidFill>
                  <a:srgbClr val="7030A0"/>
                </a:solidFill>
              </a:rPr>
              <a:t>Microsoft Desktop Optimization Pack</a:t>
            </a:r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algn="just">
              <a:buNone/>
            </a:pPr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 حزمه </a:t>
            </a:r>
            <a:r>
              <a:rPr lang="ar-SA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أستمثال</a:t>
            </a:r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سطح مكتب مايكروسوفت )أداه تستعمل للإدارة المركزية للكمبيوترات في المؤسسات الكبيرة جدا </a:t>
            </a:r>
            <a:endParaRPr lang="en-US" sz="32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001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ويندوز 7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-214346" y="2928934"/>
            <a:ext cx="8686800" cy="233997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 smtClean="0">
                <a:hlinkClick r:id="rId3"/>
              </a:rPr>
              <a:t>http://windows.microsoft.com/en-us/windows7/products/system-requirements</a:t>
            </a:r>
            <a:endParaRPr lang="ar-SA" sz="2800" dirty="0" smtClean="0"/>
          </a:p>
          <a:p>
            <a:pPr algn="just">
              <a:buNone/>
            </a:pPr>
            <a:endParaRPr lang="en-US" sz="28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001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لتحويل نظام التشغيل إلى ويندوز 7 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285720" y="1571612"/>
            <a:ext cx="8686800" cy="4286280"/>
          </a:xfrm>
        </p:spPr>
        <p:txBody>
          <a:bodyPr>
            <a:normAutofit/>
          </a:bodyPr>
          <a:lstStyle/>
          <a:p>
            <a:pPr algn="just"/>
            <a:r>
              <a:rPr lang="ar-S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ترقيه الكمبيوتر من </a:t>
            </a:r>
            <a:r>
              <a:rPr lang="ar-SA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ويندز</a:t>
            </a:r>
            <a:r>
              <a:rPr lang="ar-S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SA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فيستا</a:t>
            </a:r>
            <a:r>
              <a:rPr lang="ar-S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إلى </a:t>
            </a:r>
            <a:r>
              <a:rPr lang="ar-SA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ويندز</a:t>
            </a:r>
            <a:r>
              <a:rPr lang="ar-S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7 </a:t>
            </a:r>
            <a:r>
              <a:rPr lang="ar-SA" sz="2800" dirty="0" smtClean="0">
                <a:solidFill>
                  <a:schemeClr val="accent1">
                    <a:lumMod val="75000"/>
                  </a:schemeClr>
                </a:solidFill>
              </a:rPr>
              <a:t>(يتم الحفاظ على البرامج المثبتة  الملفات المخزنة )</a:t>
            </a:r>
          </a:p>
          <a:p>
            <a:pPr marL="806450" indent="628650" algn="just">
              <a:buNone/>
            </a:pPr>
            <a:r>
              <a:rPr lang="ar-SA" sz="2000" b="1" dirty="0" err="1" smtClean="0">
                <a:solidFill>
                  <a:srgbClr val="7030A0"/>
                </a:solidFill>
              </a:rPr>
              <a:t>الترقيه</a:t>
            </a:r>
            <a:r>
              <a:rPr lang="ar-SA" sz="2000" b="1" dirty="0" smtClean="0">
                <a:solidFill>
                  <a:srgbClr val="7030A0"/>
                </a:solidFill>
              </a:rPr>
              <a:t> هي عمليه استبدال نظام تشغيل  الكمبيوتر </a:t>
            </a:r>
            <a:r>
              <a:rPr lang="ar-SA" sz="2000" b="1" dirty="0" err="1" smtClean="0">
                <a:solidFill>
                  <a:srgbClr val="7030A0"/>
                </a:solidFill>
              </a:rPr>
              <a:t>باصدارأحدث</a:t>
            </a:r>
            <a:r>
              <a:rPr lang="ar-SA" sz="2000" b="1" dirty="0" smtClean="0">
                <a:solidFill>
                  <a:srgbClr val="7030A0"/>
                </a:solidFill>
              </a:rPr>
              <a:t> مع الحفاظ على   </a:t>
            </a:r>
          </a:p>
          <a:p>
            <a:pPr marL="806450" indent="628650" algn="just">
              <a:buNone/>
            </a:pPr>
            <a:r>
              <a:rPr lang="ar-SA" sz="2000" b="1" dirty="0" smtClean="0">
                <a:solidFill>
                  <a:srgbClr val="7030A0"/>
                </a:solidFill>
              </a:rPr>
              <a:t>البرامج المثبتة  الملفات المخزنة </a:t>
            </a:r>
          </a:p>
          <a:p>
            <a:pPr algn="just"/>
            <a:r>
              <a:rPr lang="ar-S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تثبيت </a:t>
            </a:r>
            <a:r>
              <a:rPr lang="ar-SA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ويندز</a:t>
            </a:r>
            <a:r>
              <a:rPr lang="ar-S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SA" sz="2800" dirty="0" smtClean="0">
                <a:solidFill>
                  <a:schemeClr val="accent1">
                    <a:lumMod val="75000"/>
                  </a:schemeClr>
                </a:solidFill>
              </a:rPr>
              <a:t>7 ( لا يتم الحفاظ على البرامج المثبتة  الملفات المخزنة  )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001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ويندوز 7 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285720" y="1571612"/>
            <a:ext cx="8686800" cy="4286280"/>
          </a:xfrm>
        </p:spPr>
        <p:txBody>
          <a:bodyPr>
            <a:normAutofit/>
          </a:bodyPr>
          <a:lstStyle/>
          <a:p>
            <a:pPr algn="just"/>
            <a:r>
              <a:rPr lang="en-US" sz="2800" b="1" i="1" u="sng" dirty="0" smtClean="0">
                <a:solidFill>
                  <a:schemeClr val="accent1">
                    <a:lumMod val="75000"/>
                  </a:schemeClr>
                </a:solidFill>
              </a:rPr>
              <a:t>Windows Easy Transfer</a:t>
            </a:r>
          </a:p>
          <a:p>
            <a:pPr algn="just">
              <a:buNone/>
            </a:pPr>
            <a:r>
              <a:rPr lang="ar-S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(إرسال ويندوز السهل ) لإرسال الملفات </a:t>
            </a:r>
            <a:r>
              <a:rPr lang="ar-SA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</a:t>
            </a:r>
            <a:r>
              <a:rPr lang="ar-S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الإعدادات إلى كمبيوتر آخر أو لتثبيت نظام تشغيل آخر على نفس الكمبيوتر.</a:t>
            </a:r>
          </a:p>
          <a:p>
            <a:pPr algn="just">
              <a:buNone/>
            </a:pPr>
            <a:endParaRPr lang="ar-SA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None/>
            </a:pPr>
            <a:endParaRPr lang="ar-SA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None/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001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ويندوز 7 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285720" y="1571612"/>
            <a:ext cx="8686800" cy="4286280"/>
          </a:xfrm>
        </p:spPr>
        <p:txBody>
          <a:bodyPr>
            <a:normAutofit/>
          </a:bodyPr>
          <a:lstStyle/>
          <a:p>
            <a:r>
              <a:rPr lang="ar-SA" sz="2800" b="1" i="1" u="sng" dirty="0" smtClean="0">
                <a:solidFill>
                  <a:schemeClr val="accent1">
                    <a:lumMod val="75000"/>
                  </a:schemeClr>
                </a:solidFill>
              </a:rPr>
              <a:t>عندما نرقى </a:t>
            </a:r>
            <a:r>
              <a:rPr lang="ar-SA" sz="2800" b="1" i="1" u="sng" dirty="0" err="1" smtClean="0">
                <a:solidFill>
                  <a:schemeClr val="accent1">
                    <a:lumMod val="75000"/>
                  </a:schemeClr>
                </a:solidFill>
              </a:rPr>
              <a:t>الى</a:t>
            </a:r>
            <a:r>
              <a:rPr lang="ar-SA" sz="2800" b="1" i="1" u="sng" dirty="0" smtClean="0">
                <a:solidFill>
                  <a:schemeClr val="accent1">
                    <a:lumMod val="75000"/>
                  </a:schemeClr>
                </a:solidFill>
              </a:rPr>
              <a:t> نظام تشغيل </a:t>
            </a:r>
            <a:r>
              <a:rPr lang="ar-SA" sz="2800" b="1" i="1" u="sng" dirty="0" err="1" smtClean="0">
                <a:solidFill>
                  <a:schemeClr val="accent1">
                    <a:lumMod val="75000"/>
                  </a:schemeClr>
                </a:solidFill>
              </a:rPr>
              <a:t>ويندز</a:t>
            </a:r>
            <a:r>
              <a:rPr lang="ar-SA" sz="2800" b="1" i="1" u="sng" dirty="0" smtClean="0">
                <a:solidFill>
                  <a:schemeClr val="accent1">
                    <a:lumMod val="75000"/>
                  </a:schemeClr>
                </a:solidFill>
              </a:rPr>
              <a:t> 7 يُطلب تنشيط نسخه </a:t>
            </a:r>
            <a:r>
              <a:rPr lang="ar-SA" sz="2800" b="1" i="1" u="sng" dirty="0" err="1" smtClean="0">
                <a:solidFill>
                  <a:schemeClr val="accent1">
                    <a:lumMod val="75000"/>
                  </a:schemeClr>
                </a:solidFill>
              </a:rPr>
              <a:t>ويندز</a:t>
            </a:r>
            <a:r>
              <a:rPr lang="ar-SA" sz="2800" b="1" i="1" u="sng" dirty="0" smtClean="0">
                <a:solidFill>
                  <a:schemeClr val="accent1">
                    <a:lumMod val="75000"/>
                  </a:schemeClr>
                </a:solidFill>
              </a:rPr>
              <a:t> ؟؟</a:t>
            </a:r>
          </a:p>
          <a:p>
            <a:pPr algn="just">
              <a:buNone/>
            </a:pPr>
            <a:r>
              <a:rPr lang="ar-S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محاربه احد أشكال قرصنه البرامج المعروفة </a:t>
            </a:r>
            <a:r>
              <a:rPr lang="ar-SA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بـ</a:t>
            </a:r>
            <a:r>
              <a:rPr lang="ar-S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:</a:t>
            </a:r>
          </a:p>
          <a:p>
            <a:pPr algn="just"/>
            <a:r>
              <a:rPr lang="ar-S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النسخ الاعتيادي </a:t>
            </a:r>
            <a:r>
              <a:rPr lang="ar-SA" sz="2800" dirty="0" smtClean="0">
                <a:solidFill>
                  <a:srgbClr val="7030A0"/>
                </a:solidFill>
              </a:rPr>
              <a:t>(</a:t>
            </a:r>
            <a:r>
              <a:rPr lang="en-US" sz="2800" dirty="0" smtClean="0">
                <a:solidFill>
                  <a:srgbClr val="7030A0"/>
                </a:solidFill>
              </a:rPr>
              <a:t>casual copying</a:t>
            </a:r>
            <a:r>
              <a:rPr lang="ar-SA" sz="2800" dirty="0" smtClean="0">
                <a:solidFill>
                  <a:srgbClr val="7030A0"/>
                </a:solidFill>
              </a:rPr>
              <a:t>)</a:t>
            </a:r>
          </a:p>
          <a:p>
            <a:pPr algn="just"/>
            <a:r>
              <a:rPr lang="ar-S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السرقة الهادئة </a:t>
            </a:r>
            <a:r>
              <a:rPr lang="ar-SA" sz="2800" dirty="0" smtClean="0">
                <a:solidFill>
                  <a:srgbClr val="7030A0"/>
                </a:solidFill>
              </a:rPr>
              <a:t>(</a:t>
            </a:r>
            <a:r>
              <a:rPr lang="en-US" sz="2800" dirty="0" err="1" smtClean="0">
                <a:solidFill>
                  <a:srgbClr val="7030A0"/>
                </a:solidFill>
              </a:rPr>
              <a:t>softlifting</a:t>
            </a:r>
            <a:r>
              <a:rPr lang="ar-SA" sz="2800" dirty="0" smtClean="0">
                <a:solidFill>
                  <a:srgbClr val="7030A0"/>
                </a:solidFill>
              </a:rPr>
              <a:t>)</a:t>
            </a:r>
            <a:endParaRPr lang="en-US" sz="2800" dirty="0" smtClean="0">
              <a:solidFill>
                <a:srgbClr val="7030A0"/>
              </a:solidFill>
            </a:endParaRPr>
          </a:p>
          <a:p>
            <a:pPr algn="just">
              <a:buNone/>
            </a:pPr>
            <a:endParaRPr lang="ar-SA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None/>
            </a:pPr>
            <a:endParaRPr lang="ar-SA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None/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001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أولا:ـ تثبيت نظام التشغيل </a:t>
            </a:r>
            <a:r>
              <a:rPr lang="en-US" dirty="0" smtClean="0"/>
              <a:t>windows 7</a:t>
            </a:r>
            <a:endParaRPr lang="ar-SA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ar-SA" sz="3900" dirty="0">
                <a:solidFill>
                  <a:schemeClr val="bg2">
                    <a:lumMod val="25000"/>
                  </a:schemeClr>
                </a:solidFill>
                <a:cs typeface="Akhbar MT" pitchFamily="2" charset="-78"/>
              </a:rPr>
              <a:t>متطلبات </a:t>
            </a:r>
            <a:r>
              <a:rPr lang="ar-SA" sz="3900" dirty="0" smtClean="0">
                <a:solidFill>
                  <a:schemeClr val="bg2">
                    <a:lumMod val="25000"/>
                  </a:schemeClr>
                </a:solidFill>
                <a:cs typeface="Akhbar MT" pitchFamily="2" charset="-78"/>
              </a:rPr>
              <a:t>التثبيت</a:t>
            </a:r>
            <a:r>
              <a:rPr lang="en-US" sz="3900" dirty="0" smtClean="0">
                <a:solidFill>
                  <a:schemeClr val="bg2">
                    <a:lumMod val="25000"/>
                  </a:schemeClr>
                </a:solidFill>
                <a:cs typeface="Akhbar MT" pitchFamily="2" charset="-78"/>
              </a:rPr>
              <a:t> </a:t>
            </a:r>
            <a:r>
              <a:rPr lang="ar-SA" sz="3900" dirty="0" smtClean="0">
                <a:solidFill>
                  <a:schemeClr val="bg2">
                    <a:lumMod val="25000"/>
                  </a:schemeClr>
                </a:solidFill>
                <a:cs typeface="Akhbar MT" pitchFamily="2" charset="-78"/>
              </a:rPr>
              <a:t> : </a:t>
            </a:r>
          </a:p>
          <a:p>
            <a:pPr algn="just"/>
            <a:r>
              <a:rPr lang="ar-SA" b="1" dirty="0" smtClean="0"/>
              <a:t>إذا كنت ترغب في تشغيل </a:t>
            </a:r>
            <a:r>
              <a:rPr lang="en-US" b="1" dirty="0" smtClean="0"/>
              <a:t>Windows 7 </a:t>
            </a:r>
            <a:r>
              <a:rPr lang="ar-SA" b="1" dirty="0" smtClean="0"/>
              <a:t>على الكمبيوتر، ففيما يلي متطلبات إجراء ذلك:</a:t>
            </a:r>
            <a:br>
              <a:rPr lang="ar-SA" b="1" dirty="0" smtClean="0"/>
            </a:br>
            <a:endParaRPr lang="ar-SA" b="1" dirty="0" smtClean="0"/>
          </a:p>
          <a:p>
            <a:pPr marL="857250" lvl="1" indent="-457200">
              <a:buFont typeface="+mj-lt"/>
              <a:buAutoNum type="arabicPeriod"/>
            </a:pPr>
            <a:r>
              <a:rPr lang="ar-SA" b="1" dirty="0" smtClean="0"/>
              <a:t>معالج بسرعة 1غيغاهرتز أو معالج أسرع من النوع 32 بت (</a:t>
            </a:r>
            <a:r>
              <a:rPr lang="en-US" b="1" dirty="0" smtClean="0"/>
              <a:t>X86) </a:t>
            </a:r>
            <a:r>
              <a:rPr lang="ar-SA" b="1" dirty="0" smtClean="0"/>
              <a:t>أو من النوع 64 بت (</a:t>
            </a:r>
            <a:r>
              <a:rPr lang="en-US" b="1" dirty="0" smtClean="0"/>
              <a:t>x64)</a:t>
            </a:r>
            <a:br>
              <a:rPr lang="en-US" b="1" dirty="0" smtClean="0"/>
            </a:br>
            <a:endParaRPr lang="ar-SA" b="1" dirty="0" smtClean="0"/>
          </a:p>
          <a:p>
            <a:pPr marL="857250" lvl="1" indent="-457200">
              <a:buFont typeface="+mj-lt"/>
              <a:buAutoNum type="arabicPeriod"/>
            </a:pPr>
            <a:r>
              <a:rPr lang="ar-SA" b="1" dirty="0" smtClean="0"/>
              <a:t>ذاكرة وصول عشوائي (</a:t>
            </a:r>
            <a:r>
              <a:rPr lang="en-US" b="1" dirty="0" smtClean="0"/>
              <a:t>RAM) </a:t>
            </a:r>
            <a:r>
              <a:rPr lang="ar-SA" b="1" dirty="0" smtClean="0"/>
              <a:t>بسعة 1 </a:t>
            </a:r>
            <a:r>
              <a:rPr lang="ar-SA" b="1" dirty="0" err="1" smtClean="0"/>
              <a:t>غيغابايت</a:t>
            </a:r>
            <a:r>
              <a:rPr lang="ar-SA" b="1" dirty="0" smtClean="0"/>
              <a:t> (32 بت) أو 2 </a:t>
            </a:r>
            <a:r>
              <a:rPr lang="ar-SA" b="1" dirty="0" err="1" smtClean="0"/>
              <a:t>غيغابايت</a:t>
            </a:r>
            <a:r>
              <a:rPr lang="ar-SA" b="1" dirty="0" smtClean="0"/>
              <a:t> (64 بت)</a:t>
            </a:r>
            <a:br>
              <a:rPr lang="ar-SA" b="1" dirty="0" smtClean="0"/>
            </a:br>
            <a:endParaRPr lang="ar-SA" b="1" dirty="0" smtClean="0"/>
          </a:p>
          <a:p>
            <a:pPr marL="857250" lvl="1" indent="-457200">
              <a:buFont typeface="+mj-lt"/>
              <a:buAutoNum type="arabicPeriod"/>
            </a:pPr>
            <a:r>
              <a:rPr lang="ar-SA" b="1" dirty="0" smtClean="0"/>
              <a:t>16 </a:t>
            </a:r>
            <a:r>
              <a:rPr lang="ar-SA" b="1" dirty="0" err="1" smtClean="0"/>
              <a:t>غيغابايت</a:t>
            </a:r>
            <a:r>
              <a:rPr lang="ar-SA" b="1" dirty="0" smtClean="0"/>
              <a:t> من المساحة المتوفرة على القرص الصلب (32 بت) أو 20 </a:t>
            </a:r>
            <a:r>
              <a:rPr lang="ar-SA" b="1" dirty="0" err="1" smtClean="0"/>
              <a:t>غيغابايت</a:t>
            </a:r>
            <a:r>
              <a:rPr lang="ar-SA" b="1" dirty="0" smtClean="0"/>
              <a:t> (64 بت)</a:t>
            </a:r>
            <a:br>
              <a:rPr lang="ar-SA" b="1" dirty="0" smtClean="0"/>
            </a:br>
            <a:endParaRPr lang="ar-SA" b="1" dirty="0" smtClean="0"/>
          </a:p>
          <a:p>
            <a:pPr marL="857250" lvl="1" indent="-457200">
              <a:buFont typeface="+mj-lt"/>
              <a:buAutoNum type="arabicPeriod"/>
            </a:pPr>
            <a:r>
              <a:rPr lang="ar-SA" b="1" dirty="0" smtClean="0"/>
              <a:t>جهاز رسومات مثبت عليه </a:t>
            </a:r>
            <a:r>
              <a:rPr lang="en-US" b="1" dirty="0" smtClean="0"/>
              <a:t>DirectX 9 </a:t>
            </a:r>
            <a:r>
              <a:rPr lang="ar-SA" b="1" dirty="0" smtClean="0"/>
              <a:t>ومزود ببرنامج التشغيل </a:t>
            </a:r>
            <a:r>
              <a:rPr lang="en-US" b="1" dirty="0" smtClean="0"/>
              <a:t>WDDM </a:t>
            </a:r>
            <a:r>
              <a:rPr lang="ar-SA" b="1" dirty="0" smtClean="0"/>
              <a:t>الإصدار ‎1.0 أو ما هو أعلى</a:t>
            </a:r>
            <a:br>
              <a:rPr lang="ar-SA" b="1" dirty="0" smtClean="0"/>
            </a:br>
            <a:endParaRPr lang="ar-SA" b="1" dirty="0" smtClean="0"/>
          </a:p>
          <a:p>
            <a:pPr algn="ctr"/>
            <a:r>
              <a:rPr lang="ar-SA" b="1" dirty="0" err="1" smtClean="0"/>
              <a:t>او</a:t>
            </a:r>
            <a:r>
              <a:rPr lang="ar-SA" b="1" dirty="0" smtClean="0"/>
              <a:t> من خلال برنامج من مايكروسوفت يقوم بهذه المهمة عنك </a:t>
            </a:r>
            <a:r>
              <a:rPr lang="en-US" b="1" dirty="0"/>
              <a:t/>
            </a:r>
            <a:br>
              <a:rPr lang="en-US" b="1" dirty="0"/>
            </a:br>
            <a:endParaRPr lang="ar-SA" b="1" dirty="0" smtClean="0"/>
          </a:p>
          <a:p>
            <a:r>
              <a:rPr lang="ar-SA" b="1" dirty="0" smtClean="0"/>
              <a:t>وفي </a:t>
            </a:r>
            <a:r>
              <a:rPr lang="ar-SA" b="1" dirty="0"/>
              <a:t>الاخير والاهم ان يكون لديك طبعا قرص يحتوي على نسخة من النظام التشغيلي </a:t>
            </a:r>
            <a:r>
              <a:rPr lang="en-US" b="1" dirty="0" smtClean="0"/>
              <a:t>windows7</a:t>
            </a:r>
            <a:r>
              <a:rPr lang="ar-SA" b="1" dirty="0" smtClean="0"/>
              <a:t>.. </a:t>
            </a: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84001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أولا:ـ تثبيت نظام التشغيل </a:t>
            </a:r>
            <a:r>
              <a:rPr lang="en-US" dirty="0" smtClean="0"/>
              <a:t>windows 7</a:t>
            </a:r>
            <a:endParaRPr lang="ar-SA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3200" b="1" dirty="0" smtClean="0"/>
              <a:t>DirectX </a:t>
            </a:r>
            <a:r>
              <a:rPr lang="ar-SA" sz="3200" b="1" dirty="0" smtClean="0"/>
              <a:t> </a:t>
            </a:r>
            <a:r>
              <a:rPr lang="en-US" sz="3200" b="1" dirty="0" smtClean="0"/>
              <a:t>Microsoft </a:t>
            </a:r>
            <a:r>
              <a:rPr lang="ar-SA" sz="3200" b="1" dirty="0" smtClean="0"/>
              <a:t> : 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هو مجموعة من واجهات برمجة التطبيقات للتعامل مع المهام المتعلقة بالوسائط المتعددة  .</a:t>
            </a:r>
          </a:p>
          <a:p>
            <a:pPr algn="just"/>
            <a:endParaRPr lang="ar-SA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en-US" sz="3200" b="1" dirty="0" smtClean="0"/>
              <a:t> :WDDM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يتضمن ذاكرة الفيديو المدرب الجديد الذي يدعم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,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virtualizing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ar-SA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None/>
            </a:pP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العديد من التطبيقات والخدمات مثل إدارة إطار سطح المكتب </a:t>
            </a:r>
            <a:r>
              <a:rPr lang="ar-SA" sz="3200" dirty="0" smtClean="0"/>
              <a:t/>
            </a:r>
            <a:br>
              <a:rPr lang="ar-SA" sz="3200" dirty="0" smtClean="0"/>
            </a:br>
            <a:r>
              <a:rPr lang="ar-SA" sz="3200" dirty="0" smtClean="0"/>
              <a:t/>
            </a:r>
            <a:br>
              <a:rPr lang="ar-SA" sz="3200" dirty="0" smtClean="0"/>
            </a:br>
            <a:endParaRPr lang="ar-SA" sz="3200" dirty="0"/>
          </a:p>
        </p:txBody>
      </p:sp>
    </p:spTree>
    <p:extLst>
      <p:ext uri="{BB962C8B-B14F-4D97-AF65-F5344CB8AC3E}">
        <p14:creationId xmlns="" xmlns:p14="http://schemas.microsoft.com/office/powerpoint/2010/main" val="84001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3600" dirty="0" smtClean="0"/>
              <a:t>« بداية التثبيت.. </a:t>
            </a:r>
            <a:br>
              <a:rPr lang="ar-SA" sz="3600" dirty="0" smtClean="0"/>
            </a:br>
            <a:r>
              <a:rPr lang="ar-SA" sz="3200" dirty="0" smtClean="0"/>
              <a:t>1. ادخل القرص الخاص بـ </a:t>
            </a:r>
            <a:r>
              <a:rPr lang="en-US" sz="3200" dirty="0" smtClean="0"/>
              <a:t>windows7</a:t>
            </a:r>
            <a:r>
              <a:rPr lang="ar-SA" sz="3200" dirty="0" smtClean="0"/>
              <a:t> ثم قم بتشغيل الجهاز </a:t>
            </a:r>
            <a:endParaRPr lang="ar-SA" sz="3200" dirty="0"/>
          </a:p>
        </p:txBody>
      </p:sp>
      <p:pic>
        <p:nvPicPr>
          <p:cNvPr id="1026" name="Picture 2" descr="C:\Users\ASUS\Downloads\windows\4rx4w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4038600" cy="35925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US\Downloads\windows\1t1xyu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4038600" cy="33123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4644008" y="3429000"/>
            <a:ext cx="36004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 smtClean="0"/>
              <a:t>+</a:t>
            </a:r>
            <a:endParaRPr lang="ar-SA" sz="4400" b="1" dirty="0"/>
          </a:p>
        </p:txBody>
      </p:sp>
    </p:spTree>
    <p:extLst>
      <p:ext uri="{BB962C8B-B14F-4D97-AF65-F5344CB8AC3E}">
        <p14:creationId xmlns="" xmlns:p14="http://schemas.microsoft.com/office/powerpoint/2010/main" val="60969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</a:t>
            </a:r>
            <a:endParaRPr lang="ar-SA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الإصدارات الأولية ( الإصدار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2.0</a:t>
            </a:r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         ويندوز 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3.0</a:t>
            </a:r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و 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3.1</a:t>
            </a:r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ويندوز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95</a:t>
            </a:r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</a:t>
            </a:r>
            <a:r>
              <a:rPr lang="ar-SA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ويندز</a:t>
            </a:r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إن </a:t>
            </a:r>
            <a:r>
              <a:rPr lang="ar-SA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تي</a:t>
            </a:r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</a:t>
            </a:r>
            <a:r>
              <a:rPr lang="ar-SA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ويندز</a:t>
            </a:r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XP </a:t>
            </a:r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</a:t>
            </a:r>
            <a:r>
              <a:rPr lang="ar-SA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ويندز</a:t>
            </a:r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SA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فيستا</a:t>
            </a:r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</a:t>
            </a:r>
            <a:r>
              <a:rPr lang="ar-SA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ويندز</a:t>
            </a:r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</a:t>
            </a:r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</a:t>
            </a:r>
            <a:r>
              <a:rPr lang="ar-SA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ويندز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</a:t>
            </a:r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.</a:t>
            </a:r>
          </a:p>
          <a:p>
            <a:pPr algn="just"/>
            <a:endParaRPr lang="ar-SA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 rot="10800000">
            <a:off x="2714612" y="1928802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rot="10800000">
            <a:off x="5857884" y="2428868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rot="10800000">
            <a:off x="2714612" y="2500306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rot="10800000">
            <a:off x="5000628" y="2928934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rot="10800000">
            <a:off x="1928794" y="2928934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شكل بيضاوي 18"/>
          <p:cNvSpPr/>
          <p:nvPr/>
        </p:nvSpPr>
        <p:spPr>
          <a:xfrm>
            <a:off x="285720" y="2571744"/>
            <a:ext cx="1500198" cy="71438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84001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1520" y="1535112"/>
            <a:ext cx="4245868" cy="1029791"/>
          </a:xfrm>
        </p:spPr>
        <p:txBody>
          <a:bodyPr>
            <a:noAutofit/>
          </a:bodyPr>
          <a:lstStyle/>
          <a:p>
            <a:r>
              <a:rPr lang="ar-SA" dirty="0" smtClean="0"/>
              <a:t>3. </a:t>
            </a:r>
            <a:r>
              <a:rPr lang="ar-SA" dirty="0"/>
              <a:t>يقوم الجهاز بتحميل ملفات الويندوز لتبدأ مرحلة الإعدادات </a:t>
            </a:r>
            <a:r>
              <a:rPr lang="ar-SA" dirty="0" smtClean="0"/>
              <a:t>والتثبيت</a:t>
            </a:r>
            <a:endParaRPr lang="ar-SA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029791"/>
          </a:xfrm>
        </p:spPr>
        <p:txBody>
          <a:bodyPr>
            <a:normAutofit/>
          </a:bodyPr>
          <a:lstStyle/>
          <a:p>
            <a:r>
              <a:rPr lang="ar-SA" dirty="0" smtClean="0"/>
              <a:t>2. عند ظهور هذه </a:t>
            </a:r>
            <a:r>
              <a:rPr lang="ar-SA" dirty="0" err="1" smtClean="0"/>
              <a:t>الشاشه</a:t>
            </a:r>
            <a:r>
              <a:rPr lang="ar-SA" dirty="0" smtClean="0"/>
              <a:t> ، اضغط على أي زر من لوحة المفاتيح ..</a:t>
            </a:r>
            <a:endParaRPr lang="ar-SA" dirty="0"/>
          </a:p>
        </p:txBody>
      </p:sp>
      <p:pic>
        <p:nvPicPr>
          <p:cNvPr id="2050" name="Picture 2" descr="C:\Users\ASUS\Downloads\windows\5owq9t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52936"/>
            <a:ext cx="3960440" cy="3312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SUS\Downloads\windows\2w593s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4032448" cy="33167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6141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3600" dirty="0" smtClean="0"/>
              <a:t>4. في هذه الخطوة يتم اختيار اللغة التي سيتم التثبيت بها، بالإضافة الى التوقيت، ولغة الادخال للوحة المفاتيح </a:t>
            </a:r>
            <a:endParaRPr lang="ar-SA" sz="3600" dirty="0"/>
          </a:p>
        </p:txBody>
      </p:sp>
      <p:pic>
        <p:nvPicPr>
          <p:cNvPr id="3074" name="Picture 2" descr="C:\Users\ASUS\Downloads\windows\nl8yv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6912768" cy="4608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4211960" y="6323804"/>
            <a:ext cx="41044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ثم الضغط على زر </a:t>
            </a:r>
            <a:r>
              <a:rPr lang="en-US" sz="2000" b="1" dirty="0" smtClean="0"/>
              <a:t>Next </a:t>
            </a:r>
            <a:r>
              <a:rPr lang="ar-SA" sz="2000" b="1" dirty="0" smtClean="0"/>
              <a:t> ... </a:t>
            </a:r>
            <a:endParaRPr lang="ar-SA" sz="2000" b="1" dirty="0"/>
          </a:p>
        </p:txBody>
      </p:sp>
    </p:spTree>
    <p:extLst>
      <p:ext uri="{BB962C8B-B14F-4D97-AF65-F5344CB8AC3E}">
        <p14:creationId xmlns="" xmlns:p14="http://schemas.microsoft.com/office/powerpoint/2010/main" val="262058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4000" dirty="0" smtClean="0"/>
              <a:t>5. بالضغط على زر </a:t>
            </a:r>
            <a:r>
              <a:rPr lang="en-US" sz="4000" dirty="0" smtClean="0"/>
              <a:t>install now</a:t>
            </a:r>
            <a:r>
              <a:rPr lang="ar-SA" sz="4000" dirty="0" smtClean="0"/>
              <a:t> </a:t>
            </a:r>
            <a:br>
              <a:rPr lang="ar-SA" sz="4000" dirty="0" smtClean="0"/>
            </a:br>
            <a:r>
              <a:rPr lang="ar-SA" sz="4000" dirty="0" smtClean="0"/>
              <a:t>يتم بدء اعدادات التثبيت .. </a:t>
            </a:r>
            <a:endParaRPr lang="ar-SA" sz="4000" dirty="0"/>
          </a:p>
        </p:txBody>
      </p:sp>
      <p:pic>
        <p:nvPicPr>
          <p:cNvPr id="4098" name="Picture 2" descr="C:\Users\ASUS\Downloads\windows\11spk6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660" y="1711349"/>
            <a:ext cx="6617708" cy="4801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6151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4000" dirty="0" smtClean="0"/>
              <a:t>6. قم بتفعيل مربع الاتفاقية وشروط الاستخدام .. </a:t>
            </a:r>
            <a:br>
              <a:rPr lang="ar-SA" sz="4000" dirty="0" smtClean="0"/>
            </a:br>
            <a:r>
              <a:rPr lang="ar-SA" sz="4000" dirty="0" smtClean="0"/>
              <a:t>ثم اضغط على </a:t>
            </a:r>
            <a:r>
              <a:rPr lang="en-US" sz="4000" dirty="0" smtClean="0"/>
              <a:t>Next </a:t>
            </a:r>
            <a:endParaRPr lang="ar-SA" sz="4000" dirty="0"/>
          </a:p>
        </p:txBody>
      </p:sp>
      <p:pic>
        <p:nvPicPr>
          <p:cNvPr id="5122" name="Picture 2" descr="C:\Users\ASUS\Downloads\windows\2dw54d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600200"/>
            <a:ext cx="6754953" cy="4925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857356" y="4929198"/>
            <a:ext cx="1928826" cy="428628"/>
          </a:xfrm>
          <a:prstGeom prst="rect">
            <a:avLst/>
          </a:prstGeom>
          <a:noFill/>
          <a:ln w="603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64421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4400" dirty="0"/>
              <a:t>7. في هذه النافذة يتم اختيار نوعية التثبيت: </a:t>
            </a:r>
          </a:p>
        </p:txBody>
      </p:sp>
      <p:sp>
        <p:nvSpPr>
          <p:cNvPr id="7" name="عنصر نائب للمحتوى 6"/>
          <p:cNvSpPr>
            <a:spLocks noGrp="1"/>
          </p:cNvSpPr>
          <p:nvPr>
            <p:ph sz="half" idx="2"/>
          </p:nvPr>
        </p:nvSpPr>
        <p:spPr>
          <a:xfrm>
            <a:off x="4648200" y="1844825"/>
            <a:ext cx="4038600" cy="4320479"/>
          </a:xfrm>
        </p:spPr>
        <p:txBody>
          <a:bodyPr>
            <a:normAutofit fontScale="25000" lnSpcReduction="20000"/>
          </a:bodyPr>
          <a:lstStyle/>
          <a:p>
            <a:r>
              <a:rPr lang="ar-SA" sz="11200" dirty="0"/>
              <a:t>الأولى:  عبارة عن ترقية من نظام تشغيلي سابق، مع الاحتفاظ بالملفات والاعدادات والبرامج. </a:t>
            </a:r>
          </a:p>
          <a:p>
            <a:r>
              <a:rPr lang="ar-SA" sz="11200" dirty="0"/>
              <a:t>أما الخيار الثاني : يقوم عمل تثبيت جديد وكامل لويندوز 7 من البداية مع حذف كافة البرامج والملفات. </a:t>
            </a:r>
          </a:p>
          <a:p>
            <a:pPr marL="0" indent="0">
              <a:buNone/>
            </a:pPr>
            <a:endParaRPr lang="ar-SA" sz="11200" dirty="0" smtClean="0"/>
          </a:p>
          <a:p>
            <a:pPr marL="0" indent="0">
              <a:buNone/>
            </a:pPr>
            <a:endParaRPr lang="ar-SA" sz="11200" dirty="0"/>
          </a:p>
          <a:p>
            <a:pPr marL="0" indent="0">
              <a:buNone/>
            </a:pPr>
            <a:r>
              <a:rPr lang="ar-SA" sz="11200" dirty="0"/>
              <a:t>نقوم باختيار الخيار الثاني »</a:t>
            </a:r>
          </a:p>
          <a:p>
            <a:endParaRPr lang="ar-SA" dirty="0"/>
          </a:p>
        </p:txBody>
      </p:sp>
      <p:pic>
        <p:nvPicPr>
          <p:cNvPr id="8" name="Picture 2" descr="C:\Users\ASUS\Downloads\windows\20ae0wh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720" y="1772816"/>
            <a:ext cx="4286280" cy="4248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9056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8. اختيار مكان التثبيت </a:t>
            </a:r>
            <a:endParaRPr lang="ar-SA" dirty="0"/>
          </a:p>
        </p:txBody>
      </p:sp>
      <p:pic>
        <p:nvPicPr>
          <p:cNvPr id="1026" name="Picture 2" descr="C:\Users\ASUS\Downloads\windows\2l9pr85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182816" cy="4637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4644008" y="6279703"/>
            <a:ext cx="41764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نضغط على </a:t>
            </a:r>
            <a:r>
              <a:rPr lang="en-US" sz="2400" dirty="0" smtClean="0"/>
              <a:t>Next</a:t>
            </a:r>
            <a:r>
              <a:rPr lang="ar-SA" sz="2400" dirty="0" smtClean="0"/>
              <a:t> لتبدأ عملية التثبيت ... </a:t>
            </a:r>
            <a:endParaRPr lang="ar-SA" sz="2400" dirty="0"/>
          </a:p>
        </p:txBody>
      </p:sp>
    </p:spTree>
    <p:extLst>
      <p:ext uri="{BB962C8B-B14F-4D97-AF65-F5344CB8AC3E}">
        <p14:creationId xmlns="" xmlns:p14="http://schemas.microsoft.com/office/powerpoint/2010/main" val="48927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72008" y="182880"/>
            <a:ext cx="9252520" cy="1111664"/>
          </a:xfrm>
        </p:spPr>
        <p:txBody>
          <a:bodyPr>
            <a:noAutofit/>
          </a:bodyPr>
          <a:lstStyle/>
          <a:p>
            <a:r>
              <a:rPr lang="ar-SA" sz="3600" dirty="0" smtClean="0"/>
              <a:t>9. بعد </a:t>
            </a:r>
            <a:r>
              <a:rPr lang="ar-SA" sz="3600" dirty="0" err="1"/>
              <a:t>الإنتهاء</a:t>
            </a:r>
            <a:r>
              <a:rPr lang="ar-SA" sz="3600" dirty="0"/>
              <a:t> من تثبيت معظم ملفات الويندوز،  يقوم الجهاز بإعادة التشغيل لمتابعة تثبيت بقية الملفات وضبط إعدادات </a:t>
            </a:r>
            <a:r>
              <a:rPr lang="ar-SA" sz="3600" dirty="0" smtClean="0"/>
              <a:t>النظام</a:t>
            </a:r>
            <a:endParaRPr lang="ar-SA" sz="3600" dirty="0"/>
          </a:p>
        </p:txBody>
      </p:sp>
      <p:pic>
        <p:nvPicPr>
          <p:cNvPr id="2050" name="Picture 2" descr="C:\Users\ASUS\Downloads\windows\opr6h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8840"/>
            <a:ext cx="4343400" cy="4104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SUS\Downloads\windows\1z511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4316288" cy="40788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0755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182880"/>
            <a:ext cx="9036496" cy="1111664"/>
          </a:xfrm>
        </p:spPr>
        <p:txBody>
          <a:bodyPr>
            <a:noAutofit/>
          </a:bodyPr>
          <a:lstStyle/>
          <a:p>
            <a:r>
              <a:rPr lang="ar-SA" sz="4000" dirty="0" smtClean="0"/>
              <a:t>10. </a:t>
            </a:r>
            <a:r>
              <a:rPr lang="ar-SA" sz="4000" dirty="0"/>
              <a:t>المراحل النهائية لتثبيت ملفات الويندوز... </a:t>
            </a:r>
            <a:r>
              <a:rPr lang="ar-SA" sz="4000" dirty="0" smtClean="0"/>
              <a:t>وفحص اعدادات الصوت وكرت الشاشة، يُرجى </a:t>
            </a:r>
            <a:r>
              <a:rPr lang="ar-SA" sz="4000" dirty="0" err="1"/>
              <a:t>الإنتظار</a:t>
            </a:r>
            <a:r>
              <a:rPr lang="ar-SA" sz="4000" dirty="0"/>
              <a:t>...</a:t>
            </a:r>
          </a:p>
        </p:txBody>
      </p:sp>
      <p:pic>
        <p:nvPicPr>
          <p:cNvPr id="3074" name="Picture 2" descr="C:\Users\ASUS\Downloads\windows\j73sk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1844824"/>
            <a:ext cx="4280475" cy="4176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SUS\Downloads\windows\53kyf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24" y="1844824"/>
            <a:ext cx="4280475" cy="4176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7571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8" name="عنصر نائب للنص 7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4040188" cy="639762"/>
          </a:xfrm>
        </p:spPr>
        <p:txBody>
          <a:bodyPr>
            <a:noAutofit/>
          </a:bodyPr>
          <a:lstStyle/>
          <a:p>
            <a:r>
              <a:rPr lang="ar-SA" sz="2800" dirty="0" smtClean="0"/>
              <a:t>12. أدخل رقم الترخيص في المكان المخصص واضغط </a:t>
            </a:r>
            <a:r>
              <a:rPr lang="en-US" sz="2800" dirty="0" smtClean="0"/>
              <a:t>Next</a:t>
            </a:r>
            <a:endParaRPr lang="ar-SA" sz="2800" dirty="0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sz="quarter" idx="3"/>
          </p:nvPr>
        </p:nvSpPr>
        <p:spPr>
          <a:xfrm>
            <a:off x="4644008" y="1772816"/>
            <a:ext cx="4041775" cy="639762"/>
          </a:xfrm>
        </p:spPr>
        <p:txBody>
          <a:bodyPr>
            <a:noAutofit/>
          </a:bodyPr>
          <a:lstStyle/>
          <a:p>
            <a:r>
              <a:rPr lang="ar-SA" sz="2800" dirty="0" smtClean="0"/>
              <a:t>11. </a:t>
            </a:r>
            <a:r>
              <a:rPr lang="ar-SA" sz="2800" dirty="0"/>
              <a:t>ادخل اسم المستخدم وكلمة </a:t>
            </a:r>
            <a:r>
              <a:rPr lang="ar-SA" sz="2800" dirty="0" smtClean="0"/>
              <a:t>المرور واضغط </a:t>
            </a:r>
            <a:r>
              <a:rPr lang="en-US" sz="2800" dirty="0" smtClean="0"/>
              <a:t>Next </a:t>
            </a:r>
            <a:endParaRPr lang="ar-SA" sz="2800" dirty="0"/>
          </a:p>
        </p:txBody>
      </p:sp>
      <p:pic>
        <p:nvPicPr>
          <p:cNvPr id="15" name="Picture 3" descr="C:\Users\ASUS\Downloads\windows\o9o4mw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5" y="2420888"/>
            <a:ext cx="4183239" cy="3960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SUS\Downloads\windows\b9j86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4635"/>
            <a:ext cx="4104456" cy="39566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8655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sz="4000" dirty="0" smtClean="0"/>
              <a:t>13. الشاشة </a:t>
            </a:r>
            <a:r>
              <a:rPr lang="ar-SA" sz="4000" dirty="0"/>
              <a:t>التالية هي لخيارات تحديث النظام من الإنترنت (من موقع شركة مايكروسوفت)...</a:t>
            </a:r>
            <a:r>
              <a:rPr lang="ar-SA" b="1" dirty="0">
                <a:effectLst/>
              </a:rPr>
              <a:t> </a:t>
            </a: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81128"/>
          </a:xfrm>
        </p:spPr>
        <p:txBody>
          <a:bodyPr>
            <a:normAutofit fontScale="92500" lnSpcReduction="20000"/>
          </a:bodyPr>
          <a:lstStyle/>
          <a:p>
            <a:r>
              <a:rPr lang="ar-SA" dirty="0"/>
              <a:t>الخيار </a:t>
            </a:r>
            <a:r>
              <a:rPr lang="ar-SA" dirty="0" smtClean="0"/>
              <a:t>الأول </a:t>
            </a:r>
            <a:r>
              <a:rPr lang="ar-SA" dirty="0"/>
              <a:t>لتحميل وتثبيت جميع التحديثات الأساسية للنظام وكذلك التحديثات المستحسنة (المفضّلة) بشكل تلقائي</a:t>
            </a:r>
            <a:r>
              <a:rPr lang="ar-SA" dirty="0" smtClean="0"/>
              <a:t>.</a:t>
            </a:r>
          </a:p>
          <a:p>
            <a:r>
              <a:rPr lang="ar-SA" dirty="0" smtClean="0"/>
              <a:t> </a:t>
            </a:r>
            <a:r>
              <a:rPr lang="ar-SA" dirty="0"/>
              <a:t>والخيار </a:t>
            </a:r>
            <a:r>
              <a:rPr lang="ar-SA" dirty="0" smtClean="0"/>
              <a:t>الثاني </a:t>
            </a:r>
            <a:r>
              <a:rPr lang="ar-SA" dirty="0"/>
              <a:t>لتحميل وتثبيت التحديثات الأساسية فقط دون المستحسنة... </a:t>
            </a:r>
            <a:endParaRPr lang="ar-SA" dirty="0" smtClean="0"/>
          </a:p>
          <a:p>
            <a:r>
              <a:rPr lang="ar-SA" dirty="0" smtClean="0"/>
              <a:t>أما </a:t>
            </a:r>
            <a:r>
              <a:rPr lang="ar-SA" dirty="0"/>
              <a:t>الخيار الثالث والأخير فهو لإلغاء التحديث التلقائي وعمل التحديث بشكل يدوي من قِبَل المستخدم...</a:t>
            </a:r>
          </a:p>
          <a:p>
            <a:r>
              <a:rPr lang="ar-SA" b="1" dirty="0"/>
              <a:t>يفضل تحديد الخيار الأول للحفاظ على النظام وتحديثه تلقائياً وبشكل دائم</a:t>
            </a:r>
            <a:r>
              <a:rPr lang="ar-SA" b="1" dirty="0" smtClean="0"/>
              <a:t>.. </a:t>
            </a:r>
            <a:endParaRPr lang="ar-SA" b="1" dirty="0"/>
          </a:p>
        </p:txBody>
      </p:sp>
      <p:pic>
        <p:nvPicPr>
          <p:cNvPr id="5122" name="Picture 2" descr="C:\Users\ASUS\Downloads\windows\lilh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392488" cy="4536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9021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نظام التشغيل </a:t>
            </a:r>
            <a:r>
              <a:rPr lang="en-US" dirty="0" smtClean="0"/>
              <a:t>windows 7</a:t>
            </a:r>
            <a:endParaRPr lang="ar-SA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ar-SA" dirty="0" smtClean="0"/>
              <a:t>تنفيذ عمليات برمجيه متقدمه أكثر من </a:t>
            </a:r>
            <a:r>
              <a:rPr lang="en-US" dirty="0" smtClean="0"/>
              <a:t>Windows vista</a:t>
            </a:r>
            <a:endParaRPr lang="ar-SA" dirty="0" smtClean="0"/>
          </a:p>
          <a:p>
            <a:pPr algn="just"/>
            <a:r>
              <a:rPr lang="ar-SA" dirty="0" smtClean="0"/>
              <a:t>الشكل الرائع للواجهة</a:t>
            </a:r>
          </a:p>
          <a:p>
            <a:pPr algn="just"/>
            <a:r>
              <a:rPr lang="en-US" dirty="0" smtClean="0"/>
              <a:t>Windows </a:t>
            </a:r>
            <a:r>
              <a:rPr lang="en-US" dirty="0" err="1" smtClean="0"/>
              <a:t>filp</a:t>
            </a:r>
            <a:r>
              <a:rPr lang="ar-SA" dirty="0" smtClean="0"/>
              <a:t> (انعكاس </a:t>
            </a:r>
            <a:r>
              <a:rPr lang="ar-SA" dirty="0" err="1" smtClean="0"/>
              <a:t>ويندز</a:t>
            </a:r>
            <a:r>
              <a:rPr lang="ar-SA" dirty="0" smtClean="0"/>
              <a:t> )</a:t>
            </a:r>
          </a:p>
          <a:p>
            <a:pPr algn="just"/>
            <a:r>
              <a:rPr lang="ar-SA" dirty="0" smtClean="0"/>
              <a:t>أسرع </a:t>
            </a:r>
          </a:p>
          <a:p>
            <a:pPr algn="just"/>
            <a:r>
              <a:rPr lang="en-US" dirty="0" smtClean="0"/>
              <a:t>Aero peek </a:t>
            </a:r>
          </a:p>
          <a:p>
            <a:pPr algn="just"/>
            <a:r>
              <a:rPr lang="en-US" dirty="0" smtClean="0"/>
              <a:t>Aero shake</a:t>
            </a:r>
          </a:p>
          <a:p>
            <a:pPr algn="just"/>
            <a:endParaRPr lang="ar-SA" dirty="0" smtClean="0"/>
          </a:p>
          <a:p>
            <a:pPr algn="just"/>
            <a:endParaRPr lang="en-US" dirty="0" smtClean="0"/>
          </a:p>
          <a:p>
            <a:pPr algn="just"/>
            <a:endParaRPr lang="ar-SA" dirty="0" smtClean="0"/>
          </a:p>
          <a:p>
            <a:pPr algn="just"/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84001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0" y="1484784"/>
            <a:ext cx="4572000" cy="1224136"/>
          </a:xfrm>
        </p:spPr>
        <p:txBody>
          <a:bodyPr>
            <a:noAutofit/>
          </a:bodyPr>
          <a:lstStyle/>
          <a:p>
            <a:r>
              <a:rPr lang="ar-SA" dirty="0" smtClean="0"/>
              <a:t>15. </a:t>
            </a:r>
            <a:r>
              <a:rPr lang="ar-SA" dirty="0" err="1" smtClean="0"/>
              <a:t>الإتصال</a:t>
            </a:r>
            <a:r>
              <a:rPr lang="ar-SA" dirty="0" smtClean="0"/>
              <a:t> </a:t>
            </a:r>
            <a:r>
              <a:rPr lang="ar-SA" dirty="0"/>
              <a:t>بالشبكة وضبط الإعدادات حسب البيئة التي تم اختيارها في الخطوة السابقة... </a:t>
            </a:r>
            <a:endParaRPr lang="ar-SA" dirty="0" smtClean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319463" cy="1029791"/>
          </a:xfrm>
        </p:spPr>
        <p:txBody>
          <a:bodyPr>
            <a:noAutofit/>
          </a:bodyPr>
          <a:lstStyle/>
          <a:p>
            <a:r>
              <a:rPr lang="ar-SA" dirty="0" smtClean="0"/>
              <a:t>14. تحديد </a:t>
            </a:r>
            <a:r>
              <a:rPr lang="ar-SA" dirty="0"/>
              <a:t>نوع الشبكة التي سيتصل بها هذا </a:t>
            </a:r>
            <a:r>
              <a:rPr lang="ar-SA" dirty="0" smtClean="0"/>
              <a:t>الجهاز.. نختار الأول: شبكة منزلية </a:t>
            </a:r>
            <a:endParaRPr lang="ar-SA" dirty="0"/>
          </a:p>
        </p:txBody>
      </p:sp>
      <p:pic>
        <p:nvPicPr>
          <p:cNvPr id="6146" name="Picture 2" descr="C:\Users\ASUS\Downloads\windows\33dea6r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34853"/>
            <a:ext cx="4104456" cy="3746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SUS\Downloads\windows\hrwnz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5448"/>
            <a:ext cx="4104456" cy="3745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0177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4400" dirty="0" smtClean="0"/>
              <a:t>أخيرا</a:t>
            </a:r>
            <a:r>
              <a:rPr lang="ar-SA" sz="4400" dirty="0"/>
              <a:t>.. سطح المكتب للنظام الجديد </a:t>
            </a:r>
            <a:r>
              <a:rPr lang="en-US" sz="4400" dirty="0" smtClean="0"/>
              <a:t>windows 7</a:t>
            </a:r>
            <a:endParaRPr lang="ar-SA" sz="4400" dirty="0"/>
          </a:p>
        </p:txBody>
      </p:sp>
      <p:pic>
        <p:nvPicPr>
          <p:cNvPr id="7171" name="Picture 3" descr="C:\Users\ASUS\Downloads\windows\5lp73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482" y="1600200"/>
            <a:ext cx="6501877" cy="48764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9111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545704"/>
          </a:xfrm>
        </p:spPr>
        <p:txBody>
          <a:bodyPr/>
          <a:lstStyle/>
          <a:p>
            <a:r>
              <a:rPr lang="ar-SA" sz="6000" dirty="0" smtClean="0"/>
              <a:t>ثانياً:ـ تحديث نظام التشغيل </a:t>
            </a:r>
            <a:r>
              <a:rPr lang="en-US" sz="6000" dirty="0" smtClean="0"/>
              <a:t>windows </a:t>
            </a:r>
            <a:endParaRPr lang="ar-SA" sz="6000" dirty="0"/>
          </a:p>
        </p:txBody>
      </p:sp>
    </p:spTree>
    <p:extLst>
      <p:ext uri="{BB962C8B-B14F-4D97-AF65-F5344CB8AC3E}">
        <p14:creationId xmlns="" xmlns:p14="http://schemas.microsoft.com/office/powerpoint/2010/main" val="80729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تحديث نظام التشغيل </a:t>
            </a:r>
            <a:r>
              <a:rPr lang="en-US" dirty="0" smtClean="0"/>
              <a:t>windows </a:t>
            </a:r>
            <a:endParaRPr lang="ar-SA" dirty="0" smtClean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ar-SA" sz="3200" b="1" i="1" u="sng" dirty="0" smtClean="0">
                <a:solidFill>
                  <a:schemeClr val="accent1">
                    <a:lumMod val="75000"/>
                  </a:schemeClr>
                </a:solidFill>
              </a:rPr>
              <a:t>لماذا؟؟؟</a:t>
            </a:r>
          </a:p>
          <a:p>
            <a:pPr marL="1519238" indent="-266700" algn="just">
              <a:buFont typeface="Wingdings" pitchFamily="2" charset="2"/>
              <a:buChar char="Ø"/>
            </a:pPr>
            <a:r>
              <a:rPr lang="ar-SA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لأضافه وظائف إضافية </a:t>
            </a:r>
          </a:p>
          <a:p>
            <a:pPr marL="1519238" indent="-266700" algn="just">
              <a:buFont typeface="Wingdings" pitchFamily="2" charset="2"/>
              <a:buChar char="Ø"/>
            </a:pPr>
            <a:r>
              <a:rPr lang="ar-SA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للحماية </a:t>
            </a:r>
            <a:endParaRPr lang="en-US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519238" indent="-1435100" algn="just">
              <a:buNone/>
            </a:pPr>
            <a:r>
              <a:rPr lang="ar-SA" sz="3200" b="1" i="1" u="sng" dirty="0" smtClean="0">
                <a:solidFill>
                  <a:schemeClr val="accent1">
                    <a:lumMod val="75000"/>
                  </a:schemeClr>
                </a:solidFill>
              </a:rPr>
              <a:t>أنواع التحديثات :</a:t>
            </a:r>
          </a:p>
          <a:p>
            <a:pPr marL="365125" indent="-280988" algn="just">
              <a:buFont typeface="+mj-lt"/>
              <a:buAutoNum type="arabicParenR"/>
            </a:pPr>
            <a:r>
              <a:rPr lang="ar-SA" b="1" i="1" dirty="0" smtClean="0">
                <a:solidFill>
                  <a:srgbClr val="7030A0"/>
                </a:solidFill>
              </a:rPr>
              <a:t>التحديثات المهمة : </a:t>
            </a:r>
            <a:r>
              <a:rPr lang="ar-SA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تزيد أمان </a:t>
            </a:r>
            <a:r>
              <a:rPr lang="ar-SA" sz="2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</a:t>
            </a:r>
            <a:r>
              <a:rPr lang="ar-SA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SA" sz="2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وثوقية</a:t>
            </a:r>
            <a:r>
              <a:rPr lang="ar-SA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نظام التشغيل </a:t>
            </a:r>
            <a:r>
              <a:rPr lang="ar-SA" sz="2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</a:t>
            </a:r>
            <a:r>
              <a:rPr lang="ar-SA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برامج مايكروسوفت</a:t>
            </a:r>
          </a:p>
          <a:p>
            <a:pPr marL="365125" indent="-280988" algn="just">
              <a:buFont typeface="+mj-lt"/>
              <a:buAutoNum type="arabicParenR"/>
            </a:pPr>
            <a:r>
              <a:rPr lang="ar-SA" b="1" i="1" dirty="0" smtClean="0">
                <a:solidFill>
                  <a:srgbClr val="7030A0"/>
                </a:solidFill>
              </a:rPr>
              <a:t>التحديثات الموصى </a:t>
            </a:r>
            <a:r>
              <a:rPr lang="ar-SA" b="1" i="1" dirty="0" err="1" smtClean="0">
                <a:solidFill>
                  <a:srgbClr val="7030A0"/>
                </a:solidFill>
              </a:rPr>
              <a:t>بها</a:t>
            </a:r>
            <a:r>
              <a:rPr lang="ar-SA" b="1" i="1" dirty="0" smtClean="0">
                <a:solidFill>
                  <a:srgbClr val="7030A0"/>
                </a:solidFill>
              </a:rPr>
              <a:t> :</a:t>
            </a:r>
            <a:r>
              <a:rPr lang="ar-SA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تعالج المشاكل غير المهمة وتحسن استخدام الكمبيوتر</a:t>
            </a:r>
          </a:p>
          <a:p>
            <a:pPr marL="365125" indent="-280988" algn="just">
              <a:buFont typeface="+mj-lt"/>
              <a:buAutoNum type="arabicParenR"/>
            </a:pPr>
            <a:r>
              <a:rPr lang="ar-SA" b="1" i="1" dirty="0" smtClean="0">
                <a:solidFill>
                  <a:srgbClr val="7030A0"/>
                </a:solidFill>
              </a:rPr>
              <a:t>التحديثات الاختيارية : </a:t>
            </a:r>
            <a:r>
              <a:rPr lang="ar-SA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لإضافة  وظائف جديدة</a:t>
            </a:r>
            <a:endParaRPr lang="en-US" sz="22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001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كيفية تحميل التحديثات: 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2. اختر التحديث المتوفر 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885775"/>
          </a:xfrm>
        </p:spPr>
        <p:txBody>
          <a:bodyPr>
            <a:normAutofit lnSpcReduction="10000"/>
          </a:bodyPr>
          <a:lstStyle/>
          <a:p>
            <a:r>
              <a:rPr lang="ar-SA" dirty="0" smtClean="0"/>
              <a:t>1. ابدأ </a:t>
            </a:r>
            <a:r>
              <a:rPr lang="ar-SA" dirty="0"/>
              <a:t>» كافة </a:t>
            </a:r>
            <a:r>
              <a:rPr lang="ar-SA" dirty="0" smtClean="0"/>
              <a:t>البرامج»</a:t>
            </a:r>
          </a:p>
          <a:p>
            <a:r>
              <a:rPr lang="en-US" dirty="0" smtClean="0"/>
              <a:t>windows </a:t>
            </a:r>
            <a:r>
              <a:rPr lang="en-US" dirty="0"/>
              <a:t>update </a:t>
            </a:r>
            <a:endParaRPr lang="ar-SA" dirty="0"/>
          </a:p>
        </p:txBody>
      </p:sp>
      <p:pic>
        <p:nvPicPr>
          <p:cNvPr id="7" name="Picture 3" descr="C:\Users\Public\Documents\21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765" y="2708920"/>
            <a:ext cx="3814904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Public\Documents\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233" y="2708920"/>
            <a:ext cx="4065743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2406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نص 5"/>
          <p:cNvSpPr>
            <a:spLocks noGrp="1"/>
          </p:cNvSpPr>
          <p:nvPr>
            <p:ph type="body" idx="1"/>
          </p:nvPr>
        </p:nvSpPr>
        <p:spPr>
          <a:xfrm>
            <a:off x="323528" y="1535113"/>
            <a:ext cx="4248472" cy="639762"/>
          </a:xfrm>
        </p:spPr>
        <p:txBody>
          <a:bodyPr>
            <a:noAutofit/>
          </a:bodyPr>
          <a:lstStyle/>
          <a:p>
            <a:r>
              <a:rPr lang="ar-SA" dirty="0"/>
              <a:t>4. انقر فوق تثبيت </a:t>
            </a:r>
            <a:r>
              <a:rPr lang="ar-SA" dirty="0" smtClean="0"/>
              <a:t>التحديثات</a:t>
            </a:r>
            <a:endParaRPr lang="ar-SA" dirty="0"/>
          </a:p>
        </p:txBody>
      </p:sp>
      <p:sp>
        <p:nvSpPr>
          <p:cNvPr id="7" name="عنصر نائب للنص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ar-SA" dirty="0"/>
              <a:t>3. ضع علامة في المربع، واضغط موافق </a:t>
            </a:r>
          </a:p>
        </p:txBody>
      </p:sp>
      <p:pic>
        <p:nvPicPr>
          <p:cNvPr id="17" name="Picture 4" descr="C:\Users\Public\Documents\2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509736"/>
            <a:ext cx="4041775" cy="32815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Public\Documents\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08920"/>
            <a:ext cx="3754760" cy="2952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3950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885776"/>
          </a:xfrm>
        </p:spPr>
        <p:txBody>
          <a:bodyPr>
            <a:normAutofit/>
          </a:bodyPr>
          <a:lstStyle/>
          <a:p>
            <a:r>
              <a:rPr lang="ar-SA" dirty="0" smtClean="0"/>
              <a:t>6. يجب ايقاف تشغيل الجهاز لإتمام عملية التحديث </a:t>
            </a:r>
            <a:endParaRPr lang="ar-SA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ar-SA" dirty="0"/>
              <a:t>5. يتم تحميل التحديث وتثبيته .. </a:t>
            </a:r>
          </a:p>
        </p:txBody>
      </p:sp>
      <p:pic>
        <p:nvPicPr>
          <p:cNvPr id="15" name="Picture 6" descr="C:\Users\Public\Documents\h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636912"/>
            <a:ext cx="4041775" cy="2880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Public\Documents\1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36912"/>
            <a:ext cx="3754760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2016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4000" dirty="0" smtClean="0"/>
              <a:t/>
            </a:r>
            <a:br>
              <a:rPr lang="ar-SA" sz="4000" dirty="0" smtClean="0"/>
            </a:br>
            <a:endParaRPr lang="ar-SA" sz="4000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3000364" y="2714620"/>
            <a:ext cx="348203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بعد إعادة تشغيل الجهاز .. </a:t>
            </a:r>
            <a:br>
              <a:rPr lang="ar-SA" sz="2800" b="1" dirty="0"/>
            </a:br>
            <a:r>
              <a:rPr lang="ar-SA" sz="2800" b="1" dirty="0"/>
              <a:t>تمت عملية التحديث بنجاح</a:t>
            </a:r>
          </a:p>
        </p:txBody>
      </p:sp>
    </p:spTree>
    <p:extLst>
      <p:ext uri="{BB962C8B-B14F-4D97-AF65-F5344CB8AC3E}">
        <p14:creationId xmlns="" xmlns:p14="http://schemas.microsoft.com/office/powerpoint/2010/main" val="92189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إزالة تثبيت نظام </a:t>
            </a:r>
            <a:r>
              <a:rPr lang="en-US" dirty="0" smtClean="0"/>
              <a:t>windows 7</a:t>
            </a:r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294708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ar-SA" sz="2800" b="1" dirty="0" smtClean="0"/>
              <a:t>1- عند تنزيل نسخة ويندوز جديد واريد حذف نسخة ويندوز السابقة </a:t>
            </a:r>
          </a:p>
          <a:p>
            <a:pPr marL="0" indent="0">
              <a:buNone/>
            </a:pPr>
            <a:r>
              <a:rPr lang="ar-SA" sz="2800" b="1" dirty="0" smtClean="0"/>
              <a:t>عند عملية التثبيت عند ظهور النافذة </a:t>
            </a:r>
          </a:p>
          <a:p>
            <a:pPr marL="0" indent="0">
              <a:buNone/>
            </a:pPr>
            <a:endParaRPr lang="ar-SA" sz="2800" b="1" dirty="0" smtClean="0"/>
          </a:p>
          <a:p>
            <a:pPr marL="0" indent="0">
              <a:buNone/>
            </a:pPr>
            <a:endParaRPr lang="ar-SA" sz="2800" b="1" dirty="0" smtClean="0"/>
          </a:p>
          <a:p>
            <a:pPr marL="0" indent="0">
              <a:buNone/>
            </a:pPr>
            <a:endParaRPr lang="ar-SA" sz="2800" b="1" dirty="0" smtClean="0"/>
          </a:p>
          <a:p>
            <a:pPr marL="0" indent="0">
              <a:buNone/>
            </a:pPr>
            <a:endParaRPr lang="ar-SA" sz="2800" b="1" dirty="0" smtClean="0"/>
          </a:p>
          <a:p>
            <a:pPr marL="0" indent="0">
              <a:buNone/>
            </a:pPr>
            <a:endParaRPr lang="ar-SA" sz="2800" b="1" dirty="0" smtClean="0"/>
          </a:p>
          <a:p>
            <a:pPr marL="0" indent="0">
              <a:buNone/>
            </a:pPr>
            <a:endParaRPr lang="ar-SA" sz="2800" b="1" dirty="0" smtClean="0"/>
          </a:p>
          <a:p>
            <a:pPr marL="0" indent="0">
              <a:buNone/>
            </a:pPr>
            <a:endParaRPr lang="ar-SA" sz="2800" b="1" dirty="0" smtClean="0"/>
          </a:p>
          <a:p>
            <a:pPr marL="0" indent="0">
              <a:buNone/>
            </a:pPr>
            <a:r>
              <a:rPr lang="ar-SA" sz="2800" b="1" dirty="0" smtClean="0"/>
              <a:t>اختار القسم (</a:t>
            </a:r>
            <a:r>
              <a:rPr lang="en-US" sz="2800" b="1" dirty="0" smtClean="0"/>
              <a:t>partition</a:t>
            </a:r>
            <a:r>
              <a:rPr lang="ar-SA" sz="2800" b="1" dirty="0" smtClean="0"/>
              <a:t> ) الذي اريد تثبيت نظام ويندوز عليه واضغط على فورمات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17837" t="33736" r="41959" b="9085"/>
          <a:stretch>
            <a:fillRect/>
          </a:stretch>
        </p:blipFill>
        <p:spPr bwMode="auto">
          <a:xfrm>
            <a:off x="1142976" y="2500306"/>
            <a:ext cx="678661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1771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طبعات</a:t>
            </a:r>
            <a:r>
              <a:rPr lang="en-US" dirty="0" smtClean="0"/>
              <a:t>windows 7</a:t>
            </a:r>
            <a:endParaRPr lang="ar-SA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ar-SA" dirty="0" smtClean="0"/>
              <a:t>ويندوز 7 </a:t>
            </a:r>
            <a:r>
              <a:rPr lang="ar-SA" dirty="0" err="1" smtClean="0"/>
              <a:t>هوم</a:t>
            </a:r>
            <a:r>
              <a:rPr lang="ar-SA" dirty="0" smtClean="0"/>
              <a:t> </a:t>
            </a:r>
            <a:r>
              <a:rPr lang="ar-SA" dirty="0" err="1" smtClean="0"/>
              <a:t>بريميوم</a:t>
            </a:r>
            <a:endParaRPr lang="ar-SA" dirty="0" smtClean="0"/>
          </a:p>
          <a:p>
            <a:pPr algn="just"/>
            <a:r>
              <a:rPr lang="ar-SA" dirty="0" smtClean="0"/>
              <a:t>ويندوز 7 </a:t>
            </a:r>
            <a:r>
              <a:rPr lang="ar-SA" dirty="0" err="1" smtClean="0"/>
              <a:t>بروفشونال</a:t>
            </a:r>
            <a:endParaRPr lang="ar-SA" dirty="0" smtClean="0"/>
          </a:p>
          <a:p>
            <a:pPr algn="just"/>
            <a:r>
              <a:rPr lang="ar-SA" dirty="0" smtClean="0"/>
              <a:t>ويندوز 7 </a:t>
            </a:r>
            <a:r>
              <a:rPr lang="ar-SA" dirty="0" err="1" smtClean="0"/>
              <a:t>ألتميت</a:t>
            </a:r>
            <a:endParaRPr lang="ar-SA" dirty="0" smtClean="0"/>
          </a:p>
          <a:p>
            <a:pPr algn="just"/>
            <a:r>
              <a:rPr lang="ar-SA" dirty="0" smtClean="0"/>
              <a:t>ويندوز 7 </a:t>
            </a:r>
            <a:r>
              <a:rPr lang="ar-SA" dirty="0" err="1" smtClean="0"/>
              <a:t>ستارتر</a:t>
            </a:r>
            <a:endParaRPr lang="ar-SA" dirty="0" smtClean="0"/>
          </a:p>
          <a:p>
            <a:pPr algn="just"/>
            <a:r>
              <a:rPr lang="ar-SA" dirty="0" smtClean="0"/>
              <a:t>ويندوز 7 </a:t>
            </a:r>
            <a:r>
              <a:rPr lang="ar-SA" dirty="0" err="1" smtClean="0"/>
              <a:t>إنتربرايز</a:t>
            </a:r>
            <a:r>
              <a:rPr lang="ar-SA" dirty="0" smtClean="0"/>
              <a:t>                     </a:t>
            </a:r>
          </a:p>
          <a:p>
            <a:pPr algn="just"/>
            <a:r>
              <a:rPr lang="ar-SA" dirty="0" smtClean="0"/>
              <a:t>ويندوز 7 </a:t>
            </a:r>
            <a:r>
              <a:rPr lang="ar-SA" dirty="0" err="1" smtClean="0"/>
              <a:t>هوم</a:t>
            </a:r>
            <a:r>
              <a:rPr lang="ar-SA" dirty="0" smtClean="0"/>
              <a:t> </a:t>
            </a:r>
            <a:r>
              <a:rPr lang="ar-SA" dirty="0" err="1" smtClean="0"/>
              <a:t>بيسك</a:t>
            </a:r>
            <a:r>
              <a:rPr lang="ar-SA" dirty="0" smtClean="0"/>
              <a:t> </a:t>
            </a:r>
          </a:p>
          <a:p>
            <a:pPr algn="just"/>
            <a:endParaRPr lang="ar-SA" dirty="0" smtClean="0"/>
          </a:p>
          <a:p>
            <a:pPr algn="just"/>
            <a:endParaRPr lang="ar-SA" dirty="0" smtClean="0"/>
          </a:p>
          <a:p>
            <a:pPr algn="just"/>
            <a:endParaRPr lang="ar-SA" dirty="0" smtClean="0"/>
          </a:p>
          <a:p>
            <a:pPr algn="just"/>
            <a:endParaRPr lang="ar-SA" dirty="0" smtClean="0"/>
          </a:p>
          <a:p>
            <a:pPr algn="just"/>
            <a:endParaRPr lang="ar-SA" dirty="0" smtClean="0"/>
          </a:p>
          <a:p>
            <a:pPr algn="just"/>
            <a:endParaRPr lang="ar-SA" dirty="0" smtClean="0"/>
          </a:p>
          <a:p>
            <a:pPr algn="just"/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84001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ويندوز 7 </a:t>
            </a:r>
            <a:r>
              <a:rPr lang="ar-SA" dirty="0" err="1" smtClean="0"/>
              <a:t>هوم</a:t>
            </a:r>
            <a:r>
              <a:rPr lang="ar-SA" dirty="0" smtClean="0"/>
              <a:t> </a:t>
            </a:r>
            <a:r>
              <a:rPr lang="ar-SA" dirty="0" err="1" smtClean="0"/>
              <a:t>بريميوم</a:t>
            </a:r>
            <a:endParaRPr lang="ar-SA" dirty="0" smtClean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مستخدم الكمبيوتر العادي </a:t>
            </a:r>
          </a:p>
          <a:p>
            <a:pPr algn="just">
              <a:buNone/>
            </a:pPr>
            <a:r>
              <a:rPr lang="en-US" sz="3200" b="1" i="1" u="sng" dirty="0" smtClean="0">
                <a:solidFill>
                  <a:schemeClr val="accent1">
                    <a:lumMod val="75000"/>
                  </a:schemeClr>
                </a:solidFill>
              </a:rPr>
              <a:t>Aero -1</a:t>
            </a:r>
            <a:r>
              <a:rPr lang="ar-SA" sz="3200" b="1" i="1" u="sng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en-US" sz="3200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3200" u="sng" dirty="0" smtClean="0">
                <a:solidFill>
                  <a:srgbClr val="7030A0"/>
                </a:solidFill>
              </a:rPr>
              <a:t>Aero peek </a:t>
            </a:r>
          </a:p>
          <a:p>
            <a:pPr algn="just">
              <a:buNone/>
            </a:pPr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تجعل النوافذ المفتوحة غير مرئية مؤقتا لكي نتمكن من رؤية سطح المكتب 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3200" u="sng" dirty="0" smtClean="0">
                <a:solidFill>
                  <a:srgbClr val="7030A0"/>
                </a:solidFill>
              </a:rPr>
              <a:t>Aero shake</a:t>
            </a:r>
          </a:p>
          <a:p>
            <a:pPr algn="just">
              <a:buNone/>
            </a:pPr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تصغر النوافذ التي لا تعمل معها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3200" u="sng" dirty="0" smtClean="0">
                <a:solidFill>
                  <a:srgbClr val="7030A0"/>
                </a:solidFill>
              </a:rPr>
              <a:t> Snap </a:t>
            </a:r>
          </a:p>
          <a:p>
            <a:pPr algn="just">
              <a:buNone/>
            </a:pPr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تحجيم النوافذ بسرعة لتلاءم نواحي محدده على سطح المكتب </a:t>
            </a:r>
            <a:endParaRPr lang="ar-SA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001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ويندوز 7 </a:t>
            </a:r>
            <a:r>
              <a:rPr lang="ar-SA" dirty="0" err="1" smtClean="0"/>
              <a:t>هوم</a:t>
            </a:r>
            <a:r>
              <a:rPr lang="ar-SA" dirty="0" smtClean="0"/>
              <a:t> </a:t>
            </a:r>
            <a:r>
              <a:rPr lang="ar-SA" dirty="0" err="1" smtClean="0"/>
              <a:t>بريميوم</a:t>
            </a:r>
            <a:endParaRPr lang="ar-SA" dirty="0" smtClean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ar-SA" sz="2800" b="1" i="1" u="sng" dirty="0" smtClean="0">
                <a:solidFill>
                  <a:schemeClr val="accent1">
                    <a:lumMod val="75000"/>
                  </a:schemeClr>
                </a:solidFill>
              </a:rPr>
              <a:t>2-</a:t>
            </a:r>
            <a:r>
              <a:rPr lang="en-US" sz="2800" b="1" i="1" u="sng" dirty="0" smtClean="0">
                <a:solidFill>
                  <a:schemeClr val="accent1">
                    <a:lumMod val="75000"/>
                  </a:schemeClr>
                </a:solidFill>
              </a:rPr>
              <a:t>windows search</a:t>
            </a:r>
          </a:p>
          <a:p>
            <a:pPr algn="just">
              <a:buNone/>
            </a:pPr>
            <a:r>
              <a:rPr lang="ar-SA" sz="2800" b="1" i="1" u="sng" dirty="0" smtClean="0">
                <a:solidFill>
                  <a:schemeClr val="accent1">
                    <a:lumMod val="75000"/>
                  </a:schemeClr>
                </a:solidFill>
              </a:rPr>
              <a:t>3-أدوات معلومات سطح المكتب </a:t>
            </a:r>
            <a:r>
              <a:rPr lang="ar-SA" sz="2800" b="1" i="1" u="sng" dirty="0" err="1" smtClean="0">
                <a:solidFill>
                  <a:schemeClr val="accent1">
                    <a:lumMod val="75000"/>
                  </a:schemeClr>
                </a:solidFill>
              </a:rPr>
              <a:t>و</a:t>
            </a:r>
            <a:r>
              <a:rPr lang="ar-SA" sz="2800" b="1" i="1" u="sng" dirty="0" smtClean="0">
                <a:solidFill>
                  <a:schemeClr val="accent1">
                    <a:lumMod val="75000"/>
                  </a:schemeClr>
                </a:solidFill>
              </a:rPr>
              <a:t> البرامج المشهورة</a:t>
            </a:r>
          </a:p>
          <a:p>
            <a:pPr marL="1168400" indent="266700" algn="just">
              <a:buFont typeface="Wingdings" pitchFamily="2" charset="2"/>
              <a:buChar char="Ø"/>
            </a:pP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Calculator</a:t>
            </a:r>
          </a:p>
          <a:p>
            <a:pPr marL="1168400" indent="266700" algn="just">
              <a:buFont typeface="Wingdings" pitchFamily="2" charset="2"/>
              <a:buChar char="Ø"/>
            </a:pP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Paint</a:t>
            </a:r>
          </a:p>
          <a:p>
            <a:pPr marL="1168400" indent="266700" algn="just">
              <a:buFont typeface="Wingdings" pitchFamily="2" charset="2"/>
              <a:buChar char="Ø"/>
            </a:pP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WordPad</a:t>
            </a:r>
          </a:p>
          <a:p>
            <a:pPr marL="1168400" indent="266700" algn="just">
              <a:buFont typeface="Wingdings" pitchFamily="2" charset="2"/>
              <a:buChar char="Ø"/>
            </a:pP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Windows fax and scan </a:t>
            </a:r>
            <a:r>
              <a:rPr lang="ar-SA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None/>
            </a:pPr>
            <a:r>
              <a:rPr lang="ar-SA" sz="3200" dirty="0" smtClean="0">
                <a:solidFill>
                  <a:schemeClr val="accent1">
                    <a:lumMod val="75000"/>
                  </a:schemeClr>
                </a:solidFill>
              </a:rPr>
              <a:t>4-</a:t>
            </a:r>
            <a:r>
              <a:rPr lang="en-US" sz="2800" b="1" i="1" u="sng" dirty="0" smtClean="0">
                <a:solidFill>
                  <a:schemeClr val="accent1">
                    <a:lumMod val="75000"/>
                  </a:schemeClr>
                </a:solidFill>
              </a:rPr>
              <a:t>windows media center </a:t>
            </a:r>
          </a:p>
          <a:p>
            <a:pPr marL="1168400" indent="266700" algn="just">
              <a:buFont typeface="Wingdings" pitchFamily="2" charset="2"/>
              <a:buChar char="Ø"/>
            </a:pPr>
            <a:r>
              <a:rPr lang="ar-SA" sz="21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مشاهده برامج التلفزيون</a:t>
            </a:r>
          </a:p>
          <a:p>
            <a:pPr marL="1168400" indent="266700" algn="just">
              <a:buFont typeface="Wingdings" pitchFamily="2" charset="2"/>
              <a:buChar char="Ø"/>
            </a:pPr>
            <a:r>
              <a:rPr lang="ar-SA" sz="21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أفلام الأقراص الرقمية </a:t>
            </a:r>
          </a:p>
          <a:p>
            <a:pPr marL="1168400" indent="266700" algn="just">
              <a:buFont typeface="Wingdings" pitchFamily="2" charset="2"/>
              <a:buChar char="Ø"/>
            </a:pPr>
            <a:r>
              <a:rPr lang="ar-SA" sz="21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إدارة الصور </a:t>
            </a:r>
          </a:p>
          <a:p>
            <a:pPr marL="1168400" indent="266700" algn="just">
              <a:buFont typeface="Wingdings" pitchFamily="2" charset="2"/>
              <a:buChar char="Ø"/>
            </a:pPr>
            <a:r>
              <a:rPr lang="ar-SA" sz="21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الاستماع إلى المقاطع الصوتية </a:t>
            </a:r>
          </a:p>
        </p:txBody>
      </p:sp>
    </p:spTree>
    <p:extLst>
      <p:ext uri="{BB962C8B-B14F-4D97-AF65-F5344CB8AC3E}">
        <p14:creationId xmlns="" xmlns:p14="http://schemas.microsoft.com/office/powerpoint/2010/main" val="84001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ويندوز 7 </a:t>
            </a:r>
            <a:r>
              <a:rPr lang="ar-SA" dirty="0" err="1" smtClean="0"/>
              <a:t>هوم</a:t>
            </a:r>
            <a:r>
              <a:rPr lang="ar-SA" dirty="0" smtClean="0"/>
              <a:t> </a:t>
            </a:r>
            <a:r>
              <a:rPr lang="ar-SA" dirty="0" err="1" smtClean="0"/>
              <a:t>بريميوم</a:t>
            </a:r>
            <a:endParaRPr lang="ar-SA" dirty="0" smtClean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ar-SA" sz="3200" b="1" i="1" u="sng" dirty="0" smtClean="0">
                <a:solidFill>
                  <a:schemeClr val="accent1">
                    <a:lumMod val="75000"/>
                  </a:schemeClr>
                </a:solidFill>
              </a:rPr>
              <a:t>5- ميزات الأمان :</a:t>
            </a:r>
          </a:p>
          <a:p>
            <a:pPr marL="1519238" indent="-266700" algn="just">
              <a:buFont typeface="Wingdings" pitchFamily="2" charset="2"/>
              <a:buChar char="Ø"/>
            </a:pP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UAC</a:t>
            </a:r>
          </a:p>
          <a:p>
            <a:pPr marL="1519238" indent="-266700" algn="just">
              <a:buFont typeface="Wingdings" pitchFamily="2" charset="2"/>
              <a:buChar char="Ø"/>
            </a:pP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Windows update</a:t>
            </a:r>
          </a:p>
          <a:p>
            <a:pPr marL="1519238" indent="-266700" algn="just">
              <a:buFont typeface="Wingdings" pitchFamily="2" charset="2"/>
              <a:buChar char="Ø"/>
            </a:pP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Windows firewall</a:t>
            </a:r>
          </a:p>
          <a:p>
            <a:pPr marL="1519238" indent="-266700" algn="just">
              <a:buFont typeface="Wingdings" pitchFamily="2" charset="2"/>
              <a:buChar char="Ø"/>
            </a:pP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Parent control</a:t>
            </a:r>
            <a:r>
              <a:rPr lang="ar-SA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:</a:t>
            </a:r>
            <a:endParaRPr lang="ar-SA" sz="2100" b="1" dirty="0" smtClean="0"/>
          </a:p>
          <a:p>
            <a:pPr marL="1519238" indent="-436563">
              <a:buNone/>
            </a:pPr>
            <a:r>
              <a:rPr lang="ar-SA" sz="2100" b="1" dirty="0" smtClean="0"/>
              <a:t>1- </a:t>
            </a:r>
            <a:r>
              <a:rPr lang="ar-SA" sz="2100" b="1" dirty="0" smtClean="0">
                <a:solidFill>
                  <a:srgbClr val="7030A0"/>
                </a:solidFill>
              </a:rPr>
              <a:t>تحديد أوقات استخدام الحاسب</a:t>
            </a:r>
          </a:p>
          <a:p>
            <a:pPr marL="1519238" indent="-436563">
              <a:buNone/>
            </a:pPr>
            <a:r>
              <a:rPr lang="ar-SA" sz="2100" b="1" dirty="0" smtClean="0">
                <a:solidFill>
                  <a:srgbClr val="7030A0"/>
                </a:solidFill>
              </a:rPr>
              <a:t>2- التحكم بنوع الألعاب التي يسمح باللعب </a:t>
            </a:r>
            <a:r>
              <a:rPr lang="ar-SA" sz="2100" b="1" dirty="0" err="1" smtClean="0">
                <a:solidFill>
                  <a:srgbClr val="7030A0"/>
                </a:solidFill>
              </a:rPr>
              <a:t>بها</a:t>
            </a:r>
            <a:r>
              <a:rPr lang="ar-SA" sz="2100" b="1" dirty="0" smtClean="0">
                <a:solidFill>
                  <a:srgbClr val="7030A0"/>
                </a:solidFill>
              </a:rPr>
              <a:t> من خلال اختيار التصنيف العالمي لهذه الألعاب</a:t>
            </a:r>
          </a:p>
          <a:p>
            <a:pPr marL="1519238" indent="-436563">
              <a:buNone/>
            </a:pPr>
            <a:r>
              <a:rPr lang="ar-SA" sz="2100" b="1" dirty="0" smtClean="0">
                <a:solidFill>
                  <a:srgbClr val="7030A0"/>
                </a:solidFill>
              </a:rPr>
              <a:t>3- تحديد نوع البرامج المتاح استخدامها</a:t>
            </a:r>
          </a:p>
          <a:p>
            <a:pPr marL="365125" indent="169863">
              <a:buNone/>
            </a:pPr>
            <a:r>
              <a:rPr lang="ar-SA" sz="2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وطبعا كل ذلك يتم بالبدء بإنشاء مستخدم جديد علي الحاسب وان يكون محدد الصلاحيات وليس </a:t>
            </a:r>
            <a:r>
              <a:rPr lang="en-US" sz="2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admin</a:t>
            </a:r>
          </a:p>
          <a:p>
            <a:pPr marL="1519238" indent="-266700" algn="just">
              <a:buFont typeface="Wingdings" pitchFamily="2" charset="2"/>
              <a:buChar char="Ø"/>
            </a:pPr>
            <a:endParaRPr lang="en-US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519238" indent="-1435100" algn="just">
              <a:buNone/>
            </a:pPr>
            <a:r>
              <a:rPr lang="ar-SA" sz="3200" b="1" i="1" u="sng" dirty="0" smtClean="0">
                <a:solidFill>
                  <a:schemeClr val="accent1">
                    <a:lumMod val="75000"/>
                  </a:schemeClr>
                </a:solidFill>
              </a:rPr>
              <a:t>6-نسخ احتياطي لصور وملفات النظام </a:t>
            </a:r>
          </a:p>
          <a:p>
            <a:pPr marL="1519238" indent="-1435100" algn="just">
              <a:buNone/>
            </a:pPr>
            <a:endParaRPr lang="ar-SA" sz="3200" b="1" i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519238" indent="-1435100" algn="just">
              <a:buNone/>
            </a:pPr>
            <a:r>
              <a:rPr lang="ar-SA" sz="3200" b="1" i="1" dirty="0" smtClean="0">
                <a:solidFill>
                  <a:srgbClr val="7030A0"/>
                </a:solidFill>
              </a:rPr>
              <a:t>ابسط نسخه للتثبت في كمبيوتر مكتبي </a:t>
            </a:r>
            <a:endParaRPr lang="en-US" sz="3200" b="1" i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001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ويندوز 7 </a:t>
            </a:r>
            <a:r>
              <a:rPr lang="ar-SA" dirty="0" err="1" smtClean="0"/>
              <a:t>بروفشونال</a:t>
            </a:r>
            <a:endParaRPr lang="ar-SA" dirty="0" smtClean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للمستخدم المهني متوسط الخبرة</a:t>
            </a:r>
          </a:p>
          <a:p>
            <a:pPr algn="just">
              <a:buNone/>
            </a:pPr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مميزات ويندوز 7 </a:t>
            </a:r>
            <a:r>
              <a:rPr lang="ar-SA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هوم</a:t>
            </a:r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SA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بريميوم</a:t>
            </a:r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بالإضافة إلى :</a:t>
            </a:r>
          </a:p>
          <a:p>
            <a:pPr algn="just"/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SA" sz="3200" dirty="0" smtClean="0">
                <a:solidFill>
                  <a:srgbClr val="7030A0"/>
                </a:solidFill>
              </a:rPr>
              <a:t>دعم لميادين الشبكة .</a:t>
            </a:r>
          </a:p>
          <a:p>
            <a:pPr algn="just"/>
            <a:r>
              <a:rPr lang="ar-SA" sz="3200" dirty="0" smtClean="0">
                <a:solidFill>
                  <a:srgbClr val="7030A0"/>
                </a:solidFill>
              </a:rPr>
              <a:t>  نسخ احتياطيه تلقائية .</a:t>
            </a:r>
          </a:p>
          <a:p>
            <a:pPr algn="just"/>
            <a:r>
              <a:rPr lang="ar-SA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smtClean="0">
                <a:solidFill>
                  <a:srgbClr val="7030A0"/>
                </a:solidFill>
              </a:rPr>
              <a:t>Remote Desktop</a:t>
            </a:r>
            <a:r>
              <a:rPr lang="ar-SA" sz="3200" dirty="0" smtClean="0">
                <a:solidFill>
                  <a:srgbClr val="7030A0"/>
                </a:solidFill>
              </a:rPr>
              <a:t>.</a:t>
            </a:r>
            <a:endParaRPr lang="en-US" sz="32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001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ويندوز 7 </a:t>
            </a:r>
            <a:r>
              <a:rPr lang="ar-SA" dirty="0" err="1" smtClean="0"/>
              <a:t>ألتميت</a:t>
            </a:r>
            <a:endParaRPr lang="ar-SA" dirty="0" smtClean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مميزات ويندوز 7 </a:t>
            </a:r>
            <a:r>
              <a:rPr lang="ar-SA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بروفشونال</a:t>
            </a:r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بالإضافة إلى :</a:t>
            </a:r>
          </a:p>
          <a:p>
            <a:pPr algn="just"/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SA" sz="3200" dirty="0" smtClean="0">
                <a:solidFill>
                  <a:srgbClr val="7030A0"/>
                </a:solidFill>
              </a:rPr>
              <a:t>محرك الأقراص </a:t>
            </a:r>
            <a:r>
              <a:rPr lang="en-US" sz="3200" dirty="0" err="1" smtClean="0">
                <a:solidFill>
                  <a:srgbClr val="7030A0"/>
                </a:solidFill>
              </a:rPr>
              <a:t>BitLocker</a:t>
            </a:r>
            <a:r>
              <a:rPr lang="en-US" sz="3200" dirty="0" smtClean="0">
                <a:solidFill>
                  <a:srgbClr val="7030A0"/>
                </a:solidFill>
              </a:rPr>
              <a:t> To Go</a:t>
            </a:r>
            <a:r>
              <a:rPr lang="ar-SA" sz="3200" dirty="0" smtClean="0">
                <a:solidFill>
                  <a:srgbClr val="7030A0"/>
                </a:solidFill>
              </a:rPr>
              <a:t> </a:t>
            </a:r>
          </a:p>
          <a:p>
            <a:pPr algn="just"/>
            <a:r>
              <a:rPr lang="ar-SA" sz="3200" dirty="0" smtClean="0">
                <a:solidFill>
                  <a:srgbClr val="7030A0"/>
                </a:solidFill>
              </a:rPr>
              <a:t>تشفير محرك أقراص ويندوز </a:t>
            </a:r>
            <a:r>
              <a:rPr lang="en-US" sz="3200" dirty="0" err="1" smtClean="0">
                <a:solidFill>
                  <a:srgbClr val="7030A0"/>
                </a:solidFill>
              </a:rPr>
              <a:t>BitLocker</a:t>
            </a:r>
            <a:endParaRPr lang="ar-SA" sz="3200" dirty="0" smtClean="0">
              <a:solidFill>
                <a:srgbClr val="7030A0"/>
              </a:solidFill>
            </a:endParaRPr>
          </a:p>
          <a:p>
            <a:pPr algn="just"/>
            <a:r>
              <a:rPr lang="ar-SA" sz="3200" dirty="0" smtClean="0">
                <a:solidFill>
                  <a:srgbClr val="7030A0"/>
                </a:solidFill>
              </a:rPr>
              <a:t>يدعم 35 لغة </a:t>
            </a:r>
          </a:p>
          <a:p>
            <a:pPr algn="just">
              <a:buNone/>
            </a:pPr>
            <a:endParaRPr lang="en-US" sz="32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001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1737</TotalTime>
  <Words>891</Words>
  <Application>Microsoft Office PowerPoint</Application>
  <PresentationFormat>عرض على الشاشة (3:4)‏</PresentationFormat>
  <Paragraphs>181</Paragraphs>
  <Slides>39</Slides>
  <Notes>9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39</vt:i4>
      </vt:variant>
    </vt:vector>
  </HeadingPairs>
  <TitlesOfParts>
    <vt:vector size="40" baseType="lpstr">
      <vt:lpstr>Decatur</vt:lpstr>
      <vt:lpstr>نظام التشغيل windows7</vt:lpstr>
      <vt:lpstr>windows</vt:lpstr>
      <vt:lpstr>نظام التشغيل windows 7</vt:lpstr>
      <vt:lpstr>طبعاتwindows 7</vt:lpstr>
      <vt:lpstr>ويندوز 7 هوم بريميوم</vt:lpstr>
      <vt:lpstr>ويندوز 7 هوم بريميوم</vt:lpstr>
      <vt:lpstr>ويندوز 7 هوم بريميوم</vt:lpstr>
      <vt:lpstr>ويندوز 7 بروفشونال</vt:lpstr>
      <vt:lpstr>ويندوز 7 ألتميت</vt:lpstr>
      <vt:lpstr>ويندوز 7 ستارتر</vt:lpstr>
      <vt:lpstr>ويندوز 7 إنتربرايز</vt:lpstr>
      <vt:lpstr>ويندوز 7 إنتربرايز</vt:lpstr>
      <vt:lpstr>ويندوز 7</vt:lpstr>
      <vt:lpstr>لتحويل نظام التشغيل إلى ويندوز 7 </vt:lpstr>
      <vt:lpstr>ويندوز 7 </vt:lpstr>
      <vt:lpstr>ويندوز 7 </vt:lpstr>
      <vt:lpstr>أولا:ـ تثبيت نظام التشغيل windows 7</vt:lpstr>
      <vt:lpstr>أولا:ـ تثبيت نظام التشغيل windows 7</vt:lpstr>
      <vt:lpstr>« بداية التثبيت..  1. ادخل القرص الخاص بـ windows7 ثم قم بتشغيل الجهاز </vt:lpstr>
      <vt:lpstr>الشريحة 20</vt:lpstr>
      <vt:lpstr>4. في هذه الخطوة يتم اختيار اللغة التي سيتم التثبيت بها، بالإضافة الى التوقيت، ولغة الادخال للوحة المفاتيح </vt:lpstr>
      <vt:lpstr>5. بالضغط على زر install now  يتم بدء اعدادات التثبيت .. </vt:lpstr>
      <vt:lpstr>6. قم بتفعيل مربع الاتفاقية وشروط الاستخدام ..  ثم اضغط على Next </vt:lpstr>
      <vt:lpstr>7. في هذه النافذة يتم اختيار نوعية التثبيت: </vt:lpstr>
      <vt:lpstr>8. اختيار مكان التثبيت </vt:lpstr>
      <vt:lpstr>9. بعد الإنتهاء من تثبيت معظم ملفات الويندوز،  يقوم الجهاز بإعادة التشغيل لمتابعة تثبيت بقية الملفات وضبط إعدادات النظام</vt:lpstr>
      <vt:lpstr>10. المراحل النهائية لتثبيت ملفات الويندوز... وفحص اعدادات الصوت وكرت الشاشة، يُرجى الإنتظار...</vt:lpstr>
      <vt:lpstr>الشريحة 28</vt:lpstr>
      <vt:lpstr>13. الشاشة التالية هي لخيارات تحديث النظام من الإنترنت (من موقع شركة مايكروسوفت)... </vt:lpstr>
      <vt:lpstr>الشريحة 30</vt:lpstr>
      <vt:lpstr>أخيرا.. سطح المكتب للنظام الجديد windows 7</vt:lpstr>
      <vt:lpstr>ثانياً:ـ تحديث نظام التشغيل windows </vt:lpstr>
      <vt:lpstr>تحديث نظام التشغيل windows </vt:lpstr>
      <vt:lpstr>كيفية تحميل التحديثات: </vt:lpstr>
      <vt:lpstr>الشريحة 35</vt:lpstr>
      <vt:lpstr>الشريحة 36</vt:lpstr>
      <vt:lpstr> </vt:lpstr>
      <vt:lpstr>إزالة تثبيت نظام windows 7</vt:lpstr>
      <vt:lpstr>الشريحة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ASUS</dc:creator>
  <cp:lastModifiedBy>student</cp:lastModifiedBy>
  <cp:revision>115</cp:revision>
  <cp:lastPrinted>2012-09-24T07:00:09Z</cp:lastPrinted>
  <dcterms:created xsi:type="dcterms:W3CDTF">2012-02-12T12:26:09Z</dcterms:created>
  <dcterms:modified xsi:type="dcterms:W3CDTF">2013-09-16T06:36:11Z</dcterms:modified>
</cp:coreProperties>
</file>