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sldIdLst>
    <p:sldId id="257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149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68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62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076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3861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80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58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99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408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95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4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50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814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40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14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5040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506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1612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5478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595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382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48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08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46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27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265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390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825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615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5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6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66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5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5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6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6456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181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088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4000504"/>
            <a:ext cx="8077200" cy="167335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/>
              <a:t>مقدمة في الحاسب الآلي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642910" y="3000372"/>
            <a:ext cx="7415620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ln>
                  <a:prstDash val="solid"/>
                </a:ln>
                <a:gradFill rotWithShape="1">
                  <a:gsLst>
                    <a:gs pos="0">
                      <a:srgbClr val="6585CF">
                        <a:tint val="70000"/>
                        <a:satMod val="200000"/>
                      </a:srgbClr>
                    </a:gs>
                    <a:gs pos="40000">
                      <a:srgbClr val="6585CF">
                        <a:tint val="90000"/>
                        <a:satMod val="130000"/>
                      </a:srgbClr>
                    </a:gs>
                    <a:gs pos="50000">
                      <a:srgbClr val="6585CF">
                        <a:tint val="90000"/>
                        <a:satMod val="130000"/>
                      </a:srgbClr>
                    </a:gs>
                    <a:gs pos="68000">
                      <a:srgbClr val="6585CF">
                        <a:tint val="90000"/>
                        <a:satMod val="130000"/>
                      </a:srgbClr>
                    </a:gs>
                    <a:gs pos="100000">
                      <a:srgbClr val="6585CF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88000" dist="50800" dir="5040000" algn="tl">
                    <a:srgbClr val="6585CF">
                      <a:tint val="80000"/>
                      <a:satMod val="250000"/>
                      <a:alpha val="45000"/>
                    </a:srgbClr>
                  </a:outerShdw>
                </a:effectLst>
                <a:cs typeface="Arial" charset="0"/>
              </a:rPr>
              <a:t>Introduction To Computers</a:t>
            </a:r>
          </a:p>
        </p:txBody>
      </p:sp>
    </p:spTree>
    <p:extLst>
      <p:ext uri="{BB962C8B-B14F-4D97-AF65-F5344CB8AC3E}">
        <p14:creationId xmlns:p14="http://schemas.microsoft.com/office/powerpoint/2010/main" val="16898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0" y="1500188"/>
            <a:ext cx="86106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BH" altLang="en-US" sz="36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SA" altLang="en-US" sz="3600">
                <a:solidFill>
                  <a:prstClr val="white"/>
                </a:solidFill>
              </a:rPr>
              <a:t>جهاز </a:t>
            </a:r>
            <a:r>
              <a:rPr lang="ar-BH" altLang="en-US" sz="3600">
                <a:solidFill>
                  <a:prstClr val="white"/>
                </a:solidFill>
              </a:rPr>
              <a:t> إلكتروني تستقبل/ تخزن/ تعالج البيانات وفقاً لمجموعة من الأوامر (</a:t>
            </a:r>
            <a:r>
              <a:rPr lang="en-US" altLang="en-US" sz="2800">
                <a:solidFill>
                  <a:prstClr val="white"/>
                </a:solidFill>
              </a:rPr>
              <a:t>Instructions</a:t>
            </a:r>
            <a:r>
              <a:rPr lang="ar-BH" altLang="en-US" sz="3600">
                <a:solidFill>
                  <a:prstClr val="white"/>
                </a:solidFill>
              </a:rPr>
              <a:t>)، ثم إظهار النتائج</a:t>
            </a:r>
          </a:p>
        </p:txBody>
      </p:sp>
      <p:grpSp>
        <p:nvGrpSpPr>
          <p:cNvPr id="9219" name="Group 20"/>
          <p:cNvGrpSpPr>
            <a:grpSpLocks/>
          </p:cNvGrpSpPr>
          <p:nvPr/>
        </p:nvGrpSpPr>
        <p:grpSpPr bwMode="auto">
          <a:xfrm>
            <a:off x="990600" y="3733800"/>
            <a:ext cx="7239000" cy="2362200"/>
            <a:chOff x="624" y="2304"/>
            <a:chExt cx="4560" cy="1488"/>
          </a:xfrm>
        </p:grpSpPr>
        <p:grpSp>
          <p:nvGrpSpPr>
            <p:cNvPr id="9221" name="Group 19"/>
            <p:cNvGrpSpPr>
              <a:grpSpLocks/>
            </p:cNvGrpSpPr>
            <p:nvPr/>
          </p:nvGrpSpPr>
          <p:grpSpPr bwMode="auto">
            <a:xfrm>
              <a:off x="624" y="2304"/>
              <a:ext cx="4560" cy="1488"/>
              <a:chOff x="624" y="2352"/>
              <a:chExt cx="4560" cy="1488"/>
            </a:xfrm>
          </p:grpSpPr>
          <p:sp>
            <p:nvSpPr>
              <p:cNvPr id="9223" name="Rectangle 4"/>
              <p:cNvSpPr>
                <a:spLocks noChangeArrowheads="1"/>
              </p:cNvSpPr>
              <p:nvPr/>
            </p:nvSpPr>
            <p:spPr bwMode="auto">
              <a:xfrm>
                <a:off x="2112" y="2352"/>
                <a:ext cx="1344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24" name="Rectangle 5"/>
              <p:cNvSpPr>
                <a:spLocks noChangeArrowheads="1"/>
              </p:cNvSpPr>
              <p:nvPr/>
            </p:nvSpPr>
            <p:spPr bwMode="auto">
              <a:xfrm>
                <a:off x="2256" y="2496"/>
                <a:ext cx="1056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25" name="Oval 7"/>
              <p:cNvSpPr>
                <a:spLocks noChangeArrowheads="1"/>
              </p:cNvSpPr>
              <p:nvPr/>
            </p:nvSpPr>
            <p:spPr bwMode="auto">
              <a:xfrm>
                <a:off x="3312" y="326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26" name="Oval 8"/>
              <p:cNvSpPr>
                <a:spLocks noChangeArrowheads="1"/>
              </p:cNvSpPr>
              <p:nvPr/>
            </p:nvSpPr>
            <p:spPr bwMode="auto">
              <a:xfrm>
                <a:off x="3168" y="3264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27" name="AutoShape 9"/>
              <p:cNvSpPr>
                <a:spLocks noChangeArrowheads="1"/>
              </p:cNvSpPr>
              <p:nvPr/>
            </p:nvSpPr>
            <p:spPr bwMode="auto">
              <a:xfrm>
                <a:off x="624" y="2592"/>
                <a:ext cx="1344" cy="576"/>
              </a:xfrm>
              <a:custGeom>
                <a:avLst/>
                <a:gdLst>
                  <a:gd name="T0" fmla="*/ 4 w 21600"/>
                  <a:gd name="T1" fmla="*/ 0 h 21600"/>
                  <a:gd name="T2" fmla="*/ 0 w 21600"/>
                  <a:gd name="T3" fmla="*/ 0 h 21600"/>
                  <a:gd name="T4" fmla="*/ 4 w 21600"/>
                  <a:gd name="T5" fmla="*/ 0 h 21600"/>
                  <a:gd name="T6" fmla="*/ 5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75 w 21600"/>
                  <a:gd name="T13" fmla="*/ 5400 h 21600"/>
                  <a:gd name="T14" fmla="*/ 189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prstClr val="white"/>
                    </a:solidFill>
                  </a:rPr>
                  <a:t>Input Data</a:t>
                </a:r>
              </a:p>
            </p:txBody>
          </p:sp>
          <p:sp>
            <p:nvSpPr>
              <p:cNvPr id="9228" name="AutoShape 12"/>
              <p:cNvSpPr>
                <a:spLocks noChangeArrowheads="1"/>
              </p:cNvSpPr>
              <p:nvPr/>
            </p:nvSpPr>
            <p:spPr bwMode="auto">
              <a:xfrm>
                <a:off x="3600" y="2592"/>
                <a:ext cx="1584" cy="576"/>
              </a:xfrm>
              <a:custGeom>
                <a:avLst/>
                <a:gdLst>
                  <a:gd name="T0" fmla="*/ 6 w 21600"/>
                  <a:gd name="T1" fmla="*/ 0 h 21600"/>
                  <a:gd name="T2" fmla="*/ 0 w 21600"/>
                  <a:gd name="T3" fmla="*/ 0 h 21600"/>
                  <a:gd name="T4" fmla="*/ 6 w 21600"/>
                  <a:gd name="T5" fmla="*/ 0 h 21600"/>
                  <a:gd name="T6" fmla="*/ 9 w 21600"/>
                  <a:gd name="T7" fmla="*/ 0 h 21600"/>
                  <a:gd name="T8" fmla="*/ 17694720 60000 65536"/>
                  <a:gd name="T9" fmla="*/ 11796480 60000 65536"/>
                  <a:gd name="T10" fmla="*/ 5898240 60000 65536"/>
                  <a:gd name="T11" fmla="*/ 0 60000 65536"/>
                  <a:gd name="T12" fmla="*/ 3368 w 21600"/>
                  <a:gd name="T13" fmla="*/ 5400 h 21600"/>
                  <a:gd name="T14" fmla="*/ 18900 w 21600"/>
                  <a:gd name="T15" fmla="*/ 162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16200" y="0"/>
                    </a:moveTo>
                    <a:lnTo>
                      <a:pt x="16200" y="5400"/>
                    </a:lnTo>
                    <a:lnTo>
                      <a:pt x="3375" y="5400"/>
                    </a:lnTo>
                    <a:lnTo>
                      <a:pt x="3375" y="16200"/>
                    </a:lnTo>
                    <a:lnTo>
                      <a:pt x="16200" y="16200"/>
                    </a:lnTo>
                    <a:lnTo>
                      <a:pt x="16200" y="21600"/>
                    </a:lnTo>
                    <a:lnTo>
                      <a:pt x="21600" y="10800"/>
                    </a:lnTo>
                    <a:close/>
                  </a:path>
                  <a:path w="21600" h="21600">
                    <a:moveTo>
                      <a:pt x="1350" y="5400"/>
                    </a:moveTo>
                    <a:lnTo>
                      <a:pt x="1350" y="16200"/>
                    </a:lnTo>
                    <a:lnTo>
                      <a:pt x="2700" y="16200"/>
                    </a:lnTo>
                    <a:lnTo>
                      <a:pt x="2700" y="5400"/>
                    </a:lnTo>
                    <a:close/>
                  </a:path>
                  <a:path w="21600" h="21600">
                    <a:moveTo>
                      <a:pt x="0" y="5400"/>
                    </a:moveTo>
                    <a:lnTo>
                      <a:pt x="0" y="16200"/>
                    </a:lnTo>
                    <a:lnTo>
                      <a:pt x="675" y="16200"/>
                    </a:lnTo>
                    <a:lnTo>
                      <a:pt x="675" y="54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prstClr val="white"/>
                    </a:solidFill>
                  </a:rPr>
                  <a:t>Output Data</a:t>
                </a: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1872" y="3408"/>
                <a:ext cx="1824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3168" y="3696"/>
                <a:ext cx="384" cy="4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31" name="Oval 15"/>
              <p:cNvSpPr>
                <a:spLocks noChangeArrowheads="1"/>
              </p:cNvSpPr>
              <p:nvPr/>
            </p:nvSpPr>
            <p:spPr bwMode="auto">
              <a:xfrm>
                <a:off x="2160" y="3552"/>
                <a:ext cx="144" cy="1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3072" y="3504"/>
                <a:ext cx="528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233" name="Text Box 17"/>
              <p:cNvSpPr txBox="1">
                <a:spLocks noChangeArrowheads="1"/>
              </p:cNvSpPr>
              <p:nvPr/>
            </p:nvSpPr>
            <p:spPr bwMode="auto">
              <a:xfrm>
                <a:off x="2245" y="2690"/>
                <a:ext cx="10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>
                    <a:solidFill>
                      <a:prstClr val="white"/>
                    </a:solidFill>
                  </a:rPr>
                  <a:t>Processing</a:t>
                </a:r>
              </a:p>
            </p:txBody>
          </p:sp>
        </p:grp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352" y="3312"/>
              <a:ext cx="816" cy="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85750" y="500063"/>
            <a:ext cx="8229600" cy="1250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BH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>تعريف الكمبيوتر</a:t>
            </a:r>
            <a: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  <a:t/>
            </a:r>
            <a:br>
              <a:rPr lang="en-US" sz="4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raditional Arabic" pitchFamily="2" charset="-78"/>
              </a:rPr>
            </a:br>
            <a:endParaRPr lang="en-US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279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572000" y="0"/>
            <a:ext cx="419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5000" b="1">
                <a:solidFill>
                  <a:srgbClr val="C9C2D1"/>
                </a:solidFill>
                <a:cs typeface="Traditional Arabic" pitchFamily="18" charset="-78"/>
              </a:rPr>
              <a:t>مميزات الكمبيوتر</a:t>
            </a:r>
            <a:endParaRPr lang="en-US" altLang="en-US" sz="5000" b="1">
              <a:solidFill>
                <a:srgbClr val="C9C2D1"/>
              </a:solidFill>
              <a:cs typeface="Traditional Arabic" pitchFamily="18" charset="-78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828800" y="1828800"/>
            <a:ext cx="51816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السرعة.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ar-BH" altLang="en-US" sz="10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الدقة.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ar-BH" altLang="en-US" sz="10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الذاكرة.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ar-BH" altLang="en-US" sz="10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السعة.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ar-BH" altLang="en-US" sz="10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إجراء عمليات معقدة.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ar-BH" altLang="en-US" sz="10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ar-BH" altLang="en-US" sz="3200">
                <a:solidFill>
                  <a:prstClr val="white"/>
                </a:solidFill>
              </a:rPr>
              <a:t>التقليل من الأعمال الورقية.</a:t>
            </a:r>
          </a:p>
        </p:txBody>
      </p:sp>
      <p:sp>
        <p:nvSpPr>
          <p:cNvPr id="1024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en-US" altLang="en-US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5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4648200" y="76200"/>
            <a:ext cx="419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BH" altLang="en-US" sz="5000" b="1">
                <a:solidFill>
                  <a:srgbClr val="C9C2D1"/>
                </a:solidFill>
                <a:cs typeface="Traditional Arabic" pitchFamily="18" charset="-78"/>
              </a:rPr>
              <a:t>مكونات الكمبيوتر</a:t>
            </a:r>
            <a:endParaRPr lang="en-US" altLang="en-US" sz="5000" b="1">
              <a:solidFill>
                <a:srgbClr val="C9C2D1"/>
              </a:solidFill>
              <a:cs typeface="Traditional Arabic" pitchFamily="18" charset="-78"/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685800" y="1295400"/>
            <a:ext cx="739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prstClr val="white"/>
                </a:solidFill>
                <a:cs typeface="Traditional Arabic" pitchFamily="18" charset="-78"/>
              </a:rPr>
              <a:t>Computer Parts</a:t>
            </a:r>
            <a:endParaRPr lang="ar-BH" altLang="en-US" sz="3600" b="1">
              <a:solidFill>
                <a:prstClr val="white"/>
              </a:solidFill>
              <a:cs typeface="Traditional Arabic" pitchFamily="18" charset="-78"/>
            </a:endParaRPr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>
            <a:off x="43434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2133600" y="2209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>
            <a:off x="21336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67056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272" name="Text Box 29"/>
          <p:cNvSpPr txBox="1">
            <a:spLocks noChangeArrowheads="1"/>
          </p:cNvSpPr>
          <p:nvPr/>
        </p:nvSpPr>
        <p:spPr bwMode="auto">
          <a:xfrm>
            <a:off x="500063" y="3000375"/>
            <a:ext cx="3929062" cy="2462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SA" altLang="en-US" sz="3600" b="1">
                <a:solidFill>
                  <a:prstClr val="white"/>
                </a:solidFill>
                <a:cs typeface="Traditional Arabic" pitchFamily="18" charset="-78"/>
              </a:rPr>
              <a:t>البرامج</a:t>
            </a:r>
            <a:endParaRPr lang="en-US" altLang="en-US" sz="3600" b="1">
              <a:solidFill>
                <a:prstClr val="white"/>
              </a:solidFill>
              <a:cs typeface="Traditional Arabic" pitchFamily="18" charset="-78"/>
            </a:endParaRP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white"/>
                </a:solidFill>
                <a:cs typeface="Traditional Arabic" pitchFamily="18" charset="-78"/>
              </a:rPr>
              <a:t>Software: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  <a:cs typeface="Traditional Arabic" pitchFamily="18" charset="-7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* System</a:t>
            </a:r>
            <a:r>
              <a:rPr lang="ar-SA" altLang="en-US" sz="2400">
                <a:solidFill>
                  <a:prstClr val="white"/>
                </a:solidFill>
              </a:rPr>
              <a:t> </a:t>
            </a:r>
            <a:r>
              <a:rPr lang="ar-BH" altLang="en-US" sz="2400">
                <a:solidFill>
                  <a:prstClr val="white"/>
                </a:solidFill>
              </a:rPr>
              <a:t>(</a:t>
            </a:r>
            <a:r>
              <a:rPr lang="ar-SA" altLang="en-US" sz="2400">
                <a:solidFill>
                  <a:prstClr val="white"/>
                </a:solidFill>
              </a:rPr>
              <a:t>برامج نظم التشغيل</a:t>
            </a:r>
            <a:r>
              <a:rPr lang="ar-BH" altLang="en-US" sz="2400">
                <a:solidFill>
                  <a:prstClr val="white"/>
                </a:solidFill>
              </a:rPr>
              <a:t>)</a:t>
            </a:r>
            <a:endParaRPr lang="en-US" altLang="en-US" sz="2400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* Applications</a:t>
            </a:r>
            <a:r>
              <a:rPr lang="ar-BH" altLang="en-US" sz="2400">
                <a:solidFill>
                  <a:prstClr val="white"/>
                </a:solidFill>
              </a:rPr>
              <a:t>(</a:t>
            </a:r>
            <a:r>
              <a:rPr lang="ar-SA" altLang="en-US" sz="2400">
                <a:solidFill>
                  <a:prstClr val="white"/>
                </a:solidFill>
              </a:rPr>
              <a:t>البرامج </a:t>
            </a:r>
            <a:r>
              <a:rPr lang="ar-BH" altLang="en-US" sz="2400">
                <a:solidFill>
                  <a:prstClr val="white"/>
                </a:solidFill>
              </a:rPr>
              <a:t>التطبيقية)</a:t>
            </a:r>
            <a:endParaRPr lang="en-US" altLang="en-US" sz="2400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white"/>
              </a:solidFill>
            </a:endParaRPr>
          </a:p>
        </p:txBody>
      </p:sp>
      <p:sp>
        <p:nvSpPr>
          <p:cNvPr id="11273" name="Text Box 30"/>
          <p:cNvSpPr txBox="1">
            <a:spLocks noChangeArrowheads="1"/>
          </p:cNvSpPr>
          <p:nvPr/>
        </p:nvSpPr>
        <p:spPr bwMode="auto">
          <a:xfrm>
            <a:off x="4714875" y="3071813"/>
            <a:ext cx="3871913" cy="283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ar-SA" altLang="en-US" sz="3600" b="1">
                <a:solidFill>
                  <a:prstClr val="white"/>
                </a:solidFill>
                <a:cs typeface="Traditional Arabic" pitchFamily="18" charset="-78"/>
              </a:rPr>
              <a:t>الاجزاء المادية</a:t>
            </a:r>
            <a:endParaRPr lang="en-US" altLang="en-US" sz="3600" b="1">
              <a:solidFill>
                <a:prstClr val="white"/>
              </a:solidFill>
              <a:cs typeface="Traditional Arabic" pitchFamily="18" charset="-78"/>
            </a:endParaRP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white"/>
                </a:solidFill>
              </a:rPr>
              <a:t>Hardware</a:t>
            </a:r>
            <a:r>
              <a:rPr lang="en-US" altLang="en-US">
                <a:solidFill>
                  <a:prstClr val="white"/>
                </a:solidFill>
              </a:rPr>
              <a:t>:</a:t>
            </a: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* Input Unit </a:t>
            </a:r>
            <a:r>
              <a:rPr lang="ar-BH" altLang="en-US" sz="2400">
                <a:solidFill>
                  <a:prstClr val="white"/>
                </a:solidFill>
              </a:rPr>
              <a:t>(وحد</a:t>
            </a:r>
            <a:r>
              <a:rPr lang="ar-SA" altLang="en-US" sz="2400">
                <a:solidFill>
                  <a:prstClr val="white"/>
                </a:solidFill>
              </a:rPr>
              <a:t>ات </a:t>
            </a:r>
            <a:r>
              <a:rPr lang="ar-BH" altLang="en-US" sz="2400">
                <a:solidFill>
                  <a:prstClr val="white"/>
                </a:solidFill>
              </a:rPr>
              <a:t>الإدخال)</a:t>
            </a:r>
            <a:endParaRPr lang="en-US" altLang="en-US" sz="2400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* CPU </a:t>
            </a:r>
            <a:r>
              <a:rPr lang="ar-BH" altLang="en-US" sz="2400">
                <a:solidFill>
                  <a:prstClr val="white"/>
                </a:solidFill>
              </a:rPr>
              <a:t>(وحدة المعالجة المركزية)</a:t>
            </a:r>
            <a:endParaRPr lang="en-US" altLang="en-US" sz="2400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prstClr val="white"/>
                </a:solidFill>
              </a:rPr>
              <a:t>* Output Unit </a:t>
            </a:r>
            <a:r>
              <a:rPr lang="ar-BH" altLang="en-US" sz="2400">
                <a:solidFill>
                  <a:prstClr val="white"/>
                </a:solidFill>
              </a:rPr>
              <a:t>(وحد</a:t>
            </a:r>
            <a:r>
              <a:rPr lang="ar-SA" altLang="en-US" sz="2400">
                <a:solidFill>
                  <a:prstClr val="white"/>
                </a:solidFill>
              </a:rPr>
              <a:t>ات</a:t>
            </a:r>
            <a:r>
              <a:rPr lang="ar-BH" altLang="en-US" sz="2400">
                <a:solidFill>
                  <a:prstClr val="white"/>
                </a:solidFill>
              </a:rPr>
              <a:t> الإخراج)</a:t>
            </a:r>
            <a:endParaRPr lang="en-US" altLang="en-US" sz="2400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white"/>
              </a:solidFill>
            </a:endParaRPr>
          </a:p>
        </p:txBody>
      </p:sp>
      <p:sp>
        <p:nvSpPr>
          <p:cNvPr id="1127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/>
          <a:lstStyle/>
          <a:p>
            <a:pPr eaLnBrk="1" hangingPunct="1"/>
            <a:endParaRPr lang="en-US" altLang="en-US" dirty="0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87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98</Words>
  <Application>Microsoft Office PowerPoint</Application>
  <PresentationFormat>عرض على الشاشة (3:4)‏</PresentationFormat>
  <Paragraphs>33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3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Technic</vt:lpstr>
      <vt:lpstr>1_Technic</vt:lpstr>
      <vt:lpstr>2_Technic</vt:lpstr>
      <vt:lpstr>مقدمة في الحاسب الآلي</vt:lpstr>
      <vt:lpstr>تعريف الكمبيوتر </vt:lpstr>
      <vt:lpstr>عرض تقديمي في PowerPoint</vt:lpstr>
      <vt:lpstr>عرض تقديمي في PowerPoint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في الحاسب الآلي</dc:title>
  <dc:creator>DR.Ahmed Saker 2O14</dc:creator>
  <cp:lastModifiedBy>DR.Ahmed Saker 2O14</cp:lastModifiedBy>
  <cp:revision>1</cp:revision>
  <dcterms:created xsi:type="dcterms:W3CDTF">2018-12-28T18:54:49Z</dcterms:created>
  <dcterms:modified xsi:type="dcterms:W3CDTF">2018-12-28T18:59:31Z</dcterms:modified>
</cp:coreProperties>
</file>