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sldIdLst>
    <p:sldId id="256" r:id="rId6"/>
    <p:sldId id="257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1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72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24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13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8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85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69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47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8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80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560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00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81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23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01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73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3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980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83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1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527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874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74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545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457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0813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561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606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790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7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98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138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846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763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3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1546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290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591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471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634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8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079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71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524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283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657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248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0086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097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6908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210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33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3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0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6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EA2D4-920A-4BFF-824C-F28F459CB45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949F-4056-476A-B85C-48B585432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0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22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71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370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95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3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/>
              <a:t>كيف تخزن الذاكرة المعلومات بداخلها؟!</a:t>
            </a:r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 smtClean="0"/>
              <a:t>اللغة المفهومة الخاصة </a:t>
            </a:r>
            <a:r>
              <a:rPr lang="ar-SA" dirty="0"/>
              <a:t>بالشعوب العربية مثلا هي أ,ب,....ي = 28 حرف.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أما </a:t>
            </a:r>
            <a:r>
              <a:rPr lang="ar-SA" dirty="0" smtClean="0"/>
              <a:t>لغة الحاسب فهي </a:t>
            </a:r>
            <a:r>
              <a:rPr lang="ar-SA" dirty="0"/>
              <a:t>ابسط من ذلك بكثير, عبارة عن رقمين 0  و 1 و منهم يكون الحاسوب جميع البيانات.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فمثلا حرف أ يعطيه الرمز </a:t>
            </a:r>
            <a:r>
              <a:rPr lang="en-US" dirty="0"/>
              <a:t>01011</a:t>
            </a:r>
            <a:r>
              <a:rPr lang="ar-SA" dirty="0"/>
              <a:t> بشفرته الخاصة .... كل 0 أو 1 يخزن في أحد الخلايا المكونة للذاكرة.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فتصبح الذاكرة بالشكل التالي:</a:t>
            </a:r>
            <a:endParaRPr lang="en-US" dirty="0"/>
          </a:p>
        </p:txBody>
      </p:sp>
      <p:graphicFrame>
        <p:nvGraphicFramePr>
          <p:cNvPr id="39940" name="Group 4"/>
          <p:cNvGraphicFramePr>
            <a:graphicFrameLocks noGrp="1"/>
          </p:cNvGraphicFramePr>
          <p:nvPr/>
        </p:nvGraphicFramePr>
        <p:xfrm>
          <a:off x="428625" y="5357813"/>
          <a:ext cx="2438400" cy="914400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87362"/>
              </a:tblGrid>
              <a:tr h="3683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57188" y="5000625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932968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79018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/>
              <a:t>كيف تخزن الذاكرة المعلومات بداخلها؟!</a:t>
            </a:r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571625" y="2000250"/>
            <a:ext cx="7010400" cy="4114800"/>
          </a:xfrm>
        </p:spPr>
        <p:txBody>
          <a:bodyPr>
            <a:normAutofit fontScale="92500" lnSpcReduction="10000"/>
          </a:bodyPr>
          <a:lstStyle/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كل </a:t>
            </a:r>
            <a:r>
              <a:rPr lang="ar-SA" dirty="0" smtClean="0"/>
              <a:t>مكان في الذاكرة يسمى </a:t>
            </a:r>
            <a:r>
              <a:rPr lang="en-US" dirty="0"/>
              <a:t>bit</a:t>
            </a:r>
            <a:r>
              <a:rPr lang="ar-SA" dirty="0"/>
              <a:t>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Bit</a:t>
            </a:r>
            <a:r>
              <a:rPr lang="ar-SA" dirty="0"/>
              <a:t>: هو أصغر وحدة تخزين في الذاكرة, ويقوم بتخزين اما قيمة 0 أو 1.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Byte = 8 bit.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كل حرف أو رمز أو رقم يحتاج </a:t>
            </a:r>
            <a:r>
              <a:rPr lang="en-US" dirty="0"/>
              <a:t>1Byte</a:t>
            </a:r>
            <a:r>
              <a:rPr lang="ar-SA" dirty="0"/>
              <a:t> لتخزينه.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KB</a:t>
            </a:r>
            <a:r>
              <a:rPr lang="ar-SA" dirty="0"/>
              <a:t> = كيلو بايت يتسع لتخزين 1024 </a:t>
            </a:r>
            <a:r>
              <a:rPr lang="en-US" dirty="0" smtClean="0"/>
              <a:t>BYTE</a:t>
            </a:r>
            <a:endParaRPr lang="ar-SA" dirty="0"/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MB</a:t>
            </a:r>
            <a:r>
              <a:rPr lang="ar-SA" dirty="0"/>
              <a:t> = ميجا بايت يتسع لتخزين </a:t>
            </a:r>
            <a:r>
              <a:rPr lang="ar-SA" dirty="0" smtClean="0"/>
              <a:t>1024 </a:t>
            </a:r>
            <a:r>
              <a:rPr lang="en-US" dirty="0" smtClean="0"/>
              <a:t>KB</a:t>
            </a:r>
            <a:endParaRPr lang="ar-SA" dirty="0"/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GB</a:t>
            </a:r>
            <a:r>
              <a:rPr lang="ar-SA" dirty="0"/>
              <a:t> = جيجا بايت </a:t>
            </a:r>
            <a:r>
              <a:rPr lang="ar-SA" dirty="0" smtClean="0"/>
              <a:t>يتسع لتخزين 1024 </a:t>
            </a:r>
            <a:r>
              <a:rPr lang="en-US" dirty="0" smtClean="0"/>
              <a:t>MB</a:t>
            </a:r>
            <a:endParaRPr lang="ar-SA" dirty="0"/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TB</a:t>
            </a:r>
            <a:r>
              <a:rPr lang="ar-SA" dirty="0"/>
              <a:t> = تيرا بايت </a:t>
            </a:r>
            <a:r>
              <a:rPr lang="ar-SA" dirty="0" smtClean="0"/>
              <a:t>وهي 1024 </a:t>
            </a:r>
            <a:r>
              <a:rPr lang="en-US" dirty="0" smtClean="0"/>
              <a:t>GB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6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CD-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857750"/>
            <a:ext cx="1673225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hlink"/>
                </a:solidFill>
              </a:rPr>
              <a:t>STORAGE UNITS</a:t>
            </a:r>
            <a:r>
              <a:rPr lang="ar-SA" dirty="0" smtClean="0">
                <a:solidFill>
                  <a:schemeClr val="hlink"/>
                </a:solidFill>
              </a:rPr>
              <a:t>وحدات التخزين </a:t>
            </a: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500188"/>
            <a:ext cx="7467600" cy="4525962"/>
          </a:xfrm>
        </p:spPr>
        <p:txBody>
          <a:bodyPr/>
          <a:lstStyle/>
          <a:p>
            <a:pPr marL="609600" indent="-609600" algn="r" rtl="1" eaLnBrk="1" hangingPunct="1"/>
            <a:r>
              <a:rPr lang="ar-SA" altLang="zh-CN" b="1" smtClean="0"/>
              <a:t>تتولى هذه الوحدة مهمة تخزين البيانات لكي يمكن استرجاعها عن الحاجة اليها من المستخدم.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الأقراص المرنة (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FLOPPY DISKS</a:t>
            </a:r>
            <a:r>
              <a:rPr lang="ar-SA" altLang="zh-CN" smtClean="0"/>
              <a:t> 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الأقراص الصلبة (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HARD DISKS </a:t>
            </a:r>
            <a:r>
              <a:rPr lang="ar-SA" altLang="zh-CN" smtClean="0"/>
              <a:t> )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الأقراص المدمجة (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CD-ROM </a:t>
            </a:r>
            <a:r>
              <a:rPr lang="ar-SA" altLang="zh-CN" smtClean="0"/>
              <a:t>)</a:t>
            </a:r>
          </a:p>
          <a:p>
            <a:pPr marL="609600" indent="-609600" algn="r" rtl="1" eaLnBrk="1" hangingPunct="1">
              <a:buFont typeface="Wingdings 2" pitchFamily="18" charset="2"/>
              <a:buNone/>
            </a:pPr>
            <a:endParaRPr lang="en-US" altLang="en-US" smtClean="0">
              <a:cs typeface="Tahoma" pitchFamily="34" charset="0"/>
            </a:endParaRPr>
          </a:p>
          <a:p>
            <a:pPr marL="990600" lvl="1" indent="-533400" algn="r" rtl="1" eaLnBrk="1" hangingPunct="1"/>
            <a:endParaRPr lang="en-US" altLang="en-US" b="1" smtClean="0">
              <a:cs typeface="Tahoma" pitchFamily="34" charset="0"/>
            </a:endParaRPr>
          </a:p>
        </p:txBody>
      </p:sp>
      <p:pic>
        <p:nvPicPr>
          <p:cNvPr id="7" name="Picture 5" descr="DisqueD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4857750"/>
            <a:ext cx="158115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disq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5000625"/>
            <a:ext cx="1357313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94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البرامج </a:t>
            </a:r>
            <a:r>
              <a:rPr lang="en-US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Software</a:t>
            </a:r>
            <a:endParaRPr lang="en-US" sz="4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81200"/>
            <a:ext cx="8362950" cy="4114800"/>
          </a:xfrm>
        </p:spPr>
        <p:txBody>
          <a:bodyPr/>
          <a:lstStyle/>
          <a:p>
            <a:pPr algn="r" rtl="1" eaLnBrk="1" hangingPunct="1"/>
            <a:r>
              <a:rPr lang="ar-SA" altLang="zh-CN" sz="3200" smtClean="0"/>
              <a:t>وهو الجزء الغير ملموس في جهاز الكمبيوتر. </a:t>
            </a:r>
            <a:endParaRPr lang="ar-SA" altLang="en-US" sz="3200" smtClean="0"/>
          </a:p>
          <a:p>
            <a:pPr algn="r" rtl="1" eaLnBrk="1" hangingPunct="1"/>
            <a:r>
              <a:rPr lang="ar-SA" altLang="en-US" sz="3200" smtClean="0"/>
              <a:t>وينقسم الى قسمين رئيسيين:</a:t>
            </a:r>
          </a:p>
          <a:p>
            <a:pPr lvl="1" algn="r" rtl="1" eaLnBrk="1" hangingPunct="1"/>
            <a:r>
              <a:rPr lang="en-US" altLang="en-US" sz="2800" smtClean="0">
                <a:cs typeface="Tahoma" pitchFamily="34" charset="0"/>
              </a:rPr>
              <a:t>Software</a:t>
            </a:r>
            <a:r>
              <a:rPr lang="ar-SA" altLang="en-US" sz="2800" smtClean="0"/>
              <a:t> </a:t>
            </a:r>
            <a:r>
              <a:rPr lang="en-US" altLang="en-US" sz="2800" smtClean="0">
                <a:cs typeface="Tahoma" pitchFamily="34" charset="0"/>
              </a:rPr>
              <a:t>System</a:t>
            </a:r>
            <a:r>
              <a:rPr lang="ar-SA" altLang="en-US" sz="2800" smtClean="0"/>
              <a:t>.</a:t>
            </a:r>
          </a:p>
          <a:p>
            <a:pPr lvl="1" algn="r" rtl="1" eaLnBrk="1" hangingPunct="1"/>
            <a:r>
              <a:rPr lang="en-US" altLang="en-US" sz="2800" smtClean="0">
                <a:cs typeface="Tahoma" pitchFamily="34" charset="0"/>
              </a:rPr>
              <a:t>Application Software</a:t>
            </a:r>
            <a:r>
              <a:rPr lang="ar-SA" altLang="en-US" sz="28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358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207</Words>
  <Application>Microsoft Office PowerPoint</Application>
  <PresentationFormat>عرض على الشاشة (3:4)‏</PresentationFormat>
  <Paragraphs>30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5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نسق Office</vt:lpstr>
      <vt:lpstr>Technic</vt:lpstr>
      <vt:lpstr>1_Technic</vt:lpstr>
      <vt:lpstr>2_Technic</vt:lpstr>
      <vt:lpstr>3_Technic</vt:lpstr>
      <vt:lpstr>عرض تقديمي في PowerPoint</vt:lpstr>
      <vt:lpstr>كيف تخزن الذاكرة المعلومات بداخلها؟!</vt:lpstr>
      <vt:lpstr>كيف تخزن الذاكرة المعلومات بداخلها؟!</vt:lpstr>
      <vt:lpstr>STORAGE UNITSوحدات التخزين </vt:lpstr>
      <vt:lpstr> البرامج Software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</cp:revision>
  <dcterms:created xsi:type="dcterms:W3CDTF">2018-12-28T19:40:29Z</dcterms:created>
  <dcterms:modified xsi:type="dcterms:W3CDTF">2018-12-28T19:42:04Z</dcterms:modified>
</cp:coreProperties>
</file>