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6" r:id="rId4"/>
    <p:sldMasterId id="2147483699" r:id="rId5"/>
  </p:sldMasterIdLst>
  <p:sldIdLst>
    <p:sldId id="256" r:id="rId6"/>
    <p:sldId id="257" r:id="rId7"/>
    <p:sldId id="258" r:id="rId8"/>
    <p:sldId id="259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5B69-35DE-403B-A8B4-E02963D9E28D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E441-7186-4A04-B389-7AE798D49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880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5B69-35DE-403B-A8B4-E02963D9E28D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E441-7186-4A04-B389-7AE798D49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02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5B69-35DE-403B-A8B4-E02963D9E28D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E441-7186-4A04-B389-7AE798D49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59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0404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5663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0906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727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6605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468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7930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740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5B69-35DE-403B-A8B4-E02963D9E28D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E441-7186-4A04-B389-7AE798D49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6873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8248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3553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18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501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497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422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4734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6752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0320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516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5B69-35DE-403B-A8B4-E02963D9E28D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E441-7186-4A04-B389-7AE798D49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1709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2962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1174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7189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2924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4382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5592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2638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49787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7778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0284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5B69-35DE-403B-A8B4-E02963D9E28D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E441-7186-4A04-B389-7AE798D49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0793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7017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7703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9044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5889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0676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4473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69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20999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379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437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5B69-35DE-403B-A8B4-E02963D9E28D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E441-7186-4A04-B389-7AE798D49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8636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3336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2874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381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31681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88480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7750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85241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96015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44651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22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5B69-35DE-403B-A8B4-E02963D9E28D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E441-7186-4A04-B389-7AE798D49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31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5B69-35DE-403B-A8B4-E02963D9E28D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E441-7186-4A04-B389-7AE798D49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63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5B69-35DE-403B-A8B4-E02963D9E28D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E441-7186-4A04-B389-7AE798D49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3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E5B69-35DE-403B-A8B4-E02963D9E28D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FE441-7186-4A04-B389-7AE798D49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88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E5B69-35DE-403B-A8B4-E02963D9E28D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FE441-7186-4A04-B389-7AE798D496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42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8884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5778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9051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4060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05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685800" y="1295400"/>
            <a:ext cx="7391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prstClr val="white"/>
                </a:solidFill>
                <a:cs typeface="Traditional Arabic" pitchFamily="18" charset="-78"/>
              </a:rPr>
              <a:t>MEMORY</a:t>
            </a:r>
            <a:endParaRPr lang="ar-BH" altLang="en-US" sz="3600" b="1">
              <a:solidFill>
                <a:prstClr val="white"/>
              </a:solidFill>
              <a:cs typeface="Traditional Arabic" pitchFamily="18" charset="-78"/>
            </a:endParaRPr>
          </a:p>
        </p:txBody>
      </p:sp>
      <p:sp>
        <p:nvSpPr>
          <p:cNvPr id="20483" name="Line 5"/>
          <p:cNvSpPr>
            <a:spLocks noChangeShapeType="1"/>
          </p:cNvSpPr>
          <p:nvPr/>
        </p:nvSpPr>
        <p:spPr bwMode="auto">
          <a:xfrm>
            <a:off x="4343400" y="1828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0484" name="Line 6"/>
          <p:cNvSpPr>
            <a:spLocks noChangeShapeType="1"/>
          </p:cNvSpPr>
          <p:nvPr/>
        </p:nvSpPr>
        <p:spPr bwMode="auto">
          <a:xfrm>
            <a:off x="2133600" y="22098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0485" name="Line 7"/>
          <p:cNvSpPr>
            <a:spLocks noChangeShapeType="1"/>
          </p:cNvSpPr>
          <p:nvPr/>
        </p:nvSpPr>
        <p:spPr bwMode="auto">
          <a:xfrm>
            <a:off x="2133600" y="2209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0486" name="Line 8"/>
          <p:cNvSpPr>
            <a:spLocks noChangeShapeType="1"/>
          </p:cNvSpPr>
          <p:nvPr/>
        </p:nvSpPr>
        <p:spPr bwMode="auto">
          <a:xfrm>
            <a:off x="6705600" y="22098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0487" name="Text Box 29"/>
          <p:cNvSpPr txBox="1">
            <a:spLocks noChangeArrowheads="1"/>
          </p:cNvSpPr>
          <p:nvPr/>
        </p:nvSpPr>
        <p:spPr bwMode="auto">
          <a:xfrm>
            <a:off x="500063" y="3000375"/>
            <a:ext cx="3929062" cy="2154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prstClr val="white"/>
                </a:solidFill>
                <a:cs typeface="Traditional Arabic" pitchFamily="18" charset="-78"/>
              </a:rPr>
              <a:t>RAM</a:t>
            </a:r>
          </a:p>
          <a:p>
            <a:pPr algn="ct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prstClr val="white"/>
                </a:solidFill>
                <a:cs typeface="Traditional Arabic" pitchFamily="18" charset="-78"/>
              </a:rPr>
              <a:t>RONDOME ACCESS MEMORY</a:t>
            </a:r>
          </a:p>
          <a:p>
            <a:pPr algn="ctr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white"/>
              </a:solidFill>
              <a:cs typeface="Traditional Arabic" pitchFamily="18" charset="-78"/>
            </a:endParaRPr>
          </a:p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prstClr val="white"/>
              </a:solidFill>
            </a:endParaRPr>
          </a:p>
        </p:txBody>
      </p:sp>
      <p:sp>
        <p:nvSpPr>
          <p:cNvPr id="20488" name="Text Box 30"/>
          <p:cNvSpPr txBox="1">
            <a:spLocks noChangeArrowheads="1"/>
          </p:cNvSpPr>
          <p:nvPr/>
        </p:nvSpPr>
        <p:spPr bwMode="auto">
          <a:xfrm>
            <a:off x="4714875" y="3071813"/>
            <a:ext cx="3871913" cy="2154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prstClr val="white"/>
                </a:solidFill>
                <a:cs typeface="Traditional Arabic" pitchFamily="18" charset="-78"/>
              </a:rPr>
              <a:t>ROM</a:t>
            </a:r>
          </a:p>
          <a:p>
            <a:pPr algn="ctr" rtl="1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prstClr val="white"/>
                </a:solidFill>
              </a:rPr>
              <a:t>READ ONLY MEMORY</a:t>
            </a:r>
            <a:endParaRPr lang="en-US" altLang="en-US">
              <a:solidFill>
                <a:prstClr val="white"/>
              </a:solidFill>
            </a:endParaRPr>
          </a:p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white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prstClr val="white"/>
              </a:solidFill>
            </a:endParaRPr>
          </a:p>
        </p:txBody>
      </p:sp>
      <p:pic>
        <p:nvPicPr>
          <p:cNvPr id="9" name="Picture 9" descr="MEMOIRE1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4857750"/>
            <a:ext cx="1690687" cy="15001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490" name="AutoShape 11" descr="http://www.gup20.com/images/motherboard.jpg"/>
          <p:cNvSpPr>
            <a:spLocks noChangeAspect="1" noChangeArrowheads="1"/>
          </p:cNvSpPr>
          <p:nvPr/>
        </p:nvSpPr>
        <p:spPr bwMode="auto">
          <a:xfrm>
            <a:off x="-61913" y="-136525"/>
            <a:ext cx="4029076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white"/>
              </a:solidFill>
            </a:endParaRPr>
          </a:p>
        </p:txBody>
      </p:sp>
      <p:sp>
        <p:nvSpPr>
          <p:cNvPr id="20491" name="AutoShape 13" descr="http://www.gup20.com/images/motherboard.jpg"/>
          <p:cNvSpPr>
            <a:spLocks noChangeAspect="1" noChangeArrowheads="1"/>
          </p:cNvSpPr>
          <p:nvPr/>
        </p:nvSpPr>
        <p:spPr bwMode="auto">
          <a:xfrm>
            <a:off x="-61913" y="-136525"/>
            <a:ext cx="4029076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white"/>
              </a:solidFill>
            </a:endParaRPr>
          </a:p>
        </p:txBody>
      </p:sp>
      <p:pic>
        <p:nvPicPr>
          <p:cNvPr id="12" name="Picture 11" descr="104_chip2.jpg"/>
          <p:cNvPicPr>
            <a:picLocks noChangeAspect="1"/>
          </p:cNvPicPr>
          <p:nvPr/>
        </p:nvPicPr>
        <p:blipFill>
          <a:blip r:embed="rId3"/>
          <a:srcRect r="43524"/>
          <a:stretch>
            <a:fillRect/>
          </a:stretch>
        </p:blipFill>
        <p:spPr>
          <a:xfrm>
            <a:off x="7358063" y="4929188"/>
            <a:ext cx="1500187" cy="1357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493" name="AutoShape 15" descr="http://www.gup20.com/images/motherboard.jpg"/>
          <p:cNvSpPr>
            <a:spLocks noChangeAspect="1" noChangeArrowheads="1"/>
          </p:cNvSpPr>
          <p:nvPr/>
        </p:nvSpPr>
        <p:spPr bwMode="auto">
          <a:xfrm>
            <a:off x="-61913" y="-136525"/>
            <a:ext cx="4029076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44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 descr="motherboar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285750"/>
            <a:ext cx="6572250" cy="657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970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dirty="0"/>
              <a:t>كيف تخزن الذاكرة المعلومات بداخلها؟!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1981200"/>
            <a:ext cx="6781800" cy="4114800"/>
          </a:xfrm>
        </p:spPr>
        <p:txBody>
          <a:bodyPr>
            <a:normAutofit lnSpcReduction="10000"/>
          </a:bodyPr>
          <a:lstStyle/>
          <a:p>
            <a:pPr marL="420624" indent="-384048" algn="r" rtl="1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ar-SA" dirty="0" smtClean="0"/>
              <a:t>وحدة </a:t>
            </a:r>
            <a:r>
              <a:rPr lang="ar-SA" dirty="0"/>
              <a:t>الذاكرة هي المكان المخصص لتخزين البيانات و هي عبارة عن مجموعة من الخلايا تخزن كل خلية القيمة المعطاة لها ....</a:t>
            </a:r>
          </a:p>
          <a:p>
            <a:pPr marL="420624" indent="-384048" algn="r" rtl="1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ar-SA" dirty="0"/>
              <a:t>كيف يخزن الحاسوب حرف ”أ“ مثلا ....</a:t>
            </a:r>
          </a:p>
          <a:p>
            <a:pPr marL="420624" indent="-384048" algn="r" rtl="1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ar-SA" dirty="0"/>
              <a:t>لكل شعب حروفه الابجدية الخاصة بها والتي من خلالها يكوّن افراده كلماتهم وجملهم للتفاهم والتخاطب.</a:t>
            </a:r>
          </a:p>
          <a:p>
            <a:pPr marL="420624" indent="-384048" algn="r" rtl="1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"/>
              <a:defRPr/>
            </a:pPr>
            <a:r>
              <a:rPr lang="ar-SA" dirty="0"/>
              <a:t>فما هي الابجدية الخاصة بأجهزة الحاسوب؟!</a:t>
            </a:r>
            <a:endParaRPr lang="en-US" dirty="0"/>
          </a:p>
        </p:txBody>
      </p:sp>
      <p:graphicFrame>
        <p:nvGraphicFramePr>
          <p:cNvPr id="38916" name="Group 4"/>
          <p:cNvGraphicFramePr>
            <a:graphicFrameLocks noGrp="1"/>
          </p:cNvGraphicFramePr>
          <p:nvPr/>
        </p:nvGraphicFramePr>
        <p:xfrm>
          <a:off x="152400" y="2997200"/>
          <a:ext cx="1752600" cy="1117601"/>
        </p:xfrm>
        <a:graphic>
          <a:graphicData uri="http://schemas.openxmlformats.org/drawingml/2006/table">
            <a:tbl>
              <a:tblPr/>
              <a:tblGrid>
                <a:gridCol w="438150"/>
                <a:gridCol w="438150"/>
                <a:gridCol w="438150"/>
                <a:gridCol w="438150"/>
              </a:tblGrid>
              <a:tr h="3730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938" name="Text Box 26"/>
          <p:cNvSpPr txBox="1">
            <a:spLocks noChangeArrowheads="1"/>
          </p:cNvSpPr>
          <p:nvPr/>
        </p:nvSpPr>
        <p:spPr bwMode="auto">
          <a:xfrm>
            <a:off x="457200" y="2681288"/>
            <a:ext cx="106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932968"/>
                </a:solidFill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134029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/>
              <a:t>كيف تخزن الذاكرة المعلومات بداخلها؟!</a:t>
            </a:r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>
            <a:normAutofit lnSpcReduction="10000"/>
          </a:bodyPr>
          <a:lstStyle/>
          <a:p>
            <a:pPr marL="420624" indent="-384048" algn="r" rtl="1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ar-SA" dirty="0" smtClean="0"/>
              <a:t>اللغة المفهومة الخاصة </a:t>
            </a:r>
            <a:r>
              <a:rPr lang="ar-SA" dirty="0"/>
              <a:t>بالشعوب العربية مثلا هي أ,ب,....ي = 28 حرف.</a:t>
            </a:r>
          </a:p>
          <a:p>
            <a:pPr marL="420624" indent="-384048" algn="r" rtl="1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ar-SA" dirty="0"/>
              <a:t>أما </a:t>
            </a:r>
            <a:r>
              <a:rPr lang="ar-SA" dirty="0" smtClean="0"/>
              <a:t>لغة الحاسب فهي </a:t>
            </a:r>
            <a:r>
              <a:rPr lang="ar-SA" dirty="0"/>
              <a:t>ابسط من ذلك بكثير, عبارة عن رقمين 0  و 1 و منهم يكون الحاسوب جميع البيانات.</a:t>
            </a:r>
          </a:p>
          <a:p>
            <a:pPr marL="420624" indent="-384048" algn="r" rtl="1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ar-SA" dirty="0"/>
              <a:t>فمثلا حرف أ يعطيه الرمز </a:t>
            </a:r>
            <a:r>
              <a:rPr lang="en-US" dirty="0"/>
              <a:t>01011</a:t>
            </a:r>
            <a:r>
              <a:rPr lang="ar-SA" dirty="0"/>
              <a:t> بشفرته الخاصة .... كل 0 أو 1 يخزن في أحد الخلايا المكونة للذاكرة.</a:t>
            </a:r>
          </a:p>
          <a:p>
            <a:pPr marL="420624" indent="-384048" algn="r" rtl="1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ar-SA" dirty="0"/>
              <a:t>فتصبح الذاكرة بالشكل التالي:</a:t>
            </a:r>
            <a:endParaRPr lang="en-US" dirty="0"/>
          </a:p>
        </p:txBody>
      </p:sp>
      <p:graphicFrame>
        <p:nvGraphicFramePr>
          <p:cNvPr id="39940" name="Group 4"/>
          <p:cNvGraphicFramePr>
            <a:graphicFrameLocks noGrp="1"/>
          </p:cNvGraphicFramePr>
          <p:nvPr/>
        </p:nvGraphicFramePr>
        <p:xfrm>
          <a:off x="428625" y="5357813"/>
          <a:ext cx="2438400" cy="914400"/>
        </p:xfrm>
        <a:graphic>
          <a:graphicData uri="http://schemas.openxmlformats.org/drawingml/2006/table">
            <a:tbl>
              <a:tblPr/>
              <a:tblGrid>
                <a:gridCol w="487363"/>
                <a:gridCol w="487362"/>
                <a:gridCol w="488950"/>
                <a:gridCol w="487363"/>
                <a:gridCol w="487362"/>
              </a:tblGrid>
              <a:tr h="3683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r>
                        <a:rPr kumimoji="0" lang="ar-SA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357188" y="5000625"/>
            <a:ext cx="1060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932968"/>
                </a:solidFill>
              </a:rPr>
              <a:t>Memory</a:t>
            </a:r>
          </a:p>
        </p:txBody>
      </p:sp>
    </p:spTree>
    <p:extLst>
      <p:ext uri="{BB962C8B-B14F-4D97-AF65-F5344CB8AC3E}">
        <p14:creationId xmlns:p14="http://schemas.microsoft.com/office/powerpoint/2010/main" val="185607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9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60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142</Words>
  <Application>Microsoft Office PowerPoint</Application>
  <PresentationFormat>عرض على الشاشة (3:4)‏</PresentationFormat>
  <Paragraphs>22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5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نسق Office</vt:lpstr>
      <vt:lpstr>Technic</vt:lpstr>
      <vt:lpstr>1_Technic</vt:lpstr>
      <vt:lpstr>2_Technic</vt:lpstr>
      <vt:lpstr>3_Technic</vt:lpstr>
      <vt:lpstr>عرض تقديمي في PowerPoint</vt:lpstr>
      <vt:lpstr>عرض تقديمي في PowerPoint</vt:lpstr>
      <vt:lpstr>عرض تقديمي في PowerPoint</vt:lpstr>
      <vt:lpstr>كيف تخزن الذاكرة المعلومات بداخلها؟!</vt:lpstr>
      <vt:lpstr>كيف تخزن الذاكرة المعلومات بداخلها؟!</vt:lpstr>
    </vt:vector>
  </TitlesOfParts>
  <Company>SACC - ANAS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1</cp:revision>
  <dcterms:created xsi:type="dcterms:W3CDTF">2018-12-28T19:38:35Z</dcterms:created>
  <dcterms:modified xsi:type="dcterms:W3CDTF">2018-12-28T19:40:02Z</dcterms:modified>
</cp:coreProperties>
</file>