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3" r:id="rId3"/>
    <p:sldMasterId id="2147483686" r:id="rId4"/>
    <p:sldMasterId id="2147483699" r:id="rId5"/>
  </p:sldMasterIdLst>
  <p:sldIdLst>
    <p:sldId id="256" r:id="rId6"/>
    <p:sldId id="257" r:id="rId7"/>
    <p:sldId id="258" r:id="rId8"/>
    <p:sldId id="259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95C0C-73B6-4090-87A0-10DBEC34BAFC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4AB25-7B7B-43B6-BDD8-9B7E93619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165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95C0C-73B6-4090-87A0-10DBEC34BAFC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4AB25-7B7B-43B6-BDD8-9B7E93619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552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95C0C-73B6-4090-87A0-10DBEC34BAFC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4AB25-7B7B-43B6-BDD8-9B7E93619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1610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5" name="Freeform 10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8577F-6605-4756-9EE1-36B0DEB436C2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85661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93537-5E85-4ABA-853E-6CAF16012541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87840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5" name="Freeform 10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20775-E9AA-4AA7-91F5-FEFCA7CDE5E8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81226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D323B-F9EF-4047-9E22-6D8B29E67E53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52157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65B2C-1231-4B78-8D53-F8739ECDAAD2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68597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07B13C-6E05-4E21-BCC5-216F8E3B4A07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56139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D827E-1993-4CA6-A0A7-A95964E20CEF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71356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2C0D28-7991-4DB4-BE0B-0976BA6FAFA4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3300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95C0C-73B6-4090-87A0-10DBEC34BAFC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4AB25-7B7B-43B6-BDD8-9B7E93619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8995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D61A3F-A0BE-40AD-9DCE-B4F61E292CD9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67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826D8D-EC66-40ED-9C52-83D09A5C8D7F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5909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3615DC-0EEE-431E-BCDD-889B5C8FDAA6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27006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2B3CBE-BB13-4E45-AE06-0FF80D0B0275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423635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5" name="Freeform 10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8577F-6605-4756-9EE1-36B0DEB436C2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4781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93537-5E85-4ABA-853E-6CAF16012541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36268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5" name="Freeform 10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20775-E9AA-4AA7-91F5-FEFCA7CDE5E8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27308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D323B-F9EF-4047-9E22-6D8B29E67E53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632207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65B2C-1231-4B78-8D53-F8739ECDAAD2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664788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07B13C-6E05-4E21-BCC5-216F8E3B4A07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6440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95C0C-73B6-4090-87A0-10DBEC34BAFC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4AB25-7B7B-43B6-BDD8-9B7E93619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3941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D827E-1993-4CA6-A0A7-A95964E20CEF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833599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2C0D28-7991-4DB4-BE0B-0976BA6FAFA4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72059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D61A3F-A0BE-40AD-9DCE-B4F61E292CD9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470116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826D8D-EC66-40ED-9C52-83D09A5C8D7F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437471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3615DC-0EEE-431E-BCDD-889B5C8FDAA6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166055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2B3CBE-BB13-4E45-AE06-0FF80D0B0275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549387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5" name="Freeform 10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8577F-6605-4756-9EE1-36B0DEB436C2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7995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93537-5E85-4ABA-853E-6CAF16012541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290871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5" name="Freeform 10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20775-E9AA-4AA7-91F5-FEFCA7CDE5E8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26925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D323B-F9EF-4047-9E22-6D8B29E67E53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0636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95C0C-73B6-4090-87A0-10DBEC34BAFC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4AB25-7B7B-43B6-BDD8-9B7E93619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77941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65B2C-1231-4B78-8D53-F8739ECDAAD2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65393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07B13C-6E05-4E21-BCC5-216F8E3B4A07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142757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D827E-1993-4CA6-A0A7-A95964E20CEF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912698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2C0D28-7991-4DB4-BE0B-0976BA6FAFA4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339275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D61A3F-A0BE-40AD-9DCE-B4F61E292CD9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889258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826D8D-EC66-40ED-9C52-83D09A5C8D7F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226978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3615DC-0EEE-431E-BCDD-889B5C8FDAA6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51298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2B3CBE-BB13-4E45-AE06-0FF80D0B0275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227213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5" name="Freeform 10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8577F-6605-4756-9EE1-36B0DEB436C2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5385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93537-5E85-4ABA-853E-6CAF16012541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5097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95C0C-73B6-4090-87A0-10DBEC34BAFC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4AB25-7B7B-43B6-BDD8-9B7E93619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68361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5" name="Freeform 10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20775-E9AA-4AA7-91F5-FEFCA7CDE5E8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27749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D323B-F9EF-4047-9E22-6D8B29E67E53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361497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65B2C-1231-4B78-8D53-F8739ECDAAD2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145165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07B13C-6E05-4E21-BCC5-216F8E3B4A07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38097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D827E-1993-4CA6-A0A7-A95964E20CEF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630082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2C0D28-7991-4DB4-BE0B-0976BA6FAFA4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904342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D61A3F-A0BE-40AD-9DCE-B4F61E292CD9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664271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826D8D-EC66-40ED-9C52-83D09A5C8D7F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70992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3615DC-0EEE-431E-BCDD-889B5C8FDAA6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23714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2B3CBE-BB13-4E45-AE06-0FF80D0B0275}" type="slidenum">
              <a:rPr lang="ar-SA">
                <a:solidFill>
                  <a:srgbClr val="C9C2D1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2235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95C0C-73B6-4090-87A0-10DBEC34BAFC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4AB25-7B7B-43B6-BDD8-9B7E93619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41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95C0C-73B6-4090-87A0-10DBEC34BAFC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4AB25-7B7B-43B6-BDD8-9B7E93619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46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95C0C-73B6-4090-87A0-10DBEC34BAFC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4AB25-7B7B-43B6-BDD8-9B7E93619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465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95C0C-73B6-4090-87A0-10DBEC34BAFC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4AB25-7B7B-43B6-BDD8-9B7E93619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188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7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5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4.xml"/><Relationship Id="rId12" Type="http://schemas.openxmlformats.org/officeDocument/2006/relationships/slideLayout" Target="../slideLayouts/slideLayout59.xml"/><Relationship Id="rId2" Type="http://schemas.openxmlformats.org/officeDocument/2006/relationships/slideLayout" Target="../slideLayouts/slideLayout49.xml"/><Relationship Id="rId1" Type="http://schemas.openxmlformats.org/officeDocument/2006/relationships/slideLayout" Target="../slideLayouts/slideLayout48.xml"/><Relationship Id="rId6" Type="http://schemas.openxmlformats.org/officeDocument/2006/relationships/slideLayout" Target="../slideLayouts/slideLayout53.xml"/><Relationship Id="rId11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2.xml"/><Relationship Id="rId10" Type="http://schemas.openxmlformats.org/officeDocument/2006/relationships/slideLayout" Target="../slideLayouts/slideLayout57.xml"/><Relationship Id="rId4" Type="http://schemas.openxmlformats.org/officeDocument/2006/relationships/slideLayout" Target="../slideLayouts/slideLayout51.xml"/><Relationship Id="rId9" Type="http://schemas.openxmlformats.org/officeDocument/2006/relationships/slideLayout" Target="../slideLayouts/slideLayout5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95C0C-73B6-4090-87A0-10DBEC34BAFC}" type="datetimeFigureOut">
              <a:rPr lang="en-US" smtClean="0"/>
              <a:t>12/28/2018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4AB25-7B7B-43B6-BDD8-9B7E93619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274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fld id="{DC144FCA-2838-4613-B541-469A5B7943BA}" type="slidenum">
              <a:rPr lang="ar-SA">
                <a:solidFill>
                  <a:srgbClr val="C9C2D1">
                    <a:shade val="50000"/>
                  </a:srgbClr>
                </a:solidFill>
              </a:rPr>
              <a:pPr rtl="1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6282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pitchFamily="34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6BB1C9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6585CF"/>
        </a:buClr>
        <a:buSzPct val="100000"/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fld id="{DC144FCA-2838-4613-B541-469A5B7943BA}" type="slidenum">
              <a:rPr lang="ar-SA">
                <a:solidFill>
                  <a:srgbClr val="C9C2D1">
                    <a:shade val="50000"/>
                  </a:srgbClr>
                </a:solidFill>
              </a:rPr>
              <a:pPr rtl="1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11958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pitchFamily="34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6BB1C9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6585CF"/>
        </a:buClr>
        <a:buSzPct val="100000"/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fld id="{DC144FCA-2838-4613-B541-469A5B7943BA}" type="slidenum">
              <a:rPr lang="ar-SA">
                <a:solidFill>
                  <a:srgbClr val="C9C2D1">
                    <a:shade val="50000"/>
                  </a:srgbClr>
                </a:solidFill>
              </a:rPr>
              <a:pPr rtl="1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89742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pitchFamily="34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6BB1C9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6585CF"/>
        </a:buClr>
        <a:buSzPct val="100000"/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fld id="{DC144FCA-2838-4613-B541-469A5B7943BA}" type="slidenum">
              <a:rPr lang="ar-SA">
                <a:solidFill>
                  <a:srgbClr val="C9C2D1">
                    <a:shade val="50000"/>
                  </a:srgbClr>
                </a:solidFill>
              </a:rPr>
              <a:pPr rtl="1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C9C2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56162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cs typeface="Tahoma" pitchFamily="34" charset="0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pitchFamily="34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6BB1C9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6585CF"/>
        </a:buClr>
        <a:buSzPct val="100000"/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8260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rtl="1" eaLnBrk="1" hangingPunct="1"/>
            <a:r>
              <a:rPr lang="ar-SA" altLang="en-US" dirty="0" smtClean="0">
                <a:solidFill>
                  <a:schemeClr val="hlink"/>
                </a:solidFill>
              </a:rPr>
              <a:t>وحدات الادخال </a:t>
            </a:r>
            <a:r>
              <a:rPr lang="en-US" altLang="en-US" dirty="0" smtClean="0">
                <a:solidFill>
                  <a:schemeClr val="hlink"/>
                </a:solidFill>
                <a:cs typeface="Tahoma" pitchFamily="34" charset="0"/>
              </a:rPr>
              <a:t>INPUT UNITS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1981200"/>
            <a:ext cx="7537450" cy="4114800"/>
          </a:xfrm>
        </p:spPr>
        <p:txBody>
          <a:bodyPr/>
          <a:lstStyle/>
          <a:p>
            <a:pPr marL="609600" indent="-609600" algn="r" rt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ar-SA" altLang="zh-CN" sz="2800" smtClean="0"/>
              <a:t>	وهي تلك الوحدة التي تضم مجموعة الأجهزة المسئولة عن إدخال البيانات والأوامر من قبل المستخدم إلى الحاسب الآلي لتتم معالجتها.</a:t>
            </a:r>
          </a:p>
          <a:p>
            <a:pPr marL="609600" indent="-609600" algn="r" rtl="1" eaLnBrk="1" hangingPunct="1">
              <a:lnSpc>
                <a:spcPct val="80000"/>
              </a:lnSpc>
            </a:pPr>
            <a:r>
              <a:rPr lang="ar-SA" altLang="zh-CN" sz="2800" smtClean="0"/>
              <a:t>ومن أمثلتها:</a:t>
            </a:r>
          </a:p>
          <a:p>
            <a:pPr marL="609600" indent="-609600" algn="r" rtl="1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ar-SA" altLang="zh-CN" sz="2800" smtClean="0">
                <a:ea typeface="SimSun" pitchFamily="2" charset="-122"/>
              </a:rPr>
              <a:t> </a:t>
            </a:r>
            <a:r>
              <a:rPr lang="ar-SA" altLang="zh-CN" sz="2800" smtClean="0"/>
              <a:t>لوحة المفاتيح (</a:t>
            </a:r>
            <a:r>
              <a:rPr lang="en-US" altLang="zh-CN" sz="2800" smtClean="0">
                <a:ea typeface="SimSun" pitchFamily="2" charset="-122"/>
                <a:cs typeface="Tahoma" pitchFamily="34" charset="0"/>
              </a:rPr>
              <a:t>KEY BOARD</a:t>
            </a:r>
            <a:r>
              <a:rPr lang="ar-SA" altLang="zh-CN" sz="2800" smtClean="0"/>
              <a:t>).</a:t>
            </a:r>
          </a:p>
          <a:p>
            <a:pPr marL="609600" indent="-609600" algn="r" rtl="1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ar-SA" altLang="zh-CN" sz="2800" smtClean="0"/>
              <a:t>الفأرة ( </a:t>
            </a:r>
            <a:r>
              <a:rPr lang="en-US" altLang="zh-CN" sz="2800" smtClean="0">
                <a:ea typeface="SimSun" pitchFamily="2" charset="-122"/>
                <a:cs typeface="Tahoma" pitchFamily="34" charset="0"/>
              </a:rPr>
              <a:t>MOUSE</a:t>
            </a:r>
            <a:r>
              <a:rPr lang="ar-SA" altLang="zh-CN" sz="2800" smtClean="0"/>
              <a:t> ).</a:t>
            </a:r>
          </a:p>
          <a:p>
            <a:pPr marL="609600" indent="-609600" algn="r" rtl="1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ar-SA" altLang="zh-CN" sz="2800" smtClean="0"/>
              <a:t>الماسح الضوئي ( </a:t>
            </a:r>
            <a:r>
              <a:rPr lang="en-US" altLang="zh-CN" sz="2800" smtClean="0">
                <a:ea typeface="SimSun" pitchFamily="2" charset="-122"/>
                <a:cs typeface="Tahoma" pitchFamily="34" charset="0"/>
              </a:rPr>
              <a:t>SCANNER </a:t>
            </a:r>
            <a:r>
              <a:rPr lang="ar-SA" altLang="zh-CN" sz="2800" smtClean="0"/>
              <a:t>).</a:t>
            </a:r>
          </a:p>
        </p:txBody>
      </p:sp>
      <p:sp>
        <p:nvSpPr>
          <p:cNvPr id="16388" name="scanner1"/>
          <p:cNvSpPr>
            <a:spLocks noEditPoints="1" noChangeArrowheads="1"/>
          </p:cNvSpPr>
          <p:nvPr/>
        </p:nvSpPr>
        <p:spPr bwMode="auto">
          <a:xfrm>
            <a:off x="3643313" y="5214938"/>
            <a:ext cx="1571625" cy="935037"/>
          </a:xfrm>
          <a:custGeom>
            <a:avLst/>
            <a:gdLst>
              <a:gd name="T0" fmla="*/ 105458738 w 21600"/>
              <a:gd name="T1" fmla="*/ 11430593 h 21600"/>
              <a:gd name="T2" fmla="*/ 105458738 w 21600"/>
              <a:gd name="T3" fmla="*/ 20154374 h 21600"/>
              <a:gd name="T4" fmla="*/ 67986711 w 21600"/>
              <a:gd name="T5" fmla="*/ 34291818 h 21600"/>
              <a:gd name="T6" fmla="*/ 0 w 21600"/>
              <a:gd name="T7" fmla="*/ 18349317 h 21600"/>
              <a:gd name="T8" fmla="*/ 0 w 21600"/>
              <a:gd name="T9" fmla="*/ 9625533 h 21600"/>
              <a:gd name="T10" fmla="*/ 36402796 w 21600"/>
              <a:gd name="T11" fmla="*/ 0 h 21600"/>
              <a:gd name="T12" fmla="*/ 91539142 w 21600"/>
              <a:gd name="T13" fmla="*/ 1503422 h 2160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1425 w 21600"/>
              <a:gd name="T22" fmla="*/ 23068 h 21600"/>
              <a:gd name="T23" fmla="*/ 20312 w 21600"/>
              <a:gd name="T24" fmla="*/ 3093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 extrusionOk="0">
                <a:moveTo>
                  <a:pt x="15350" y="4547"/>
                </a:moveTo>
                <a:lnTo>
                  <a:pt x="21600" y="7200"/>
                </a:lnTo>
                <a:lnTo>
                  <a:pt x="21600" y="10800"/>
                </a:lnTo>
                <a:lnTo>
                  <a:pt x="21600" y="12695"/>
                </a:lnTo>
                <a:lnTo>
                  <a:pt x="13925" y="21600"/>
                </a:lnTo>
                <a:lnTo>
                  <a:pt x="10964" y="19326"/>
                </a:lnTo>
                <a:lnTo>
                  <a:pt x="0" y="11558"/>
                </a:lnTo>
                <a:lnTo>
                  <a:pt x="0" y="10800"/>
                </a:lnTo>
                <a:lnTo>
                  <a:pt x="0" y="6063"/>
                </a:lnTo>
                <a:lnTo>
                  <a:pt x="7456" y="0"/>
                </a:lnTo>
                <a:lnTo>
                  <a:pt x="8552" y="568"/>
                </a:lnTo>
                <a:lnTo>
                  <a:pt x="10964" y="568"/>
                </a:lnTo>
                <a:lnTo>
                  <a:pt x="18749" y="947"/>
                </a:lnTo>
                <a:lnTo>
                  <a:pt x="15350" y="4547"/>
                </a:lnTo>
                <a:close/>
              </a:path>
              <a:path w="21600" h="21600" extrusionOk="0">
                <a:moveTo>
                  <a:pt x="15350" y="4547"/>
                </a:moveTo>
                <a:lnTo>
                  <a:pt x="21600" y="7200"/>
                </a:lnTo>
                <a:lnTo>
                  <a:pt x="13925" y="15347"/>
                </a:lnTo>
                <a:lnTo>
                  <a:pt x="0" y="6063"/>
                </a:lnTo>
                <a:moveTo>
                  <a:pt x="8552" y="568"/>
                </a:moveTo>
                <a:lnTo>
                  <a:pt x="2083" y="6063"/>
                </a:lnTo>
                <a:lnTo>
                  <a:pt x="11951" y="7579"/>
                </a:lnTo>
                <a:lnTo>
                  <a:pt x="15350" y="4547"/>
                </a:lnTo>
                <a:moveTo>
                  <a:pt x="14254" y="5684"/>
                </a:moveTo>
                <a:lnTo>
                  <a:pt x="19078" y="7768"/>
                </a:lnTo>
                <a:lnTo>
                  <a:pt x="13815" y="13074"/>
                </a:lnTo>
                <a:lnTo>
                  <a:pt x="2083" y="6063"/>
                </a:lnTo>
                <a:moveTo>
                  <a:pt x="13925" y="21600"/>
                </a:moveTo>
                <a:lnTo>
                  <a:pt x="13925" y="20463"/>
                </a:lnTo>
                <a:lnTo>
                  <a:pt x="13925" y="16674"/>
                </a:lnTo>
                <a:lnTo>
                  <a:pt x="13925" y="15347"/>
                </a:lnTo>
              </a:path>
            </a:pathLst>
          </a:cu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pic>
        <p:nvPicPr>
          <p:cNvPr id="8" name="Picture 7" descr="Clavi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813" y="5143500"/>
            <a:ext cx="1322387" cy="113823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9" name="Picture 8" descr="Souri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3" y="5143500"/>
            <a:ext cx="1214437" cy="11144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315345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rtl="1" eaLnBrk="1" hangingPunct="1"/>
            <a:r>
              <a:rPr lang="ar-SA" altLang="en-US" smtClean="0">
                <a:solidFill>
                  <a:schemeClr val="hlink"/>
                </a:solidFill>
              </a:rPr>
              <a:t>وحدات الاخراج </a:t>
            </a:r>
            <a:r>
              <a:rPr lang="en-US" altLang="en-US" smtClean="0">
                <a:solidFill>
                  <a:schemeClr val="hlink"/>
                </a:solidFill>
                <a:cs typeface="Tahoma" pitchFamily="34" charset="0"/>
              </a:rPr>
              <a:t>OUTPUT UNITS</a:t>
            </a:r>
          </a:p>
        </p:txBody>
      </p:sp>
      <p:sp>
        <p:nvSpPr>
          <p:cNvPr id="17411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algn="r" rtl="1" eaLnBrk="1" hangingPunct="1">
              <a:buFont typeface="Wingdings" pitchFamily="2" charset="2"/>
              <a:buNone/>
            </a:pPr>
            <a:r>
              <a:rPr lang="en-US" altLang="zh-CN" b="1" smtClean="0">
                <a:cs typeface="Tahoma" pitchFamily="34" charset="0"/>
              </a:rPr>
              <a:t>	</a:t>
            </a:r>
            <a:r>
              <a:rPr lang="ar-SA" altLang="zh-CN" b="1" smtClean="0"/>
              <a:t>وهي الوحدة المسئولة عن إخراج البيانات ونتائج العمليات التي تمت معالجتها داخل الكمبيوتر إلى المستخدم</a:t>
            </a:r>
            <a:r>
              <a:rPr lang="en-US" altLang="zh-CN" smtClean="0">
                <a:ea typeface="SimSun" pitchFamily="2" charset="-122"/>
                <a:cs typeface="Tahoma" pitchFamily="34" charset="0"/>
              </a:rPr>
              <a:t>.</a:t>
            </a:r>
          </a:p>
          <a:p>
            <a:pPr marL="609600" indent="-609600" algn="r" rtl="1" eaLnBrk="1" hangingPunct="1"/>
            <a:r>
              <a:rPr lang="ar-SA" altLang="zh-CN" smtClean="0"/>
              <a:t>ومن أمثلتها:</a:t>
            </a:r>
          </a:p>
          <a:p>
            <a:pPr marL="609600" indent="-609600" algn="r" rtl="1" eaLnBrk="1" hangingPunct="1">
              <a:buFont typeface="Wingdings" pitchFamily="2" charset="2"/>
              <a:buAutoNum type="arabicPeriod"/>
            </a:pPr>
            <a:r>
              <a:rPr lang="ar-SA" altLang="zh-CN" smtClean="0"/>
              <a:t>شاشة العرض (</a:t>
            </a:r>
            <a:r>
              <a:rPr lang="en-US" altLang="zh-CN" smtClean="0">
                <a:ea typeface="SimSun" pitchFamily="2" charset="-122"/>
                <a:cs typeface="Tahoma" pitchFamily="34" charset="0"/>
              </a:rPr>
              <a:t>MONITOR </a:t>
            </a:r>
            <a:r>
              <a:rPr lang="ar-SA" altLang="zh-CN" smtClean="0"/>
              <a:t>)</a:t>
            </a:r>
            <a:r>
              <a:rPr lang="en-US" altLang="zh-CN" smtClean="0">
                <a:ea typeface="SimSun" pitchFamily="2" charset="-122"/>
                <a:cs typeface="Tahoma" pitchFamily="34" charset="0"/>
              </a:rPr>
              <a:t>.</a:t>
            </a:r>
            <a:endParaRPr lang="ar-SA" altLang="zh-CN" smtClean="0"/>
          </a:p>
          <a:p>
            <a:pPr marL="609600" indent="-609600" algn="r" rtl="1" eaLnBrk="1" hangingPunct="1">
              <a:buFont typeface="Wingdings" pitchFamily="2" charset="2"/>
              <a:buAutoNum type="arabicPeriod"/>
            </a:pPr>
            <a:r>
              <a:rPr lang="ar-SA" altLang="zh-CN" smtClean="0"/>
              <a:t>الطابعة (</a:t>
            </a:r>
            <a:r>
              <a:rPr lang="en-US" altLang="zh-CN" smtClean="0">
                <a:ea typeface="SimSun" pitchFamily="2" charset="-122"/>
                <a:cs typeface="Tahoma" pitchFamily="34" charset="0"/>
              </a:rPr>
              <a:t> PRINTER </a:t>
            </a:r>
            <a:r>
              <a:rPr lang="ar-SA" altLang="zh-CN" smtClean="0"/>
              <a:t>  )</a:t>
            </a:r>
            <a:r>
              <a:rPr lang="en-US" altLang="zh-CN" smtClean="0">
                <a:ea typeface="SimSun" pitchFamily="2" charset="-122"/>
                <a:cs typeface="Tahoma" pitchFamily="34" charset="0"/>
              </a:rPr>
              <a:t>.</a:t>
            </a:r>
            <a:endParaRPr lang="ar-SA" altLang="zh-CN" smtClean="0"/>
          </a:p>
          <a:p>
            <a:pPr marL="609600" indent="-609600" algn="r" rtl="1" eaLnBrk="1" hangingPunct="1">
              <a:buFont typeface="Wingdings" pitchFamily="2" charset="2"/>
              <a:buAutoNum type="arabicPeriod"/>
            </a:pPr>
            <a:r>
              <a:rPr lang="ar-SA" altLang="zh-CN" smtClean="0"/>
              <a:t>السماعات ( </a:t>
            </a:r>
            <a:r>
              <a:rPr lang="en-US" altLang="zh-CN" smtClean="0">
                <a:ea typeface="SimSun" pitchFamily="2" charset="-122"/>
                <a:cs typeface="Tahoma" pitchFamily="34" charset="0"/>
              </a:rPr>
              <a:t>SPEAKERS</a:t>
            </a:r>
            <a:r>
              <a:rPr lang="ar-SA" altLang="zh-CN" smtClean="0"/>
              <a:t> )</a:t>
            </a:r>
            <a:r>
              <a:rPr lang="ar-SA" altLang="zh-CN" smtClean="0">
                <a:ea typeface="SimSun" pitchFamily="2" charset="-122"/>
              </a:rPr>
              <a:t> </a:t>
            </a:r>
            <a:r>
              <a:rPr lang="en-US" altLang="zh-CN" smtClean="0">
                <a:ea typeface="SimSun" pitchFamily="2" charset="-122"/>
                <a:cs typeface="Tahoma" pitchFamily="34" charset="0"/>
              </a:rPr>
              <a:t>.</a:t>
            </a:r>
            <a:endParaRPr lang="ar-SA" altLang="zh-CN" smtClean="0"/>
          </a:p>
          <a:p>
            <a:pPr marL="609600" indent="-609600" algn="r" rtl="1" eaLnBrk="1" hangingPunct="1"/>
            <a:endParaRPr lang="en-US" altLang="en-US" smtClean="0">
              <a:cs typeface="Tahoma" pitchFamily="34" charset="0"/>
            </a:endParaRPr>
          </a:p>
        </p:txBody>
      </p:sp>
      <p:pic>
        <p:nvPicPr>
          <p:cNvPr id="6" name="Picture 7" descr="Ecra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3000372"/>
            <a:ext cx="1628775" cy="181292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7" name="Picture 11" descr="imprimaJe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5072074"/>
            <a:ext cx="1619250" cy="10795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838439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0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title"/>
          </p:nvPr>
        </p:nvSpPr>
        <p:spPr>
          <a:xfrm>
            <a:off x="642938" y="500063"/>
            <a:ext cx="8229600" cy="1398587"/>
          </a:xfrm>
        </p:spPr>
        <p:txBody>
          <a:bodyPr>
            <a:normAutofit fontScale="90000"/>
          </a:bodyPr>
          <a:lstStyle/>
          <a:p>
            <a:pPr marL="609600" indent="-609600" rtl="1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ar-SA" altLang="zh-CN" dirty="0" smtClean="0"/>
              <a:t>وحدة المعالجة المركزية </a:t>
            </a:r>
            <a:r>
              <a:rPr lang="en-US" altLang="zh-CN" dirty="0" smtClean="0"/>
              <a:t>( CPU )</a:t>
            </a:r>
            <a:r>
              <a:rPr lang="ar-SA" altLang="zh-CN" dirty="0" smtClean="0"/>
              <a:t/>
            </a:r>
            <a:br>
              <a:rPr lang="ar-SA" altLang="zh-CN" dirty="0" smtClean="0"/>
            </a:br>
            <a:r>
              <a:rPr lang="ar-SA" altLang="zh-CN" dirty="0" smtClean="0"/>
              <a:t> </a:t>
            </a:r>
            <a:r>
              <a:rPr lang="en-US" altLang="zh-CN" b="1" dirty="0" smtClean="0">
                <a:solidFill>
                  <a:schemeClr val="accent1"/>
                </a:solidFill>
              </a:rPr>
              <a:t>CPU</a:t>
            </a:r>
            <a:r>
              <a:rPr lang="en-US" altLang="zh-CN" dirty="0" smtClean="0"/>
              <a:t> = </a:t>
            </a:r>
            <a:r>
              <a:rPr lang="en-US" altLang="zh-CN" b="1" dirty="0" smtClean="0">
                <a:solidFill>
                  <a:schemeClr val="accent1"/>
                </a:solidFill>
              </a:rPr>
              <a:t>C</a:t>
            </a:r>
            <a:r>
              <a:rPr lang="en-US" altLang="zh-CN" dirty="0" smtClean="0"/>
              <a:t>ENTRAL </a:t>
            </a:r>
            <a:r>
              <a:rPr lang="en-US" altLang="zh-CN" b="1" dirty="0" smtClean="0">
                <a:solidFill>
                  <a:schemeClr val="accent1"/>
                </a:solidFill>
              </a:rPr>
              <a:t>P</a:t>
            </a:r>
            <a:r>
              <a:rPr lang="en-US" altLang="zh-CN" dirty="0" smtClean="0"/>
              <a:t>ROCESSING </a:t>
            </a:r>
            <a:r>
              <a:rPr lang="ar-SA" altLang="zh-CN" dirty="0" smtClean="0"/>
              <a:t/>
            </a:r>
            <a:br>
              <a:rPr lang="ar-SA" altLang="zh-CN" dirty="0" smtClean="0"/>
            </a:br>
            <a:endParaRPr lang="en-US" dirty="0">
              <a:solidFill>
                <a:schemeClr val="hlink"/>
              </a:solidFill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idx="1"/>
          </p:nvPr>
        </p:nvSpPr>
        <p:spPr>
          <a:xfrm>
            <a:off x="642938" y="2286000"/>
            <a:ext cx="7772400" cy="4572000"/>
          </a:xfrm>
        </p:spPr>
        <p:txBody>
          <a:bodyPr/>
          <a:lstStyle/>
          <a:p>
            <a:pPr marL="609600" indent="-609600" algn="r" rt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ar-SA" altLang="zh-CN" smtClean="0"/>
              <a:t>وهي العقل المفكر في الحاسب الآلي, والوحدة الاساسية والذي يعمل على:</a:t>
            </a:r>
          </a:p>
          <a:p>
            <a:pPr marL="609600" indent="-609600" algn="r" rtl="1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ar-SA" altLang="zh-CN" smtClean="0"/>
              <a:t> معالجة المعلومات وإجراء العمليات الحسابية والمنطقية من خلال وحدة الحساب والمنطق </a:t>
            </a:r>
            <a:r>
              <a:rPr lang="en-US" altLang="zh-CN" smtClean="0">
                <a:ea typeface="SimSun" pitchFamily="2" charset="-122"/>
                <a:cs typeface="Tahoma" pitchFamily="34" charset="0"/>
              </a:rPr>
              <a:t>(ALU)</a:t>
            </a:r>
            <a:r>
              <a:rPr lang="ar-SA" altLang="zh-CN" smtClean="0"/>
              <a:t>.</a:t>
            </a:r>
          </a:p>
          <a:p>
            <a:pPr marL="609600" indent="-609600" algn="ctr" rt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zh-CN" b="1" smtClean="0">
                <a:solidFill>
                  <a:schemeClr val="accent1"/>
                </a:solidFill>
                <a:ea typeface="SimSun" pitchFamily="2" charset="-122"/>
                <a:cs typeface="Tahoma" pitchFamily="34" charset="0"/>
              </a:rPr>
              <a:t>ALU</a:t>
            </a:r>
            <a:r>
              <a:rPr lang="en-US" altLang="zh-CN" smtClean="0">
                <a:ea typeface="SimSun" pitchFamily="2" charset="-122"/>
                <a:cs typeface="Tahoma" pitchFamily="34" charset="0"/>
              </a:rPr>
              <a:t> = </a:t>
            </a:r>
            <a:r>
              <a:rPr lang="en-US" altLang="zh-CN" b="1" smtClean="0">
                <a:solidFill>
                  <a:schemeClr val="accent1"/>
                </a:solidFill>
                <a:ea typeface="SimSun" pitchFamily="2" charset="-122"/>
                <a:cs typeface="Tahoma" pitchFamily="34" charset="0"/>
              </a:rPr>
              <a:t>A</a:t>
            </a:r>
            <a:r>
              <a:rPr lang="en-US" altLang="zh-CN" smtClean="0">
                <a:ea typeface="SimSun" pitchFamily="2" charset="-122"/>
                <a:cs typeface="Tahoma" pitchFamily="34" charset="0"/>
              </a:rPr>
              <a:t>rithmetic </a:t>
            </a:r>
            <a:r>
              <a:rPr lang="en-US" altLang="zh-CN" b="1" smtClean="0">
                <a:solidFill>
                  <a:schemeClr val="accent1"/>
                </a:solidFill>
                <a:ea typeface="SimSun" pitchFamily="2" charset="-122"/>
                <a:cs typeface="Tahoma" pitchFamily="34" charset="0"/>
              </a:rPr>
              <a:t>L</a:t>
            </a:r>
            <a:r>
              <a:rPr lang="en-US" altLang="zh-CN" smtClean="0">
                <a:ea typeface="SimSun" pitchFamily="2" charset="-122"/>
                <a:cs typeface="Tahoma" pitchFamily="34" charset="0"/>
              </a:rPr>
              <a:t>ogic </a:t>
            </a:r>
            <a:r>
              <a:rPr lang="en-US" altLang="zh-CN" b="1" smtClean="0">
                <a:solidFill>
                  <a:schemeClr val="accent1"/>
                </a:solidFill>
                <a:ea typeface="SimSun" pitchFamily="2" charset="-122"/>
                <a:cs typeface="Tahoma" pitchFamily="34" charset="0"/>
              </a:rPr>
              <a:t>U</a:t>
            </a:r>
            <a:r>
              <a:rPr lang="en-US" altLang="zh-CN" smtClean="0">
                <a:ea typeface="SimSun" pitchFamily="2" charset="-122"/>
                <a:cs typeface="Tahoma" pitchFamily="34" charset="0"/>
              </a:rPr>
              <a:t>nit</a:t>
            </a:r>
            <a:endParaRPr lang="ar-SA" altLang="zh-CN" smtClean="0"/>
          </a:p>
          <a:p>
            <a:pPr marL="609600" indent="-609600" algn="r" rtl="1" eaLnBrk="1" hangingPunct="1">
              <a:lnSpc>
                <a:spcPct val="80000"/>
              </a:lnSpc>
              <a:buFont typeface="Wingdings" pitchFamily="2" charset="2"/>
              <a:buAutoNum type="arabicPeriod" startAt="2"/>
            </a:pPr>
            <a:r>
              <a:rPr lang="ar-SA" altLang="zh-CN" smtClean="0"/>
              <a:t> والتحكم بنقل المعلومات وتنظيم الاتصال بين وحدات الكمبيوتر المختلفة من خلال وحدة التحكم </a:t>
            </a:r>
            <a:r>
              <a:rPr lang="en-US" altLang="zh-CN" smtClean="0">
                <a:ea typeface="SimSun" pitchFamily="2" charset="-122"/>
                <a:cs typeface="Tahoma" pitchFamily="34" charset="0"/>
              </a:rPr>
              <a:t>(CU)</a:t>
            </a:r>
            <a:r>
              <a:rPr lang="ar-SA" altLang="zh-CN" smtClean="0"/>
              <a:t>.</a:t>
            </a:r>
            <a:r>
              <a:rPr lang="ar-SA" altLang="zh-CN" smtClean="0">
                <a:ea typeface="SimSun" pitchFamily="2" charset="-122"/>
              </a:rPr>
              <a:t> </a:t>
            </a:r>
            <a:endParaRPr lang="en-US" altLang="zh-CN" smtClean="0">
              <a:ea typeface="SimSun" pitchFamily="2" charset="-122"/>
              <a:cs typeface="Tahoma" pitchFamily="34" charset="0"/>
            </a:endParaRPr>
          </a:p>
          <a:p>
            <a:pPr marL="609600" indent="-609600" algn="ctr" rt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b="1" smtClean="0">
                <a:solidFill>
                  <a:schemeClr val="accent1"/>
                </a:solidFill>
                <a:cs typeface="Tahoma" pitchFamily="34" charset="0"/>
              </a:rPr>
              <a:t>CU</a:t>
            </a:r>
            <a:r>
              <a:rPr lang="en-US" altLang="en-US" smtClean="0">
                <a:cs typeface="Tahoma" pitchFamily="34" charset="0"/>
              </a:rPr>
              <a:t> = </a:t>
            </a:r>
            <a:r>
              <a:rPr lang="en-US" altLang="en-US" b="1" smtClean="0">
                <a:solidFill>
                  <a:schemeClr val="accent1"/>
                </a:solidFill>
                <a:cs typeface="Tahoma" pitchFamily="34" charset="0"/>
              </a:rPr>
              <a:t>C</a:t>
            </a:r>
            <a:r>
              <a:rPr lang="en-US" altLang="en-US" smtClean="0">
                <a:cs typeface="Tahoma" pitchFamily="34" charset="0"/>
              </a:rPr>
              <a:t>ontrol </a:t>
            </a:r>
            <a:r>
              <a:rPr lang="en-US" altLang="en-US" b="1" smtClean="0">
                <a:solidFill>
                  <a:schemeClr val="accent1"/>
                </a:solidFill>
                <a:cs typeface="Tahoma" pitchFamily="34" charset="0"/>
              </a:rPr>
              <a:t>U</a:t>
            </a:r>
            <a:r>
              <a:rPr lang="en-US" altLang="en-US" smtClean="0">
                <a:cs typeface="Tahoma" pitchFamily="34" charset="0"/>
              </a:rPr>
              <a:t>nit</a:t>
            </a:r>
          </a:p>
        </p:txBody>
      </p:sp>
    </p:spTree>
    <p:extLst>
      <p:ext uri="{BB962C8B-B14F-4D97-AF65-F5344CB8AC3E}">
        <p14:creationId xmlns:p14="http://schemas.microsoft.com/office/powerpoint/2010/main" val="3051235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altLang="en-US" smtClean="0">
                <a:solidFill>
                  <a:schemeClr val="hlink"/>
                </a:solidFill>
                <a:cs typeface="Tahoma" pitchFamily="34" charset="0"/>
              </a:rPr>
              <a:t>MEMORY</a:t>
            </a:r>
            <a:r>
              <a:rPr lang="ar-SA" altLang="en-US" smtClean="0">
                <a:solidFill>
                  <a:schemeClr val="hlink"/>
                </a:solidFill>
              </a:rPr>
              <a:t>الذاكرة </a:t>
            </a:r>
            <a:endParaRPr lang="en-US" altLang="en-US" smtClean="0">
              <a:solidFill>
                <a:schemeClr val="hlink"/>
              </a:solidFill>
              <a:cs typeface="Tahoma" pitchFamily="34" charset="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r" rtl="1" eaLnBrk="1" hangingPunct="1"/>
            <a:r>
              <a:rPr lang="ar-SA" altLang="en-US" smtClean="0"/>
              <a:t>يتم فيها حفظ البيانات التي يتطلبها عمل وحدة المعالجة من بيانات ونتائج العمليات الحسابية وبيانات البرامج والأوامر ونظام التشغيل.</a:t>
            </a:r>
          </a:p>
          <a:p>
            <a:pPr algn="r" rtl="1" eaLnBrk="1" hangingPunct="1"/>
            <a:r>
              <a:rPr lang="ar-SA" altLang="en-US" smtClean="0"/>
              <a:t>وتنقسم الى كل من :</a:t>
            </a:r>
          </a:p>
          <a:p>
            <a:pPr algn="r" rtl="1" eaLnBrk="1" hangingPunct="1"/>
            <a:endParaRPr lang="ar-SA" altLang="en-US" smtClean="0"/>
          </a:p>
          <a:p>
            <a:pPr algn="r" rtl="1" eaLnBrk="1" hangingPunct="1">
              <a:buFont typeface="Wingdings 2" pitchFamily="18" charset="2"/>
              <a:buNone/>
            </a:pPr>
            <a:endParaRPr lang="ar-SA" altLang="en-US" smtClean="0"/>
          </a:p>
          <a:p>
            <a:pPr algn="r" rtl="1" eaLnBrk="1" hangingPunct="1"/>
            <a:endParaRPr lang="en-US" altLang="en-US" smtClean="0"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2997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chnic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Technic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Technic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Technic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97</Words>
  <Application>Microsoft Office PowerPoint</Application>
  <PresentationFormat>عرض على الشاشة (3:4)‏</PresentationFormat>
  <Paragraphs>22</Paragraphs>
  <Slides>5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5</vt:i4>
      </vt:variant>
      <vt:variant>
        <vt:lpstr>عناوين الشرائح</vt:lpstr>
      </vt:variant>
      <vt:variant>
        <vt:i4>5</vt:i4>
      </vt:variant>
    </vt:vector>
  </HeadingPairs>
  <TitlesOfParts>
    <vt:vector size="10" baseType="lpstr">
      <vt:lpstr>نسق Office</vt:lpstr>
      <vt:lpstr>Technic</vt:lpstr>
      <vt:lpstr>1_Technic</vt:lpstr>
      <vt:lpstr>2_Technic</vt:lpstr>
      <vt:lpstr>3_Technic</vt:lpstr>
      <vt:lpstr>عرض تقديمي في PowerPoint</vt:lpstr>
      <vt:lpstr>وحدات الادخال INPUT UNITS</vt:lpstr>
      <vt:lpstr>وحدات الاخراج OUTPUT UNITS</vt:lpstr>
      <vt:lpstr>وحدة المعالجة المركزية ( CPU )  CPU = CENTRAL PROCESSING  </vt:lpstr>
      <vt:lpstr>MEMORYالذاكرة </vt:lpstr>
    </vt:vector>
  </TitlesOfParts>
  <Company>SACC - ANAS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DR.Ahmed Saker 2O14</dc:creator>
  <cp:lastModifiedBy>DR.Ahmed Saker 2O14</cp:lastModifiedBy>
  <cp:revision>1</cp:revision>
  <dcterms:created xsi:type="dcterms:W3CDTF">2018-12-28T19:36:08Z</dcterms:created>
  <dcterms:modified xsi:type="dcterms:W3CDTF">2018-12-28T19:38:18Z</dcterms:modified>
</cp:coreProperties>
</file>