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sldIdLst>
    <p:sldId id="256" r:id="rId6"/>
    <p:sldId id="261" r:id="rId7"/>
    <p:sldId id="262" r:id="rId8"/>
    <p:sldId id="263" r:id="rId9"/>
    <p:sldId id="264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0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3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9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563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09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792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73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51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1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02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63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92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00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93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18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573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386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72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56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2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64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883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25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0165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004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946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256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35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40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092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3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443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5639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717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23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669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8369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04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202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5456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691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0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017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60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8485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277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076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0302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4774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388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737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08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91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6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4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09B01-AEFB-452D-A9E0-2C0B3F84DE66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AAD1-5734-4470-A9FE-357D44DF7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0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756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75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96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24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36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altLang="en-US" dirty="0" smtClean="0">
                <a:solidFill>
                  <a:schemeClr val="hlink"/>
                </a:solidFill>
              </a:rPr>
              <a:t>مكونات الكمبيوتر الأساسية</a:t>
            </a:r>
            <a:endParaRPr lang="en-US" altLang="en-US" dirty="0" smtClean="0">
              <a:solidFill>
                <a:schemeClr val="hlink"/>
              </a:solidFill>
              <a:cs typeface="Tahom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dirty="0" smtClean="0">
                <a:cs typeface="Tahoma" pitchFamily="34" charset="0"/>
              </a:rPr>
              <a:t>Hardware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zh-CN" sz="2200" dirty="0" smtClean="0"/>
              <a:t>وهو الجزء المادي الملموس في الحاسب الآلي</a:t>
            </a:r>
            <a:r>
              <a:rPr lang="en-US" altLang="zh-CN" sz="2200" dirty="0" smtClean="0">
                <a:ea typeface="SimSun" pitchFamily="2" charset="-122"/>
                <a:cs typeface="Tahoma" pitchFamily="34" charset="0"/>
              </a:rPr>
              <a:t>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zh-CN" sz="2200" dirty="0" smtClean="0"/>
              <a:t>هو أي جزء من أجزاء الكمبيوتر يمكن رؤيته ولمسه. </a:t>
            </a:r>
            <a:endParaRPr lang="en-US" altLang="zh-CN" sz="2200" dirty="0" smtClean="0">
              <a:ea typeface="SimSun" pitchFamily="2" charset="-122"/>
              <a:cs typeface="Tahoma" pitchFamily="34" charset="0"/>
            </a:endParaRP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en-US" sz="2200" dirty="0" smtClean="0"/>
              <a:t>مثل:  الشاشة, لوحة المفاتيح, السماعة, الطابعة .......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en-US" sz="2200" dirty="0" smtClean="0"/>
              <a:t>يتم التحكم بها وإدارتها عن طريق البرامج وأنظمة التشغيل.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altLang="en-US" sz="2200" dirty="0" smtClean="0"/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altLang="en-US" sz="2800" b="1" dirty="0" smtClean="0"/>
              <a:t>2. </a:t>
            </a:r>
            <a:r>
              <a:rPr lang="en-US" altLang="en-US" sz="2800" b="1" dirty="0" smtClean="0">
                <a:cs typeface="Tahoma" pitchFamily="34" charset="0"/>
              </a:rPr>
              <a:t>Software </a:t>
            </a:r>
            <a:endParaRPr lang="ar-SA" altLang="en-US" sz="2800" b="1" dirty="0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zh-CN" sz="2200" dirty="0" smtClean="0"/>
              <a:t>وهو الجزء الغير ملموس في جهاز الكمبيوتر. </a:t>
            </a:r>
            <a:endParaRPr lang="ar-SA" altLang="en-US" sz="2200" dirty="0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en-US" sz="2200" dirty="0" smtClean="0"/>
              <a:t>هي مجموعة الاوامر والبرامج </a:t>
            </a:r>
            <a:r>
              <a:rPr lang="ar-SA" altLang="en-US" sz="2200" dirty="0" err="1" smtClean="0"/>
              <a:t>المشغله</a:t>
            </a:r>
            <a:r>
              <a:rPr lang="ar-SA" altLang="en-US" sz="2200" dirty="0" smtClean="0"/>
              <a:t> لجهاز الحاسوب.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en-US" sz="2200" dirty="0" smtClean="0"/>
              <a:t>هي التعليمات التي تتحكم في الحاسب والمعدات.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ar-SA" altLang="en-US" sz="2200" dirty="0" smtClean="0"/>
              <a:t>مثل: ويندوز, برنامج تحرير النصوص ......</a:t>
            </a:r>
            <a:endParaRPr lang="en-US" altLang="en-US" sz="22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2"/>
          <p:cNvSpPr>
            <a:spLocks noChangeArrowheads="1"/>
          </p:cNvSpPr>
          <p:nvPr/>
        </p:nvSpPr>
        <p:spPr bwMode="auto">
          <a:xfrm>
            <a:off x="2971800" y="1844675"/>
            <a:ext cx="2895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Main Storage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2800" b="1">
                <a:solidFill>
                  <a:prstClr val="white"/>
                </a:solidFill>
              </a:rPr>
              <a:t>وحدة التخزين الرئيسية</a:t>
            </a:r>
            <a:endParaRPr lang="en-US" altLang="en-US" sz="2800" b="1">
              <a:solidFill>
                <a:prstClr val="white"/>
              </a:solidFill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3733800" y="76200"/>
            <a:ext cx="495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5000" b="1">
                <a:solidFill>
                  <a:srgbClr val="C9C2D1"/>
                </a:solidFill>
                <a:cs typeface="Traditional Arabic" pitchFamily="18" charset="-78"/>
              </a:rPr>
              <a:t>الأجهزة (</a:t>
            </a:r>
            <a:r>
              <a:rPr lang="en-US" altLang="en-US" sz="3600" b="1">
                <a:solidFill>
                  <a:srgbClr val="C9C2D1"/>
                </a:solidFill>
                <a:cs typeface="Traditional Arabic" pitchFamily="18" charset="-78"/>
              </a:rPr>
              <a:t>Hardware</a:t>
            </a:r>
            <a:r>
              <a:rPr lang="ar-BH" altLang="en-US" sz="5000" b="1">
                <a:solidFill>
                  <a:srgbClr val="C9C2D1"/>
                </a:solidFill>
                <a:cs typeface="Traditional Arabic" pitchFamily="18" charset="-78"/>
              </a:rPr>
              <a:t>)</a:t>
            </a:r>
            <a:endParaRPr lang="en-US" altLang="en-US" sz="5000" b="1">
              <a:solidFill>
                <a:srgbClr val="C9C2D1"/>
              </a:solidFill>
              <a:cs typeface="Traditional Arabic" pitchFamily="18" charset="-78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743200" y="1600200"/>
            <a:ext cx="33528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533400" y="2590800"/>
            <a:ext cx="1828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6477000" y="2590800"/>
            <a:ext cx="1828800" cy="1266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889125" y="2093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362200" y="3733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096000" y="3733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933450" y="2057400"/>
            <a:ext cx="9763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u="sng">
                <a:solidFill>
                  <a:prstClr val="white"/>
                </a:solidFill>
              </a:rPr>
              <a:t>Input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6705600" y="2057400"/>
            <a:ext cx="1252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u="sng">
                <a:solidFill>
                  <a:prstClr val="white"/>
                </a:solidFill>
              </a:rPr>
              <a:t>Output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3887788" y="1108075"/>
            <a:ext cx="935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prstClr val="white"/>
                </a:solidFill>
              </a:rPr>
              <a:t>CPU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33400" y="2651125"/>
            <a:ext cx="21336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Keyboard.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Mouse.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Joystick.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Light Pen.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Scanner.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Microphone.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6477000" y="2651125"/>
            <a:ext cx="175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Monitor.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Printer.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000">
                <a:solidFill>
                  <a:prstClr val="white"/>
                </a:solidFill>
              </a:rPr>
              <a:t>Speaker.</a:t>
            </a:r>
          </a:p>
        </p:txBody>
      </p:sp>
      <p:sp>
        <p:nvSpPr>
          <p:cNvPr id="13327" name="Text Box 19"/>
          <p:cNvSpPr txBox="1">
            <a:spLocks noChangeArrowheads="1"/>
          </p:cNvSpPr>
          <p:nvPr/>
        </p:nvSpPr>
        <p:spPr bwMode="auto">
          <a:xfrm>
            <a:off x="3060700" y="3216275"/>
            <a:ext cx="265112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Control Unit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2800" b="1">
                <a:solidFill>
                  <a:prstClr val="white"/>
                </a:solidFill>
              </a:rPr>
              <a:t>وحدة الضبط و التحكم</a:t>
            </a:r>
            <a:endParaRPr lang="en-US" altLang="en-US" sz="2800" b="1">
              <a:solidFill>
                <a:prstClr val="white"/>
              </a:solidFill>
            </a:endParaRPr>
          </a:p>
        </p:txBody>
      </p:sp>
      <p:sp>
        <p:nvSpPr>
          <p:cNvPr id="13328" name="Text Box 20"/>
          <p:cNvSpPr txBox="1">
            <a:spLocks noChangeArrowheads="1"/>
          </p:cNvSpPr>
          <p:nvPr/>
        </p:nvSpPr>
        <p:spPr bwMode="auto">
          <a:xfrm>
            <a:off x="2895600" y="4572000"/>
            <a:ext cx="3048000" cy="893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Arithmetic logic Unit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2800" b="1">
                <a:solidFill>
                  <a:prstClr val="white"/>
                </a:solidFill>
              </a:rPr>
              <a:t>وحدة الحساب و المنطق</a:t>
            </a:r>
            <a:endParaRPr lang="en-US" altLang="en-US" sz="2800" b="1">
              <a:solidFill>
                <a:prstClr val="white"/>
              </a:solidFill>
            </a:endParaRPr>
          </a:p>
        </p:txBody>
      </p:sp>
      <p:sp>
        <p:nvSpPr>
          <p:cNvPr id="13329" name="Rectangle 21"/>
          <p:cNvSpPr>
            <a:spLocks noChangeArrowheads="1"/>
          </p:cNvSpPr>
          <p:nvPr/>
        </p:nvSpPr>
        <p:spPr bwMode="auto">
          <a:xfrm>
            <a:off x="2895600" y="1828800"/>
            <a:ext cx="3048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30" name="Rectangle 23"/>
          <p:cNvSpPr>
            <a:spLocks noChangeArrowheads="1"/>
          </p:cNvSpPr>
          <p:nvPr/>
        </p:nvSpPr>
        <p:spPr bwMode="auto">
          <a:xfrm>
            <a:off x="2895600" y="3200400"/>
            <a:ext cx="3048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13331" name="Line 24"/>
          <p:cNvSpPr>
            <a:spLocks noChangeShapeType="1"/>
          </p:cNvSpPr>
          <p:nvPr/>
        </p:nvSpPr>
        <p:spPr bwMode="auto">
          <a:xfrm flipH="1">
            <a:off x="44196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332" name="Line 25"/>
          <p:cNvSpPr>
            <a:spLocks noChangeShapeType="1"/>
          </p:cNvSpPr>
          <p:nvPr/>
        </p:nvSpPr>
        <p:spPr bwMode="auto">
          <a:xfrm flipH="1">
            <a:off x="44196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333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en-US" altLang="en-US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1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512763"/>
            <a:ext cx="8115300" cy="10588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dirty="0">
                <a:solidFill>
                  <a:schemeClr val="hlink"/>
                </a:solidFill>
              </a:rPr>
              <a:t>العلاقة بين </a:t>
            </a:r>
            <a:r>
              <a:rPr lang="ar-SA" dirty="0" smtClean="0">
                <a:solidFill>
                  <a:schemeClr val="hlink"/>
                </a:solidFill>
              </a:rPr>
              <a:t>المكونات المادية و البرامج</a:t>
            </a: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14563"/>
            <a:ext cx="7772400" cy="4572000"/>
          </a:xfrm>
        </p:spPr>
        <p:txBody>
          <a:bodyPr/>
          <a:lstStyle/>
          <a:p>
            <a:pPr algn="r" rtl="1" eaLnBrk="1" hangingPunct="1"/>
            <a:r>
              <a:rPr lang="ar-SA" altLang="en-US" dirty="0" smtClean="0"/>
              <a:t>لا يمكن للكيان المادي أن يعمل دون الكيان البرمجي .... ولا فائدة من وجود الكيان البرمجي دون كيان مادي.</a:t>
            </a:r>
          </a:p>
          <a:p>
            <a:pPr algn="r" rtl="1" eaLnBrk="1" hangingPunct="1"/>
            <a:r>
              <a:rPr lang="ar-SA" altLang="en-US" dirty="0" smtClean="0"/>
              <a:t>فكل </a:t>
            </a:r>
            <a:r>
              <a:rPr lang="en-US" altLang="en-US" dirty="0" smtClean="0">
                <a:cs typeface="Tahoma" pitchFamily="34" charset="0"/>
              </a:rPr>
              <a:t>Hardware </a:t>
            </a:r>
            <a:r>
              <a:rPr lang="ar-SA" altLang="en-US" dirty="0" smtClean="0"/>
              <a:t> يحتاج الى </a:t>
            </a:r>
            <a:r>
              <a:rPr lang="en-US" altLang="en-US" dirty="0" smtClean="0">
                <a:cs typeface="Tahoma" pitchFamily="34" charset="0"/>
              </a:rPr>
              <a:t>Software</a:t>
            </a:r>
            <a:r>
              <a:rPr lang="ar-SA" altLang="en-US" dirty="0" smtClean="0"/>
              <a:t> حتى يعمل.</a:t>
            </a:r>
            <a:endParaRPr lang="en-US" altLang="en-US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2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dirty="0" smtClean="0">
                <a:solidFill>
                  <a:schemeClr val="hlink"/>
                </a:solidFill>
              </a:rPr>
              <a:t>مم تتكون الاجزاء المادية </a:t>
            </a:r>
            <a:r>
              <a:rPr lang="en-US" dirty="0" smtClean="0">
                <a:solidFill>
                  <a:schemeClr val="hlink"/>
                </a:solidFill>
              </a:rPr>
              <a:t>Hardware</a:t>
            </a: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altLang="zh-CN" dirty="0" smtClean="0"/>
          </a:p>
          <a:p>
            <a:pPr marL="609600" indent="-609600" algn="r" rtl="1" eaLnBrk="1" hangingPunct="1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ar-SA" altLang="zh-CN" dirty="0" smtClean="0"/>
              <a:t>وحدات الإدخال ( 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INPUT UNITS</a:t>
            </a:r>
            <a:r>
              <a:rPr lang="ar-SA" altLang="zh-CN" dirty="0" smtClean="0"/>
              <a:t>)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ar-SA" altLang="zh-CN" dirty="0" smtClean="0"/>
              <a:t>وحدة الإخراج ( 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OUTPUT UNITS</a:t>
            </a:r>
            <a:r>
              <a:rPr lang="ar-SA" altLang="zh-CN" dirty="0" smtClean="0"/>
              <a:t>)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ar-SA" altLang="en-US" dirty="0" smtClean="0">
                <a:ea typeface="SimSun" pitchFamily="2" charset="-122"/>
              </a:rPr>
              <a:t>وحدات التخزين (</a:t>
            </a:r>
            <a:r>
              <a:rPr lang="en-US" altLang="en-US" dirty="0" smtClean="0">
                <a:ea typeface="SimSun" pitchFamily="2" charset="-122"/>
                <a:cs typeface="Tahoma" pitchFamily="34" charset="0"/>
              </a:rPr>
              <a:t>STORAGE UNITS</a:t>
            </a:r>
            <a:r>
              <a:rPr lang="ar-SA" altLang="en-US" dirty="0" smtClean="0">
                <a:ea typeface="SimSun" pitchFamily="2" charset="-122"/>
              </a:rPr>
              <a:t>)</a:t>
            </a:r>
            <a:r>
              <a:rPr lang="en-US" altLang="en-US" dirty="0" smtClean="0">
                <a:ea typeface="SimSun" pitchFamily="2" charset="-122"/>
                <a:cs typeface="Tahoma" pitchFamily="34" charset="0"/>
              </a:rPr>
              <a:t>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endParaRPr lang="en-US" altLang="zh-CN" dirty="0" smtClean="0">
              <a:ea typeface="SimSun" pitchFamily="2" charset="-122"/>
              <a:cs typeface="Tahoma" pitchFamily="34" charset="0"/>
            </a:endParaRP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ar-SA" altLang="zh-CN" dirty="0" smtClean="0"/>
              <a:t>وحدة المعالجة المركزية 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( CPU )</a:t>
            </a:r>
            <a:endParaRPr lang="ar-SA" altLang="zh-CN" dirty="0" smtClean="0">
              <a:ea typeface="SimSun" pitchFamily="2" charset="-122"/>
            </a:endParaRP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altLang="zh-CN" dirty="0" smtClean="0"/>
              <a:t> </a:t>
            </a:r>
            <a:r>
              <a:rPr lang="en-US" altLang="zh-CN" b="1" dirty="0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CPU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 = </a:t>
            </a:r>
            <a:r>
              <a:rPr lang="en-US" altLang="zh-CN" b="1" dirty="0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C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ENTRAL </a:t>
            </a:r>
            <a:r>
              <a:rPr lang="en-US" altLang="zh-CN" b="1" dirty="0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P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ROCESSING </a:t>
            </a:r>
            <a:r>
              <a:rPr lang="en-US" altLang="zh-CN" b="1" dirty="0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U</a:t>
            </a:r>
            <a:r>
              <a:rPr lang="en-US" altLang="zh-CN" dirty="0" smtClean="0">
                <a:ea typeface="SimSun" pitchFamily="2" charset="-122"/>
                <a:cs typeface="Tahoma" pitchFamily="34" charset="0"/>
              </a:rPr>
              <a:t>NIT</a:t>
            </a:r>
            <a:endParaRPr lang="ar-SA" altLang="zh-CN" dirty="0" smtClean="0">
              <a:ea typeface="SimSun" pitchFamily="2" charset="-122"/>
            </a:endParaRP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endParaRPr lang="en-US" altLang="en-US" dirty="0" smtClean="0">
              <a:ea typeface="SimSun" pitchFamily="2" charset="-122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8258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191</Words>
  <Application>Microsoft Office PowerPoint</Application>
  <PresentationFormat>عرض على الشاشة (3:4)‏</PresentationFormat>
  <Paragraphs>42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5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نسق Office</vt:lpstr>
      <vt:lpstr>Technic</vt:lpstr>
      <vt:lpstr>1_Technic</vt:lpstr>
      <vt:lpstr>2_Technic</vt:lpstr>
      <vt:lpstr>3_Technic</vt:lpstr>
      <vt:lpstr>عرض تقديمي في PowerPoint</vt:lpstr>
      <vt:lpstr>مكونات الكمبيوتر الأساسية</vt:lpstr>
      <vt:lpstr>عرض تقديمي في PowerPoint</vt:lpstr>
      <vt:lpstr>العلاقة بين المكونات المادية و البرامج</vt:lpstr>
      <vt:lpstr>مم تتكون الاجزاء المادية Hardware</vt:lpstr>
      <vt:lpstr>عرض تقديمي في PowerPoint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</cp:revision>
  <dcterms:created xsi:type="dcterms:W3CDTF">2018-12-28T19:32:34Z</dcterms:created>
  <dcterms:modified xsi:type="dcterms:W3CDTF">2018-12-28T19:35:32Z</dcterms:modified>
</cp:coreProperties>
</file>