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7- chapter Seven</a:t>
            </a:r>
            <a:r>
              <a:rPr lang="en-US" dirty="0" smtClean="0">
                <a:solidFill>
                  <a:srgbClr val="C00000"/>
                </a:solidFill>
              </a:rPr>
              <a:t/>
            </a:r>
            <a:br>
              <a:rPr lang="en-US" dirty="0" smtClean="0">
                <a:solidFill>
                  <a:srgbClr val="C00000"/>
                </a:solidFill>
              </a:rPr>
            </a:br>
            <a:r>
              <a:rPr lang="en-US" b="1" dirty="0" smtClean="0">
                <a:solidFill>
                  <a:srgbClr val="C00000"/>
                </a:solidFill>
              </a:rPr>
              <a:t>Local Area Networks (LAN</a:t>
            </a:r>
            <a:r>
              <a:rPr lang="en-US" b="1" dirty="0" smtClean="0">
                <a:solidFill>
                  <a:srgbClr val="C00000"/>
                </a:solidFill>
              </a:rPr>
              <a:t>)</a:t>
            </a:r>
            <a:endParaRPr lang="en-US" dirty="0">
              <a:solidFill>
                <a:srgbClr val="C00000"/>
              </a:solidFill>
            </a:endParaRPr>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pPr>
              <a:buNone/>
            </a:pPr>
            <a:r>
              <a:rPr lang="en-US" b="1" dirty="0" smtClean="0">
                <a:solidFill>
                  <a:srgbClr val="FF0000"/>
                </a:solidFill>
              </a:rPr>
              <a:t>The LANs are a popular group of networks because they provide inexpensive and fast interconnections of minicomputers , personal computers, and workstations that proliferate among business users and educational and research institutions.  </a:t>
            </a:r>
          </a:p>
          <a:p>
            <a:pPr>
              <a:buNone/>
            </a:pPr>
            <a:r>
              <a:rPr lang="en-US" b="1" dirty="0" smtClean="0">
                <a:solidFill>
                  <a:srgbClr val="002060"/>
                </a:solidFill>
              </a:rPr>
              <a:t>       The most widely used LANs are Aloha,  Ethernet, Token ring, Token bus, and AppleTalk. The Fiber Distributed Data Interface (FDDI) and Distributed queue Dual Bus (DQDB) networks are examples of high-speed LANs. </a:t>
            </a:r>
            <a:r>
              <a:rPr lang="en-US" b="1" dirty="0" smtClean="0"/>
              <a:t>       </a:t>
            </a:r>
            <a:endParaRPr lang="en-US" b="1" dirty="0" smtClean="0"/>
          </a:p>
          <a:p>
            <a:pPr>
              <a:buNone/>
            </a:pPr>
            <a:r>
              <a:rPr lang="en-US" b="1" dirty="0" smtClean="0"/>
              <a:t>        </a:t>
            </a:r>
            <a:r>
              <a:rPr lang="en-US" b="1" dirty="0" smtClean="0">
                <a:solidFill>
                  <a:srgbClr val="0070C0"/>
                </a:solidFill>
              </a:rPr>
              <a:t>In LANs , computer devices share a common transmission medium  instead of being connected by point-to-point links. </a:t>
            </a:r>
            <a:endParaRPr lang="en-US" b="1" dirty="0">
              <a:solidFill>
                <a:srgbClr val="0070C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516563"/>
          </a:xfrm>
        </p:spPr>
        <p:txBody>
          <a:bodyPr>
            <a:normAutofit fontScale="70000" lnSpcReduction="20000"/>
          </a:bodyPr>
          <a:lstStyle/>
          <a:p>
            <a:pPr>
              <a:buNone/>
            </a:pPr>
            <a:r>
              <a:rPr lang="en-US" b="1" dirty="0" smtClean="0">
                <a:solidFill>
                  <a:srgbClr val="00B050"/>
                </a:solidFill>
              </a:rPr>
              <a:t>There are two versions of this protocol</a:t>
            </a:r>
            <a:r>
              <a:rPr lang="en-US" b="1" dirty="0" smtClean="0">
                <a:solidFill>
                  <a:srgbClr val="00B050"/>
                </a:solidFill>
              </a:rPr>
              <a:t>: 1- Release </a:t>
            </a:r>
            <a:r>
              <a:rPr lang="en-US" b="1" dirty="0" smtClean="0">
                <a:solidFill>
                  <a:srgbClr val="00B050"/>
                </a:solidFill>
              </a:rPr>
              <a:t>after transmission (RAT</a:t>
            </a:r>
            <a:r>
              <a:rPr lang="en-US" b="1" dirty="0" smtClean="0">
                <a:solidFill>
                  <a:srgbClr val="00B050"/>
                </a:solidFill>
              </a:rPr>
              <a:t>). 2- Release </a:t>
            </a:r>
            <a:r>
              <a:rPr lang="en-US" b="1" dirty="0" smtClean="0">
                <a:solidFill>
                  <a:srgbClr val="00B050"/>
                </a:solidFill>
              </a:rPr>
              <a:t>after reception (RAR).</a:t>
            </a:r>
          </a:p>
          <a:p>
            <a:pPr>
              <a:buNone/>
            </a:pPr>
            <a:r>
              <a:rPr lang="en-US" b="1" dirty="0" smtClean="0"/>
              <a:t>These </a:t>
            </a:r>
            <a:r>
              <a:rPr lang="en-US" b="1" dirty="0" smtClean="0"/>
              <a:t>versions differ by when the node release the token. A node that is not transmitting repeats the packets that is receives</a:t>
            </a:r>
            <a:r>
              <a:rPr lang="en-US" b="1" dirty="0" smtClean="0"/>
              <a:t>.</a:t>
            </a:r>
          </a:p>
          <a:p>
            <a:pPr>
              <a:buFontTx/>
              <a:buChar char="-"/>
            </a:pPr>
            <a:r>
              <a:rPr lang="en-US" b="1" dirty="0" smtClean="0">
                <a:solidFill>
                  <a:srgbClr val="FF0000"/>
                </a:solidFill>
              </a:rPr>
              <a:t>In  </a:t>
            </a:r>
            <a:r>
              <a:rPr lang="en-US" b="1" dirty="0" smtClean="0">
                <a:solidFill>
                  <a:srgbClr val="FF0000"/>
                </a:solidFill>
              </a:rPr>
              <a:t>RAT the transmitting node release the token as soon as it has completely transmitted the packet. </a:t>
            </a:r>
            <a:endParaRPr lang="en-US" b="1" dirty="0" smtClean="0">
              <a:solidFill>
                <a:srgbClr val="FF0000"/>
              </a:solidFill>
            </a:endParaRPr>
          </a:p>
          <a:p>
            <a:pPr>
              <a:buFontTx/>
              <a:buChar char="-"/>
            </a:pPr>
            <a:r>
              <a:rPr lang="en-US" b="1" dirty="0" smtClean="0">
                <a:solidFill>
                  <a:srgbClr val="FF0000"/>
                </a:solidFill>
              </a:rPr>
              <a:t> </a:t>
            </a:r>
            <a:r>
              <a:rPr lang="en-US" b="1" dirty="0" smtClean="0">
                <a:solidFill>
                  <a:srgbClr val="FF0000"/>
                </a:solidFill>
              </a:rPr>
              <a:t>In RAR  the transmitting node release the token only after the complete frame has come back</a:t>
            </a:r>
            <a:r>
              <a:rPr lang="en-US" b="1" dirty="0" smtClean="0">
                <a:solidFill>
                  <a:srgbClr val="FF0000"/>
                </a:solidFill>
              </a:rPr>
              <a:t>.</a:t>
            </a:r>
          </a:p>
          <a:p>
            <a:pPr>
              <a:buNone/>
            </a:pPr>
            <a:r>
              <a:rPr lang="en-US" b="1" dirty="0" smtClean="0">
                <a:solidFill>
                  <a:srgbClr val="0070C0"/>
                </a:solidFill>
              </a:rPr>
              <a:t> </a:t>
            </a:r>
            <a:r>
              <a:rPr lang="en-US" b="1" dirty="0" smtClean="0">
                <a:solidFill>
                  <a:srgbClr val="0070C0"/>
                </a:solidFill>
              </a:rPr>
              <a:t>RAT is significantly more efficient than RAR  when the transmission time around the ring is not much  smaller than the packet transmission time. RAR has the advantage of simplifying acknowledgement by appending an acknowledgement at the end of the frame.  The protocols RAT and RAR are substantially more efficient than the CSMA-CD protocol.</a:t>
            </a:r>
          </a:p>
          <a:p>
            <a:pPr>
              <a:buNone/>
            </a:pPr>
            <a:r>
              <a:rPr lang="en-US" b="1" dirty="0" smtClean="0"/>
              <a:t>    </a:t>
            </a:r>
            <a:r>
              <a:rPr lang="en-US" b="1" dirty="0" smtClean="0">
                <a:solidFill>
                  <a:srgbClr val="00B050"/>
                </a:solidFill>
              </a:rPr>
              <a:t>In some version of token ring protocol, the token is released by the receiving node. That is, once the node has received the packet, it transmits a token. This protocol is more efficient than RAR.</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b="1" dirty="0" smtClean="0">
                <a:solidFill>
                  <a:srgbClr val="C00000"/>
                </a:solidFill>
              </a:rPr>
              <a:t>Token Bus Network  </a:t>
            </a:r>
            <a:endParaRPr lang="en-US" dirty="0">
              <a:solidFill>
                <a:srgbClr val="C00000"/>
              </a:solidFill>
            </a:endParaRPr>
          </a:p>
        </p:txBody>
      </p:sp>
      <p:sp>
        <p:nvSpPr>
          <p:cNvPr id="3" name="Content Placeholder 2"/>
          <p:cNvSpPr>
            <a:spLocks noGrp="1"/>
          </p:cNvSpPr>
          <p:nvPr>
            <p:ph idx="1"/>
          </p:nvPr>
        </p:nvSpPr>
        <p:spPr>
          <a:xfrm>
            <a:off x="457200" y="1143000"/>
            <a:ext cx="8229600" cy="5181600"/>
          </a:xfrm>
        </p:spPr>
        <p:txBody>
          <a:bodyPr>
            <a:normAutofit fontScale="92500" lnSpcReduction="20000"/>
          </a:bodyPr>
          <a:lstStyle/>
          <a:p>
            <a:pPr>
              <a:buNone/>
            </a:pPr>
            <a:r>
              <a:rPr lang="en-US" dirty="0" smtClean="0">
                <a:solidFill>
                  <a:srgbClr val="FF0000"/>
                </a:solidFill>
              </a:rPr>
              <a:t>The </a:t>
            </a:r>
            <a:r>
              <a:rPr lang="en-US" dirty="0" smtClean="0">
                <a:solidFill>
                  <a:srgbClr val="FF0000"/>
                </a:solidFill>
              </a:rPr>
              <a:t>Token Bus Network is a bus network that uses a token-passing MAC protocol. </a:t>
            </a:r>
            <a:endParaRPr lang="en-US" dirty="0" smtClean="0">
              <a:solidFill>
                <a:srgbClr val="FF0000"/>
              </a:solidFill>
            </a:endParaRPr>
          </a:p>
          <a:p>
            <a:pPr>
              <a:buNone/>
            </a:pPr>
            <a:r>
              <a:rPr lang="en-US" dirty="0" smtClean="0">
                <a:solidFill>
                  <a:srgbClr val="002060"/>
                </a:solidFill>
              </a:rPr>
              <a:t>Suppose </a:t>
            </a:r>
            <a:r>
              <a:rPr lang="en-US" dirty="0" smtClean="0">
                <a:solidFill>
                  <a:srgbClr val="002060"/>
                </a:solidFill>
              </a:rPr>
              <a:t>we have four nodes (A, B, C, and D) attached to the bus. Initially, node A holds the token and transmit a frame of data. </a:t>
            </a:r>
            <a:endParaRPr lang="en-US" dirty="0" smtClean="0">
              <a:solidFill>
                <a:srgbClr val="002060"/>
              </a:solidFill>
            </a:endParaRPr>
          </a:p>
          <a:p>
            <a:pPr>
              <a:buNone/>
            </a:pPr>
            <a:r>
              <a:rPr lang="en-US" dirty="0" smtClean="0">
                <a:solidFill>
                  <a:srgbClr val="0070C0"/>
                </a:solidFill>
              </a:rPr>
              <a:t>The </a:t>
            </a:r>
            <a:r>
              <a:rPr lang="en-US" dirty="0" smtClean="0">
                <a:solidFill>
                  <a:srgbClr val="0070C0"/>
                </a:solidFill>
              </a:rPr>
              <a:t>destination of that frame is any other node on the network. After having transmitted its data frame, node A transmits a token with destination address B. All the nodes on the network see the token and recognize that it is for node B. Node B transmits its data frame and then the token with destination address C. then to D and D to A and so on.</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solidFill>
                  <a:srgbClr val="C00000"/>
                </a:solidFill>
              </a:rPr>
              <a:t>Data Link </a:t>
            </a:r>
            <a:r>
              <a:rPr lang="en-US" b="1" dirty="0" err="1" smtClean="0">
                <a:solidFill>
                  <a:srgbClr val="C00000"/>
                </a:solidFill>
              </a:rPr>
              <a:t>Sublayers</a:t>
            </a:r>
            <a:endParaRPr lang="en-US" dirty="0">
              <a:solidFill>
                <a:srgbClr val="C00000"/>
              </a:solidFill>
            </a:endParaRPr>
          </a:p>
        </p:txBody>
      </p:sp>
      <p:sp>
        <p:nvSpPr>
          <p:cNvPr id="3" name="Content Placeholder 2"/>
          <p:cNvSpPr>
            <a:spLocks noGrp="1"/>
          </p:cNvSpPr>
          <p:nvPr>
            <p:ph idx="1"/>
          </p:nvPr>
        </p:nvSpPr>
        <p:spPr>
          <a:xfrm>
            <a:off x="457200" y="914400"/>
            <a:ext cx="8229600" cy="5211763"/>
          </a:xfrm>
        </p:spPr>
        <p:txBody>
          <a:bodyPr>
            <a:normAutofit fontScale="55000" lnSpcReduction="20000"/>
          </a:bodyPr>
          <a:lstStyle/>
          <a:p>
            <a:pPr>
              <a:buNone/>
            </a:pPr>
            <a:r>
              <a:rPr lang="en-US" sz="3800" b="1" dirty="0" smtClean="0">
                <a:solidFill>
                  <a:srgbClr val="0070C0"/>
                </a:solidFill>
              </a:rPr>
              <a:t>D.L.L divided into two </a:t>
            </a:r>
            <a:r>
              <a:rPr lang="en-US" sz="3800" b="1" dirty="0" err="1" smtClean="0">
                <a:solidFill>
                  <a:srgbClr val="0070C0"/>
                </a:solidFill>
              </a:rPr>
              <a:t>Sublayers</a:t>
            </a:r>
            <a:r>
              <a:rPr lang="en-US" sz="3800" b="1" dirty="0" smtClean="0">
                <a:solidFill>
                  <a:srgbClr val="0070C0"/>
                </a:solidFill>
              </a:rPr>
              <a:t>: an upper </a:t>
            </a:r>
            <a:r>
              <a:rPr lang="en-US" sz="3800" b="1" dirty="0" err="1" smtClean="0">
                <a:solidFill>
                  <a:srgbClr val="0070C0"/>
                </a:solidFill>
              </a:rPr>
              <a:t>sublayer</a:t>
            </a:r>
            <a:r>
              <a:rPr lang="en-US" sz="3800" b="1" dirty="0" smtClean="0">
                <a:solidFill>
                  <a:srgbClr val="0070C0"/>
                </a:solidFill>
              </a:rPr>
              <a:t> and an lower </a:t>
            </a:r>
            <a:r>
              <a:rPr lang="en-US" sz="3800" b="1" dirty="0" err="1" smtClean="0">
                <a:solidFill>
                  <a:srgbClr val="0070C0"/>
                </a:solidFill>
              </a:rPr>
              <a:t>sublayer</a:t>
            </a:r>
            <a:r>
              <a:rPr lang="en-US" sz="3800" b="1" dirty="0" smtClean="0">
                <a:solidFill>
                  <a:srgbClr val="0070C0"/>
                </a:solidFill>
              </a:rPr>
              <a:t>. The upper </a:t>
            </a:r>
            <a:r>
              <a:rPr lang="en-US" sz="3800" b="1" dirty="0" err="1" smtClean="0">
                <a:solidFill>
                  <a:srgbClr val="0070C0"/>
                </a:solidFill>
              </a:rPr>
              <a:t>sublayer</a:t>
            </a:r>
            <a:r>
              <a:rPr lang="en-US" sz="3800" b="1" dirty="0" smtClean="0">
                <a:solidFill>
                  <a:srgbClr val="0070C0"/>
                </a:solidFill>
              </a:rPr>
              <a:t> defines the software processes that provide services to the Network layer protocols.</a:t>
            </a:r>
          </a:p>
          <a:p>
            <a:pPr>
              <a:buNone/>
            </a:pPr>
            <a:r>
              <a:rPr lang="en-US" sz="3800" b="1" dirty="0" smtClean="0">
                <a:solidFill>
                  <a:srgbClr val="00B050"/>
                </a:solidFill>
              </a:rPr>
              <a:t>The </a:t>
            </a:r>
            <a:r>
              <a:rPr lang="en-US" sz="3800" b="1" dirty="0" smtClean="0">
                <a:solidFill>
                  <a:srgbClr val="00B050"/>
                </a:solidFill>
              </a:rPr>
              <a:t>lower </a:t>
            </a:r>
            <a:r>
              <a:rPr lang="en-US" sz="3800" b="1" dirty="0" err="1" smtClean="0">
                <a:solidFill>
                  <a:srgbClr val="00B050"/>
                </a:solidFill>
              </a:rPr>
              <a:t>sublayer</a:t>
            </a:r>
            <a:r>
              <a:rPr lang="en-US" sz="3800" b="1" dirty="0" smtClean="0">
                <a:solidFill>
                  <a:srgbClr val="00B050"/>
                </a:solidFill>
              </a:rPr>
              <a:t> defines the media access processes performed by the hardware. Separating the Data Link layer into </a:t>
            </a:r>
            <a:r>
              <a:rPr lang="en-US" sz="3800" b="1" dirty="0" err="1" smtClean="0">
                <a:solidFill>
                  <a:srgbClr val="00B050"/>
                </a:solidFill>
              </a:rPr>
              <a:t>sublayer</a:t>
            </a:r>
            <a:r>
              <a:rPr lang="en-US" sz="3800" b="1" dirty="0" smtClean="0">
                <a:solidFill>
                  <a:srgbClr val="00B050"/>
                </a:solidFill>
              </a:rPr>
              <a:t> allows for one type of frame defined by the upper layer to access different types of media defined by the lower layer. Such is the case in many LAN technologies, including Ethernet.</a:t>
            </a:r>
          </a:p>
          <a:p>
            <a:pPr>
              <a:buNone/>
            </a:pPr>
            <a:r>
              <a:rPr lang="en-US" sz="3800" b="1" dirty="0" smtClean="0"/>
              <a:t>The two common LAN </a:t>
            </a:r>
            <a:r>
              <a:rPr lang="en-US" sz="3800" b="1" dirty="0" err="1" smtClean="0"/>
              <a:t>sublayer</a:t>
            </a:r>
            <a:r>
              <a:rPr lang="en-US" sz="3800" b="1" dirty="0" smtClean="0"/>
              <a:t> are:</a:t>
            </a:r>
          </a:p>
          <a:p>
            <a:pPr>
              <a:buNone/>
            </a:pPr>
            <a:endParaRPr lang="en-US" sz="3800" b="1" dirty="0" smtClean="0"/>
          </a:p>
          <a:p>
            <a:pPr>
              <a:buNone/>
            </a:pPr>
            <a:r>
              <a:rPr lang="en-US" sz="3800" b="1" dirty="0" smtClean="0">
                <a:solidFill>
                  <a:srgbClr val="C00000"/>
                </a:solidFill>
              </a:rPr>
              <a:t>Logical </a:t>
            </a:r>
            <a:r>
              <a:rPr lang="en-US" sz="3800" b="1" dirty="0" smtClean="0">
                <a:solidFill>
                  <a:srgbClr val="C00000"/>
                </a:solidFill>
              </a:rPr>
              <a:t>Link Control (LLC) </a:t>
            </a:r>
            <a:r>
              <a:rPr lang="en-US" sz="3800" b="1" dirty="0" smtClean="0">
                <a:solidFill>
                  <a:srgbClr val="0070C0"/>
                </a:solidFill>
              </a:rPr>
              <a:t>places information in the frame that identifies which Network layer protocol is being used for the frame. This information allows multiple Layer 3 protocols, such as IP and IPX, to utilize the same network interface a</a:t>
            </a:r>
            <a:r>
              <a:rPr lang="en-US" sz="3800" b="1" dirty="0" smtClean="0"/>
              <a:t>nd media.</a:t>
            </a:r>
          </a:p>
          <a:p>
            <a:pPr>
              <a:buNone/>
            </a:pPr>
            <a:endParaRPr lang="en-US" sz="3800" b="1" dirty="0" smtClean="0"/>
          </a:p>
          <a:p>
            <a:pPr>
              <a:buNone/>
            </a:pPr>
            <a:r>
              <a:rPr lang="en-US" sz="3800" b="1" dirty="0" smtClean="0">
                <a:solidFill>
                  <a:srgbClr val="C00000"/>
                </a:solidFill>
              </a:rPr>
              <a:t>Media </a:t>
            </a:r>
            <a:r>
              <a:rPr lang="en-US" sz="3800" b="1" dirty="0" smtClean="0">
                <a:solidFill>
                  <a:srgbClr val="C00000"/>
                </a:solidFill>
              </a:rPr>
              <a:t>Access Control (MAC</a:t>
            </a:r>
            <a:r>
              <a:rPr lang="en-US" sz="3800" b="1" dirty="0" smtClean="0">
                <a:solidFill>
                  <a:srgbClr val="00B050"/>
                </a:solidFill>
              </a:rPr>
              <a:t>) provides Data Link layer addressing and delimiting of data according to the physical signaling requirements of the medium and the type of Data Link layer protocol in use.</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dirty="0" smtClean="0">
                <a:solidFill>
                  <a:srgbClr val="C00000"/>
                </a:solidFill>
              </a:rPr>
              <a:t>MAC &amp; LLC</a:t>
            </a:r>
            <a:endParaRPr lang="en-US" dirty="0">
              <a:solidFill>
                <a:srgbClr val="C00000"/>
              </a:solidFill>
            </a:endParaRPr>
          </a:p>
        </p:txBody>
      </p:sp>
      <p:sp>
        <p:nvSpPr>
          <p:cNvPr id="3" name="Content Placeholder 2"/>
          <p:cNvSpPr>
            <a:spLocks noGrp="1"/>
          </p:cNvSpPr>
          <p:nvPr>
            <p:ph idx="1"/>
          </p:nvPr>
        </p:nvSpPr>
        <p:spPr>
          <a:xfrm>
            <a:off x="457200" y="1371600"/>
            <a:ext cx="8229600" cy="5181600"/>
          </a:xfrm>
        </p:spPr>
        <p:txBody>
          <a:bodyPr>
            <a:normAutofit fontScale="70000" lnSpcReduction="20000"/>
          </a:bodyPr>
          <a:lstStyle/>
          <a:p>
            <a:pPr>
              <a:buNone/>
            </a:pPr>
            <a:r>
              <a:rPr lang="en-US" b="1" dirty="0" smtClean="0">
                <a:solidFill>
                  <a:srgbClr val="FF0000"/>
                </a:solidFill>
              </a:rPr>
              <a:t>Regulating the placement of data frames onto the media is known as media access control</a:t>
            </a:r>
            <a:r>
              <a:rPr lang="en-US" b="1" dirty="0" smtClean="0">
                <a:solidFill>
                  <a:srgbClr val="FF0000"/>
                </a:solidFill>
              </a:rPr>
              <a:t>.</a:t>
            </a:r>
          </a:p>
          <a:p>
            <a:pPr>
              <a:buNone/>
            </a:pPr>
            <a:r>
              <a:rPr lang="en-US" b="1" dirty="0" smtClean="0"/>
              <a:t>There </a:t>
            </a:r>
            <a:r>
              <a:rPr lang="en-US" b="1" dirty="0" smtClean="0"/>
              <a:t>are different methods of controlling access to the media. </a:t>
            </a:r>
          </a:p>
          <a:p>
            <a:pPr>
              <a:buNone/>
            </a:pPr>
            <a:r>
              <a:rPr lang="en-US" b="1" dirty="0" smtClean="0">
                <a:solidFill>
                  <a:srgbClr val="7030A0"/>
                </a:solidFill>
              </a:rPr>
              <a:t>There </a:t>
            </a:r>
            <a:r>
              <a:rPr lang="en-US" b="1" dirty="0" smtClean="0">
                <a:solidFill>
                  <a:srgbClr val="7030A0"/>
                </a:solidFill>
              </a:rPr>
              <a:t>are different ways to regulate the placing of frames onto the media. </a:t>
            </a:r>
            <a:endParaRPr lang="en-US" b="1" dirty="0" smtClean="0">
              <a:solidFill>
                <a:srgbClr val="7030A0"/>
              </a:solidFill>
            </a:endParaRPr>
          </a:p>
          <a:p>
            <a:pPr>
              <a:buNone/>
            </a:pPr>
            <a:r>
              <a:rPr lang="en-US" b="1" dirty="0" smtClean="0">
                <a:solidFill>
                  <a:srgbClr val="00B0F0"/>
                </a:solidFill>
              </a:rPr>
              <a:t>Some </a:t>
            </a:r>
            <a:r>
              <a:rPr lang="en-US" b="1" dirty="0" smtClean="0">
                <a:solidFill>
                  <a:srgbClr val="00B0F0"/>
                </a:solidFill>
              </a:rPr>
              <a:t>media access control methods use highly-controlled processes to ensure that frames are safely placed on the media. </a:t>
            </a:r>
          </a:p>
          <a:p>
            <a:pPr>
              <a:buNone/>
            </a:pPr>
            <a:r>
              <a:rPr lang="en-US" b="1" dirty="0" smtClean="0">
                <a:solidFill>
                  <a:srgbClr val="00B050"/>
                </a:solidFill>
              </a:rPr>
              <a:t>The method of media access control used depends on: </a:t>
            </a:r>
          </a:p>
          <a:p>
            <a:pPr>
              <a:buNone/>
            </a:pPr>
            <a:r>
              <a:rPr lang="en-US" b="1" dirty="0" smtClean="0">
                <a:solidFill>
                  <a:srgbClr val="00B050"/>
                </a:solidFill>
              </a:rPr>
              <a:t>Media sharing - If and how the nodes share the media</a:t>
            </a:r>
          </a:p>
          <a:p>
            <a:pPr>
              <a:buNone/>
            </a:pPr>
            <a:r>
              <a:rPr lang="en-US" b="1" dirty="0" smtClean="0">
                <a:solidFill>
                  <a:srgbClr val="00B050"/>
                </a:solidFill>
              </a:rPr>
              <a:t>Topology - How the connection between the nodes appears to the Data Link layer</a:t>
            </a:r>
          </a:p>
          <a:p>
            <a:pPr>
              <a:buNone/>
            </a:pPr>
            <a:r>
              <a:rPr lang="en-US" b="1" dirty="0" smtClean="0"/>
              <a:t> </a:t>
            </a:r>
          </a:p>
          <a:p>
            <a:pPr>
              <a:buNone/>
            </a:pPr>
            <a:r>
              <a:rPr lang="en-US" b="1" dirty="0" smtClean="0">
                <a:solidFill>
                  <a:srgbClr val="FFC000"/>
                </a:solidFill>
              </a:rPr>
              <a:t>The MAC protocol  regulates the access to the channel by giving each node a chance to transmit its packets.</a:t>
            </a:r>
          </a:p>
          <a:p>
            <a:pPr>
              <a:buNone/>
            </a:pPr>
            <a:r>
              <a:rPr lang="en-US" b="1" dirty="0" smtClean="0">
                <a:solidFill>
                  <a:srgbClr val="0070C0"/>
                </a:solidFill>
              </a:rPr>
              <a:t>The LLC implements packet transmission services between the nodes.</a:t>
            </a:r>
          </a:p>
          <a:p>
            <a:pPr>
              <a:buNone/>
            </a:pP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solidFill>
                  <a:srgbClr val="C00000"/>
                </a:solidFill>
              </a:rPr>
              <a:t>Main </a:t>
            </a:r>
            <a:r>
              <a:rPr lang="en-US" b="1" dirty="0" smtClean="0">
                <a:solidFill>
                  <a:srgbClr val="C00000"/>
                </a:solidFill>
              </a:rPr>
              <a:t>performance measures of a LAN</a:t>
            </a:r>
            <a:endParaRPr lang="en-US" dirty="0">
              <a:solidFill>
                <a:srgbClr val="C00000"/>
              </a:solidFill>
            </a:endParaRPr>
          </a:p>
        </p:txBody>
      </p:sp>
      <p:sp>
        <p:nvSpPr>
          <p:cNvPr id="3" name="Content Placeholder 2"/>
          <p:cNvSpPr>
            <a:spLocks noGrp="1"/>
          </p:cNvSpPr>
          <p:nvPr>
            <p:ph idx="1"/>
          </p:nvPr>
        </p:nvSpPr>
        <p:spPr>
          <a:xfrm>
            <a:off x="457200" y="990600"/>
            <a:ext cx="8229600" cy="5135563"/>
          </a:xfrm>
        </p:spPr>
        <p:txBody>
          <a:bodyPr>
            <a:normAutofit fontScale="70000" lnSpcReduction="20000"/>
          </a:bodyPr>
          <a:lstStyle/>
          <a:p>
            <a:pPr>
              <a:buNone/>
            </a:pPr>
            <a:r>
              <a:rPr lang="en-US" b="1" dirty="0" smtClean="0">
                <a:solidFill>
                  <a:srgbClr val="0070C0"/>
                </a:solidFill>
              </a:rPr>
              <a:t>1-The </a:t>
            </a:r>
            <a:r>
              <a:rPr lang="en-US" b="1" dirty="0" smtClean="0">
                <a:solidFill>
                  <a:srgbClr val="0070C0"/>
                </a:solidFill>
              </a:rPr>
              <a:t>THROUGHPUT is the maximum bit transmission rate when the LAN is heavily loaded by many nodes. The throughput is a fraction of the rate of the transmitters. This fraction is called the EFFICIENCY of the MAC protocol.</a:t>
            </a:r>
          </a:p>
          <a:p>
            <a:pPr>
              <a:buNone/>
            </a:pPr>
            <a:r>
              <a:rPr lang="en-US" b="1" dirty="0" smtClean="0">
                <a:solidFill>
                  <a:srgbClr val="00B050"/>
                </a:solidFill>
              </a:rPr>
              <a:t>2-The </a:t>
            </a:r>
            <a:r>
              <a:rPr lang="en-US" b="1" dirty="0" smtClean="0">
                <a:solidFill>
                  <a:srgbClr val="00B050"/>
                </a:solidFill>
              </a:rPr>
              <a:t>delay is usually measured as a typical time taken to transmit a packet between two nodes on the network. The delay has three components the </a:t>
            </a:r>
            <a:r>
              <a:rPr lang="en-US" b="1" dirty="0" err="1" smtClean="0">
                <a:solidFill>
                  <a:srgbClr val="00B050"/>
                </a:solidFill>
              </a:rPr>
              <a:t>queueing</a:t>
            </a:r>
            <a:r>
              <a:rPr lang="en-US" b="1" dirty="0" smtClean="0">
                <a:solidFill>
                  <a:srgbClr val="00B050"/>
                </a:solidFill>
              </a:rPr>
              <a:t> time, the transmission time, and propagation time</a:t>
            </a:r>
          </a:p>
          <a:p>
            <a:pPr>
              <a:buNone/>
            </a:pPr>
            <a:r>
              <a:rPr lang="en-US" b="1" dirty="0" smtClean="0">
                <a:solidFill>
                  <a:srgbClr val="0070C0"/>
                </a:solidFill>
              </a:rPr>
              <a:t>- The </a:t>
            </a:r>
            <a:r>
              <a:rPr lang="en-US" b="1" dirty="0" err="1" smtClean="0">
                <a:solidFill>
                  <a:srgbClr val="0070C0"/>
                </a:solidFill>
              </a:rPr>
              <a:t>Queueing</a:t>
            </a:r>
            <a:r>
              <a:rPr lang="en-US" b="1" dirty="0" smtClean="0">
                <a:solidFill>
                  <a:srgbClr val="0070C0"/>
                </a:solidFill>
              </a:rPr>
              <a:t> time  is the time that a packet waits before the start of its transmission. It comprises the time to transmit other packets and the time needed to access the transmission medium.</a:t>
            </a:r>
          </a:p>
          <a:p>
            <a:pPr>
              <a:buNone/>
            </a:pPr>
            <a:r>
              <a:rPr lang="en-US" b="1" dirty="0" smtClean="0"/>
              <a:t>- </a:t>
            </a:r>
            <a:r>
              <a:rPr lang="en-US" b="1" dirty="0" smtClean="0">
                <a:solidFill>
                  <a:srgbClr val="FF0000"/>
                </a:solidFill>
              </a:rPr>
              <a:t>The </a:t>
            </a:r>
            <a:r>
              <a:rPr lang="en-US" b="1" dirty="0" smtClean="0">
                <a:solidFill>
                  <a:srgbClr val="FF0000"/>
                </a:solidFill>
              </a:rPr>
              <a:t>transmission time is equal to the number of bits in the packet divided by the transmission rate in bits per second</a:t>
            </a:r>
          </a:p>
          <a:p>
            <a:pPr>
              <a:buNone/>
            </a:pPr>
            <a:r>
              <a:rPr lang="en-US" b="1" dirty="0" smtClean="0">
                <a:solidFill>
                  <a:srgbClr val="92D050"/>
                </a:solidFill>
              </a:rPr>
              <a:t>- The </a:t>
            </a:r>
            <a:r>
              <a:rPr lang="en-US" b="1" dirty="0" smtClean="0">
                <a:solidFill>
                  <a:srgbClr val="92D050"/>
                </a:solidFill>
              </a:rPr>
              <a:t>propagation time is the length of the signal path divided by the signal propagation speed. The propagation speed is about 2.3x10^8 m/s  in a coaxial cable and 2x10^8 m/s in an optical fiber with a refractive index of 1.46, a typical value.</a:t>
            </a:r>
            <a:endParaRPr lang="en-US" b="1" dirty="0">
              <a:solidFill>
                <a:srgbClr val="92D05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t>ALOHA </a:t>
            </a:r>
            <a:r>
              <a:rPr lang="en-US" b="1" dirty="0" smtClean="0"/>
              <a:t>protocol 1</a:t>
            </a:r>
            <a:endParaRPr lang="en-US" dirty="0"/>
          </a:p>
        </p:txBody>
      </p:sp>
      <p:sp>
        <p:nvSpPr>
          <p:cNvPr id="3" name="Content Placeholder 2"/>
          <p:cNvSpPr>
            <a:spLocks noGrp="1"/>
          </p:cNvSpPr>
          <p:nvPr>
            <p:ph idx="1"/>
          </p:nvPr>
        </p:nvSpPr>
        <p:spPr>
          <a:xfrm>
            <a:off x="457200" y="990600"/>
            <a:ext cx="8229600" cy="5562600"/>
          </a:xfrm>
        </p:spPr>
        <p:txBody>
          <a:bodyPr>
            <a:noAutofit/>
          </a:bodyPr>
          <a:lstStyle/>
          <a:p>
            <a:pPr>
              <a:buNone/>
            </a:pPr>
            <a:r>
              <a:rPr lang="en-US" sz="2000" dirty="0" smtClean="0"/>
              <a:t>ALOHA </a:t>
            </a:r>
            <a:r>
              <a:rPr lang="en-US" sz="2000" dirty="0" smtClean="0"/>
              <a:t>is a packet-switched radio communication network that was built at the University of Hawaii in the early 1970s. The main components of the network are; A central node listens to packets transmitted by other nodes at a radio frequency </a:t>
            </a:r>
            <a:r>
              <a:rPr lang="en-US" sz="2000" dirty="0" err="1" smtClean="0"/>
              <a:t>fo</a:t>
            </a:r>
            <a:r>
              <a:rPr lang="en-US" sz="2000" dirty="0" smtClean="0"/>
              <a:t> =407 MHz and transmits these packets at the radio frequency f1= 413 MHZ. The nodes in the ALOHA network transmitted the packets at the rate of 9600 bps.</a:t>
            </a:r>
          </a:p>
          <a:p>
            <a:pPr>
              <a:buNone/>
            </a:pPr>
            <a:r>
              <a:rPr lang="en-US" sz="2000" dirty="0" smtClean="0"/>
              <a:t> </a:t>
            </a:r>
            <a:r>
              <a:rPr lang="en-US" sz="2000" dirty="0" smtClean="0"/>
              <a:t>   </a:t>
            </a:r>
            <a:r>
              <a:rPr lang="en-US" sz="2000" dirty="0" smtClean="0"/>
              <a:t>The protocol used by ALOHA network, called the ALOHA protocol, is a media-access control protocol. It is a multiple-access protocol.</a:t>
            </a:r>
          </a:p>
          <a:p>
            <a:pPr>
              <a:buNone/>
            </a:pPr>
            <a:r>
              <a:rPr lang="en-US" sz="2000" dirty="0" smtClean="0"/>
              <a:t> </a:t>
            </a:r>
            <a:r>
              <a:rPr lang="en-US" sz="2000" dirty="0" smtClean="0"/>
              <a:t>    </a:t>
            </a:r>
            <a:r>
              <a:rPr lang="en-US" sz="2000" dirty="0" smtClean="0"/>
              <a:t>A multiple-access protocol is a method for sharing a transmission channel by enabling the transmitters to access the channel at random times. This method contrasts with the time-division multiplexing method, which allocates specific time periods to the different transmitters.</a:t>
            </a:r>
          </a:p>
          <a:p>
            <a:pPr>
              <a:buNone/>
            </a:pPr>
            <a:r>
              <a:rPr lang="en-US" sz="2000" dirty="0" smtClean="0"/>
              <a:t>     The ALOHA protocol can be used with radio transmitters, as in the original ALOHA network, or with a coaxial cable, a twisted wire pair, or optical fibers. The ALOHA protocol and some variant are used in satellite networks. ALOHA inspired Ethernet which is the most widely used LAN</a:t>
            </a:r>
            <a:r>
              <a:rPr lang="en-US" sz="2000" dirty="0" smtClean="0"/>
              <a:t>.</a:t>
            </a:r>
            <a:endParaRPr lang="en-US" sz="2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600"/>
            <a:ext cx="8229600" cy="46038"/>
          </a:xfrm>
        </p:spPr>
        <p:txBody>
          <a:bodyPr>
            <a:normAutofit fontScale="90000"/>
          </a:bodyPr>
          <a:lstStyle/>
          <a:p>
            <a:endParaRPr lang="en-US" dirty="0"/>
          </a:p>
        </p:txBody>
      </p:sp>
      <p:sp>
        <p:nvSpPr>
          <p:cNvPr id="3" name="Content Placeholder 2"/>
          <p:cNvSpPr>
            <a:spLocks noGrp="1"/>
          </p:cNvSpPr>
          <p:nvPr>
            <p:ph idx="1"/>
          </p:nvPr>
        </p:nvSpPr>
        <p:spPr>
          <a:xfrm>
            <a:off x="228600" y="381000"/>
            <a:ext cx="8686800" cy="6019800"/>
          </a:xfrm>
        </p:spPr>
        <p:txBody>
          <a:bodyPr>
            <a:noAutofit/>
          </a:bodyPr>
          <a:lstStyle/>
          <a:p>
            <a:pPr>
              <a:buNone/>
            </a:pPr>
            <a:r>
              <a:rPr lang="en-US" sz="2000" b="1" dirty="0" smtClean="0">
                <a:solidFill>
                  <a:srgbClr val="FF0000"/>
                </a:solidFill>
              </a:rPr>
              <a:t>Nodes </a:t>
            </a:r>
            <a:r>
              <a:rPr lang="en-US" sz="2000" b="1" dirty="0" smtClean="0">
                <a:solidFill>
                  <a:srgbClr val="FF0000"/>
                </a:solidFill>
              </a:rPr>
              <a:t>that transmit  on a common channel and that listen to the same channel. </a:t>
            </a:r>
            <a:r>
              <a:rPr lang="en-US" sz="2000" b="1" dirty="0" smtClean="0">
                <a:solidFill>
                  <a:srgbClr val="7030A0"/>
                </a:solidFill>
              </a:rPr>
              <a:t>The nodes transmit packets of a fixed length. When  two transmissions occur simultaneously , they garble each </a:t>
            </a:r>
            <a:r>
              <a:rPr lang="en-US" sz="2000" b="1" dirty="0" smtClean="0">
                <a:solidFill>
                  <a:srgbClr val="7030A0"/>
                </a:solidFill>
              </a:rPr>
              <a:t>other (colliding).</a:t>
            </a:r>
            <a:endParaRPr lang="en-US" sz="2000" b="1" dirty="0" smtClean="0">
              <a:solidFill>
                <a:srgbClr val="7030A0"/>
              </a:solidFill>
            </a:endParaRPr>
          </a:p>
          <a:p>
            <a:pPr>
              <a:buNone/>
            </a:pPr>
            <a:r>
              <a:rPr lang="en-US" sz="2000" b="1" dirty="0" smtClean="0">
                <a:solidFill>
                  <a:srgbClr val="00B050"/>
                </a:solidFill>
              </a:rPr>
              <a:t>In the original ALOHA network, the central node acknowledges the correct packets it receives. When a node does not get an acknowledgment with in a specific timeout, it assumes that its packet collided. When a packet collides, the transmitting node schedules a retransmission after a random delay</a:t>
            </a:r>
          </a:p>
          <a:p>
            <a:pPr>
              <a:buNone/>
            </a:pPr>
            <a:r>
              <a:rPr lang="en-US" sz="2000" b="1" dirty="0" smtClean="0">
                <a:solidFill>
                  <a:srgbClr val="0070C0"/>
                </a:solidFill>
              </a:rPr>
              <a:t>There are two versions of ALOHA protocols: slotted  and pure.</a:t>
            </a:r>
          </a:p>
          <a:p>
            <a:pPr>
              <a:buNone/>
            </a:pPr>
            <a:r>
              <a:rPr lang="en-US" sz="2000" b="1" dirty="0" smtClean="0">
                <a:solidFill>
                  <a:srgbClr val="0070C0"/>
                </a:solidFill>
              </a:rPr>
              <a:t>In slotted ALOHA protocol , the time axis is divided into timer slots with duration equal to the time required to transmit a packet on the channel. Nodes must start their transmissions at the beginning of a time slot. In the pure ALOHA protocol, the nodes can start transmitting at any time.</a:t>
            </a:r>
          </a:p>
          <a:p>
            <a:pPr>
              <a:buNone/>
            </a:pPr>
            <a:r>
              <a:rPr lang="en-US" sz="2000" b="1" dirty="0" smtClean="0">
                <a:solidFill>
                  <a:srgbClr val="FF0000"/>
                </a:solidFill>
              </a:rPr>
              <a:t>The Efficiency of        PURE ALOHA  protocol = 18%</a:t>
            </a:r>
          </a:p>
          <a:p>
            <a:pPr>
              <a:buNone/>
            </a:pPr>
            <a:r>
              <a:rPr lang="en-US" sz="2000" b="1" dirty="0" smtClean="0">
                <a:solidFill>
                  <a:srgbClr val="FF0000"/>
                </a:solidFill>
              </a:rPr>
              <a:t>The Efficiency of SLOTTED ALOHA  protocol = 36%</a:t>
            </a:r>
          </a:p>
          <a:p>
            <a:pPr>
              <a:buNone/>
            </a:pPr>
            <a:r>
              <a:rPr lang="en-US" sz="2000" b="1" dirty="0" smtClean="0">
                <a:solidFill>
                  <a:srgbClr val="00B050"/>
                </a:solidFill>
              </a:rPr>
              <a:t>A </a:t>
            </a:r>
            <a:r>
              <a:rPr lang="en-US" sz="2000" b="1" dirty="0" smtClean="0">
                <a:solidFill>
                  <a:srgbClr val="00B050"/>
                </a:solidFill>
              </a:rPr>
              <a:t>simple method for improving the efficiency of the ALOHA protocols is to use RESERVATIONS.  Two protocols based on ALOHA that use reservations are SPADE and the R.ALOHA protocols. The efficiency of SPADE  protocol is 397/398. The efficiency of the R.ALOHA  protocol is about (85-90)%. </a:t>
            </a:r>
            <a:endParaRPr lang="en-US" sz="2000" b="1" dirty="0">
              <a:solidFill>
                <a:srgbClr val="00B05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solidFill>
                  <a:srgbClr val="C00000"/>
                </a:solidFill>
              </a:rPr>
              <a:t>Ethernet and IEEE 802.3</a:t>
            </a:r>
            <a:endParaRPr lang="en-US" dirty="0" smtClean="0">
              <a:solidFill>
                <a:srgbClr val="C00000"/>
              </a:solidFill>
            </a:endParaRPr>
          </a:p>
        </p:txBody>
      </p:sp>
      <p:sp>
        <p:nvSpPr>
          <p:cNvPr id="3" name="Content Placeholder 2"/>
          <p:cNvSpPr>
            <a:spLocks noGrp="1"/>
          </p:cNvSpPr>
          <p:nvPr>
            <p:ph idx="1"/>
          </p:nvPr>
        </p:nvSpPr>
        <p:spPr>
          <a:xfrm>
            <a:off x="457200" y="990600"/>
            <a:ext cx="8229600" cy="5486400"/>
          </a:xfrm>
        </p:spPr>
        <p:txBody>
          <a:bodyPr>
            <a:normAutofit fontScale="70000" lnSpcReduction="20000"/>
          </a:bodyPr>
          <a:lstStyle/>
          <a:p>
            <a:pPr>
              <a:buNone/>
            </a:pPr>
            <a:r>
              <a:rPr lang="en-US" b="1" dirty="0" smtClean="0">
                <a:solidFill>
                  <a:srgbClr val="FF0000"/>
                </a:solidFill>
              </a:rPr>
              <a:t>IEEE </a:t>
            </a:r>
            <a:r>
              <a:rPr lang="en-US" b="1" dirty="0" smtClean="0">
                <a:solidFill>
                  <a:srgbClr val="FF0000"/>
                </a:solidFill>
              </a:rPr>
              <a:t>802.3 standards compose the most widely used LANs</a:t>
            </a:r>
            <a:r>
              <a:rPr lang="en-US" b="1" dirty="0" smtClean="0">
                <a:solidFill>
                  <a:srgbClr val="FF0000"/>
                </a:solidFill>
              </a:rPr>
              <a:t>.</a:t>
            </a:r>
          </a:p>
          <a:p>
            <a:pPr>
              <a:buNone/>
            </a:pPr>
            <a:r>
              <a:rPr lang="en-US" b="1" dirty="0" smtClean="0">
                <a:solidFill>
                  <a:srgbClr val="00B050"/>
                </a:solidFill>
              </a:rPr>
              <a:t>MAC protocol </a:t>
            </a:r>
            <a:r>
              <a:rPr lang="en-US" b="1" dirty="0" smtClean="0">
                <a:solidFill>
                  <a:srgbClr val="00B050"/>
                </a:solidFill>
              </a:rPr>
              <a:t>called carrier sense multiple access with collision detection (CSMA-CD</a:t>
            </a:r>
            <a:r>
              <a:rPr lang="en-US" b="1" dirty="0" smtClean="0">
                <a:solidFill>
                  <a:srgbClr val="00B050"/>
                </a:solidFill>
              </a:rPr>
              <a:t>).</a:t>
            </a:r>
          </a:p>
          <a:p>
            <a:pPr>
              <a:buNone/>
            </a:pPr>
            <a:r>
              <a:rPr lang="en-US" b="1" dirty="0" smtClean="0">
                <a:solidFill>
                  <a:srgbClr val="7030A0"/>
                </a:solidFill>
              </a:rPr>
              <a:t> </a:t>
            </a:r>
            <a:r>
              <a:rPr lang="en-US" b="1" dirty="0" smtClean="0">
                <a:solidFill>
                  <a:srgbClr val="7030A0"/>
                </a:solidFill>
              </a:rPr>
              <a:t>The CSMA-CD protocol is very similar to the ALOHA protocol. The IEEE 802.3 standards specify the physical layer  and the media access control of the LANs</a:t>
            </a:r>
            <a:r>
              <a:rPr lang="en-US" b="1" dirty="0" smtClean="0"/>
              <a:t>. </a:t>
            </a:r>
          </a:p>
          <a:p>
            <a:pPr>
              <a:buNone/>
            </a:pPr>
            <a:r>
              <a:rPr lang="en-US" b="1" dirty="0" smtClean="0">
                <a:solidFill>
                  <a:srgbClr val="0070C0"/>
                </a:solidFill>
              </a:rPr>
              <a:t>   There are five versions of IEEE 802.3 : 10BASE5, 10BASE2, 1BASE5, 10BASE-T, and 10BOARD36  these networks are built from segments of coaxial cable, twisted wire pairs, or optical fibers that are attached together by repeaters. </a:t>
            </a:r>
            <a:endParaRPr lang="en-US" b="1" dirty="0" smtClean="0">
              <a:solidFill>
                <a:srgbClr val="0070C0"/>
              </a:solidFill>
            </a:endParaRPr>
          </a:p>
          <a:p>
            <a:pPr>
              <a:buNone/>
            </a:pPr>
            <a:r>
              <a:rPr lang="en-US" b="1" dirty="0" smtClean="0">
                <a:solidFill>
                  <a:srgbClr val="FF0000"/>
                </a:solidFill>
              </a:rPr>
              <a:t>-</a:t>
            </a:r>
            <a:r>
              <a:rPr lang="en-US" b="1" dirty="0" smtClean="0">
                <a:solidFill>
                  <a:srgbClr val="FF0000"/>
                </a:solidFill>
              </a:rPr>
              <a:t>The </a:t>
            </a:r>
            <a:r>
              <a:rPr lang="en-US" b="1" dirty="0" smtClean="0">
                <a:solidFill>
                  <a:srgbClr val="FF0000"/>
                </a:solidFill>
              </a:rPr>
              <a:t>first number indicates the transmission rate in mega bits per </a:t>
            </a:r>
            <a:r>
              <a:rPr lang="en-US" b="1" dirty="0" smtClean="0">
                <a:solidFill>
                  <a:srgbClr val="FF0000"/>
                </a:solidFill>
              </a:rPr>
              <a:t>second.</a:t>
            </a:r>
          </a:p>
          <a:p>
            <a:pPr>
              <a:buNone/>
            </a:pPr>
            <a:r>
              <a:rPr lang="en-US" b="1" dirty="0" smtClean="0">
                <a:solidFill>
                  <a:srgbClr val="FF0000"/>
                </a:solidFill>
              </a:rPr>
              <a:t> - BASE </a:t>
            </a:r>
            <a:r>
              <a:rPr lang="en-US" b="1" dirty="0" smtClean="0">
                <a:solidFill>
                  <a:srgbClr val="FF0000"/>
                </a:solidFill>
              </a:rPr>
              <a:t>indicates that the node transmit the information in baseband by using the Manchester encoding. </a:t>
            </a:r>
            <a:endParaRPr lang="en-US" b="1" dirty="0" smtClean="0">
              <a:solidFill>
                <a:srgbClr val="FF0000"/>
              </a:solidFill>
            </a:endParaRPr>
          </a:p>
          <a:p>
            <a:pPr>
              <a:buNone/>
            </a:pPr>
            <a:r>
              <a:rPr lang="en-US" b="1" dirty="0" smtClean="0">
                <a:solidFill>
                  <a:srgbClr val="FF0000"/>
                </a:solidFill>
              </a:rPr>
              <a:t>-BROAD </a:t>
            </a:r>
            <a:r>
              <a:rPr lang="en-US" b="1" dirty="0" smtClean="0">
                <a:solidFill>
                  <a:srgbClr val="FF0000"/>
                </a:solidFill>
              </a:rPr>
              <a:t>identifies a broadband network that encodes the bits using DPSK(differential phase shift keying</a:t>
            </a:r>
            <a:r>
              <a:rPr lang="en-US" b="1" dirty="0" smtClean="0">
                <a:solidFill>
                  <a:srgbClr val="FF0000"/>
                </a:solidFill>
              </a:rPr>
              <a:t>).</a:t>
            </a:r>
          </a:p>
          <a:p>
            <a:pPr>
              <a:buNone/>
            </a:pPr>
            <a:r>
              <a:rPr lang="en-US" b="1" dirty="0" smtClean="0">
                <a:solidFill>
                  <a:srgbClr val="FF0000"/>
                </a:solidFill>
              </a:rPr>
              <a:t>-</a:t>
            </a:r>
            <a:r>
              <a:rPr lang="en-US" b="1" dirty="0" smtClean="0">
                <a:solidFill>
                  <a:srgbClr val="FF0000"/>
                </a:solidFill>
              </a:rPr>
              <a:t>The </a:t>
            </a:r>
            <a:r>
              <a:rPr lang="en-US" b="1" dirty="0" smtClean="0">
                <a:solidFill>
                  <a:srgbClr val="FF0000"/>
                </a:solidFill>
              </a:rPr>
              <a:t>number at the end of the designation is the maximum length of the segment of the network as a multiple of 100 m</a:t>
            </a:r>
            <a:r>
              <a:rPr lang="en-US" b="1" dirty="0" smtClean="0">
                <a:solidFill>
                  <a:srgbClr val="FF0000"/>
                </a:solidFill>
              </a:rPr>
              <a:t>.</a:t>
            </a:r>
          </a:p>
          <a:p>
            <a:pPr>
              <a:buNone/>
            </a:pP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The CSMA-CD protocol</a:t>
            </a:r>
            <a:endParaRPr lang="en-US" dirty="0"/>
          </a:p>
        </p:txBody>
      </p:sp>
      <p:sp>
        <p:nvSpPr>
          <p:cNvPr id="3" name="Content Placeholder 2"/>
          <p:cNvSpPr>
            <a:spLocks noGrp="1"/>
          </p:cNvSpPr>
          <p:nvPr>
            <p:ph idx="1"/>
          </p:nvPr>
        </p:nvSpPr>
        <p:spPr>
          <a:xfrm>
            <a:off x="228600" y="990600"/>
            <a:ext cx="8686800" cy="5410200"/>
          </a:xfrm>
        </p:spPr>
        <p:txBody>
          <a:bodyPr>
            <a:noAutofit/>
          </a:bodyPr>
          <a:lstStyle/>
          <a:p>
            <a:pPr>
              <a:buNone/>
            </a:pPr>
            <a:r>
              <a:rPr lang="en-US" sz="2000" b="1" dirty="0" smtClean="0">
                <a:solidFill>
                  <a:srgbClr val="002060"/>
                </a:solidFill>
              </a:rPr>
              <a:t>In </a:t>
            </a:r>
            <a:r>
              <a:rPr lang="en-US" sz="2000" b="1" dirty="0" smtClean="0">
                <a:solidFill>
                  <a:srgbClr val="002060"/>
                </a:solidFill>
              </a:rPr>
              <a:t>Ethernet, each node contains a special network interface board attached to the bus inside the node. The interface board is connected by a transceiver cable to a transceiver  which attached to a network segment. The transceiver cable is a bundle of twisted wire pairs up to 50 m long.</a:t>
            </a:r>
          </a:p>
          <a:p>
            <a:pPr>
              <a:buNone/>
            </a:pPr>
            <a:r>
              <a:rPr lang="en-US" sz="2000" b="1" dirty="0" smtClean="0"/>
              <a:t> </a:t>
            </a:r>
            <a:r>
              <a:rPr lang="en-US" sz="2000" b="1" dirty="0" smtClean="0"/>
              <a:t>   </a:t>
            </a:r>
            <a:r>
              <a:rPr lang="en-US" sz="2000" b="1" dirty="0" smtClean="0">
                <a:solidFill>
                  <a:srgbClr val="FF0000"/>
                </a:solidFill>
              </a:rPr>
              <a:t>The Ethernet MAC protocol (CSMA-CD) </a:t>
            </a:r>
            <a:r>
              <a:rPr lang="en-US" sz="2000" b="1" dirty="0" smtClean="0">
                <a:solidFill>
                  <a:srgbClr val="FF0000"/>
                </a:solidFill>
              </a:rPr>
              <a:t>steps:</a:t>
            </a:r>
            <a:endParaRPr lang="en-US" sz="2000" b="1" dirty="0" smtClean="0">
              <a:solidFill>
                <a:srgbClr val="FF0000"/>
              </a:solidFill>
            </a:endParaRPr>
          </a:p>
          <a:p>
            <a:pPr lvl="0">
              <a:buNone/>
            </a:pPr>
            <a:r>
              <a:rPr lang="en-US" sz="2000" b="1" dirty="0" smtClean="0">
                <a:solidFill>
                  <a:srgbClr val="FF0000"/>
                </a:solidFill>
              </a:rPr>
              <a:t>- Wait </a:t>
            </a:r>
            <a:r>
              <a:rPr lang="en-US" sz="2000" b="1" dirty="0" smtClean="0">
                <a:solidFill>
                  <a:srgbClr val="FF0000"/>
                </a:solidFill>
              </a:rPr>
              <a:t>until the channel is idle.</a:t>
            </a:r>
          </a:p>
          <a:p>
            <a:pPr lvl="0">
              <a:buNone/>
            </a:pPr>
            <a:r>
              <a:rPr lang="en-US" sz="2000" b="1" dirty="0" smtClean="0">
                <a:solidFill>
                  <a:srgbClr val="FF0000"/>
                </a:solidFill>
              </a:rPr>
              <a:t>- When </a:t>
            </a:r>
            <a:r>
              <a:rPr lang="en-US" sz="2000" b="1" dirty="0" smtClean="0">
                <a:solidFill>
                  <a:srgbClr val="FF0000"/>
                </a:solidFill>
              </a:rPr>
              <a:t>the channel is idle, transmit and listen while transmitting.</a:t>
            </a:r>
          </a:p>
          <a:p>
            <a:pPr lvl="0">
              <a:buNone/>
            </a:pPr>
            <a:r>
              <a:rPr lang="en-US" sz="2000" b="1" dirty="0" smtClean="0">
                <a:solidFill>
                  <a:srgbClr val="FF0000"/>
                </a:solidFill>
              </a:rPr>
              <a:t>- In </a:t>
            </a:r>
            <a:r>
              <a:rPr lang="en-US" sz="2000" b="1" dirty="0" smtClean="0">
                <a:solidFill>
                  <a:srgbClr val="FF0000"/>
                </a:solidFill>
              </a:rPr>
              <a:t>case  of collision, stop the packet transmission, transmit a jam signal, and then wait for a random delay and GO TO (1).</a:t>
            </a:r>
          </a:p>
          <a:p>
            <a:pPr>
              <a:buNone/>
            </a:pPr>
            <a:r>
              <a:rPr lang="en-US" sz="2000" b="1" dirty="0" smtClean="0"/>
              <a:t> </a:t>
            </a:r>
            <a:r>
              <a:rPr lang="en-US" sz="2000" b="1" dirty="0" smtClean="0"/>
              <a:t>   </a:t>
            </a:r>
            <a:r>
              <a:rPr lang="en-US" sz="2000" b="1" dirty="0" smtClean="0">
                <a:solidFill>
                  <a:srgbClr val="00B050"/>
                </a:solidFill>
              </a:rPr>
              <a:t>Note the similarity between the CSMA-CD protocol and ALOHA protocol, nodes transmit after a random delay when the packets collides.</a:t>
            </a:r>
            <a:endParaRPr lang="en-US" sz="2000" b="1" dirty="0" smtClean="0">
              <a:solidFill>
                <a:srgbClr val="00B050"/>
              </a:solidFill>
            </a:endParaRPr>
          </a:p>
          <a:p>
            <a:pPr>
              <a:buNone/>
            </a:pPr>
            <a:r>
              <a:rPr lang="en-US" sz="2000" b="1" dirty="0" smtClean="0">
                <a:solidFill>
                  <a:srgbClr val="92D050"/>
                </a:solidFill>
              </a:rPr>
              <a:t>The two protocols differ in how they avoid collision. Nodes that use the ALOHA protocol start transmitting as soon as they get a packet to transmit. Moreover, they transmit the complete packet even if they collide. </a:t>
            </a:r>
            <a:r>
              <a:rPr lang="en-US" sz="2000" b="1" dirty="0" smtClean="0"/>
              <a:t>The </a:t>
            </a:r>
            <a:r>
              <a:rPr lang="en-US" sz="2000" b="1" dirty="0" smtClean="0">
                <a:solidFill>
                  <a:srgbClr val="002060"/>
                </a:solidFill>
              </a:rPr>
              <a:t>CSMA-CD protocol is a polite version of the ALOHA protocol. It is more efficient it could reached (50-60)%.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solidFill>
                  <a:srgbClr val="C00000"/>
                </a:solidFill>
              </a:rPr>
              <a:t>Token Ring </a:t>
            </a:r>
            <a:r>
              <a:rPr lang="en-US" b="1" dirty="0" smtClean="0">
                <a:solidFill>
                  <a:srgbClr val="C00000"/>
                </a:solidFill>
              </a:rPr>
              <a:t>Networks</a:t>
            </a:r>
            <a:endParaRPr lang="en-US" dirty="0">
              <a:solidFill>
                <a:srgbClr val="C00000"/>
              </a:solidFill>
            </a:endParaRPr>
          </a:p>
        </p:txBody>
      </p:sp>
      <p:sp>
        <p:nvSpPr>
          <p:cNvPr id="3" name="Content Placeholder 2"/>
          <p:cNvSpPr>
            <a:spLocks noGrp="1"/>
          </p:cNvSpPr>
          <p:nvPr>
            <p:ph idx="1"/>
          </p:nvPr>
        </p:nvSpPr>
        <p:spPr>
          <a:xfrm>
            <a:off x="304800" y="914400"/>
            <a:ext cx="8686800" cy="5211763"/>
          </a:xfrm>
        </p:spPr>
        <p:txBody>
          <a:bodyPr>
            <a:noAutofit/>
          </a:bodyPr>
          <a:lstStyle/>
          <a:p>
            <a:pPr>
              <a:buNone/>
            </a:pPr>
            <a:r>
              <a:rPr lang="en-US" sz="2400" b="1" dirty="0" smtClean="0">
                <a:solidFill>
                  <a:srgbClr val="FF0000"/>
                </a:solidFill>
              </a:rPr>
              <a:t>Token </a:t>
            </a:r>
            <a:r>
              <a:rPr lang="en-US" sz="2400" b="1" dirty="0" smtClean="0">
                <a:solidFill>
                  <a:srgbClr val="FF0000"/>
                </a:solidFill>
              </a:rPr>
              <a:t>Ring Networks were developed by IBM in the early 1980s. the transmission medium is typically a twisted pair or a coaxial cable, although some versions use optical fibers. </a:t>
            </a:r>
          </a:p>
          <a:p>
            <a:pPr>
              <a:buNone/>
            </a:pPr>
            <a:r>
              <a:rPr lang="en-US" sz="2400" b="1" dirty="0" smtClean="0"/>
              <a:t>   </a:t>
            </a:r>
            <a:r>
              <a:rPr lang="en-US" sz="2400" b="1" dirty="0" smtClean="0">
                <a:solidFill>
                  <a:srgbClr val="0070C0"/>
                </a:solidFill>
              </a:rPr>
              <a:t>The MAC protocol of the Token Ring is as follow: </a:t>
            </a:r>
            <a:endParaRPr lang="en-US" sz="2400" b="1" dirty="0" smtClean="0">
              <a:solidFill>
                <a:srgbClr val="0070C0"/>
              </a:solidFill>
            </a:endParaRPr>
          </a:p>
          <a:p>
            <a:pPr>
              <a:buFontTx/>
              <a:buChar char="-"/>
            </a:pPr>
            <a:r>
              <a:rPr lang="en-US" sz="2400" b="1" dirty="0" smtClean="0">
                <a:solidFill>
                  <a:srgbClr val="0070C0"/>
                </a:solidFill>
              </a:rPr>
              <a:t>a </a:t>
            </a:r>
            <a:r>
              <a:rPr lang="en-US" sz="2400" b="1" dirty="0" smtClean="0">
                <a:solidFill>
                  <a:srgbClr val="0070C0"/>
                </a:solidFill>
              </a:rPr>
              <a:t>specific bit pattern, called the token, circulates in the ring</a:t>
            </a:r>
            <a:r>
              <a:rPr lang="en-US" sz="2400" b="1" dirty="0" smtClean="0">
                <a:solidFill>
                  <a:srgbClr val="0070C0"/>
                </a:solidFill>
              </a:rPr>
              <a:t>.</a:t>
            </a:r>
          </a:p>
          <a:p>
            <a:pPr>
              <a:buFontTx/>
              <a:buChar char="-"/>
            </a:pPr>
            <a:r>
              <a:rPr lang="en-US" sz="2400" b="1" dirty="0" smtClean="0">
                <a:solidFill>
                  <a:srgbClr val="0070C0"/>
                </a:solidFill>
              </a:rPr>
              <a:t>When  </a:t>
            </a:r>
            <a:r>
              <a:rPr lang="en-US" sz="2400" b="1" dirty="0" smtClean="0">
                <a:solidFill>
                  <a:srgbClr val="0070C0"/>
                </a:solidFill>
              </a:rPr>
              <a:t>a node wants to transmit, it waits until the token comes by</a:t>
            </a:r>
            <a:r>
              <a:rPr lang="en-US" sz="2400" b="1" dirty="0" smtClean="0">
                <a:solidFill>
                  <a:srgbClr val="0070C0"/>
                </a:solidFill>
              </a:rPr>
              <a:t>.</a:t>
            </a:r>
          </a:p>
          <a:p>
            <a:pPr>
              <a:buNone/>
            </a:pPr>
            <a:r>
              <a:rPr lang="en-US" sz="2400" b="1" dirty="0" smtClean="0">
                <a:solidFill>
                  <a:srgbClr val="0070C0"/>
                </a:solidFill>
              </a:rPr>
              <a:t> - It </a:t>
            </a:r>
            <a:r>
              <a:rPr lang="en-US" sz="2400" b="1" dirty="0" smtClean="0">
                <a:solidFill>
                  <a:srgbClr val="0070C0"/>
                </a:solidFill>
              </a:rPr>
              <a:t>then replaces the token with another pattern (SFD) which indicates the star of frame, and it appends its packet. </a:t>
            </a:r>
            <a:endParaRPr lang="en-US" sz="2400" b="1" dirty="0" smtClean="0">
              <a:solidFill>
                <a:srgbClr val="0070C0"/>
              </a:solidFill>
            </a:endParaRPr>
          </a:p>
          <a:p>
            <a:pPr>
              <a:buFontTx/>
              <a:buChar char="-"/>
            </a:pPr>
            <a:r>
              <a:rPr lang="en-US" sz="2400" b="1" dirty="0" smtClean="0">
                <a:solidFill>
                  <a:srgbClr val="0070C0"/>
                </a:solidFill>
              </a:rPr>
              <a:t>Once </a:t>
            </a:r>
            <a:r>
              <a:rPr lang="en-US" sz="2400" b="1" dirty="0" smtClean="0">
                <a:solidFill>
                  <a:srgbClr val="0070C0"/>
                </a:solidFill>
              </a:rPr>
              <a:t>the packet has been transmitted, the node transmits the token , which then becomes available to another </a:t>
            </a:r>
            <a:r>
              <a:rPr lang="en-US" sz="2400" b="1" dirty="0" smtClean="0">
                <a:solidFill>
                  <a:srgbClr val="0070C0"/>
                </a:solidFill>
              </a:rPr>
              <a:t>nod</a:t>
            </a:r>
            <a:r>
              <a:rPr lang="en-US" sz="2400" b="1" dirty="0" smtClean="0"/>
              <a:t>  </a:t>
            </a:r>
            <a:endParaRPr lang="en-US" sz="2400" b="1" dirty="0" smtClean="0"/>
          </a:p>
          <a:p>
            <a:pPr>
              <a:buNone/>
            </a:pPr>
            <a:endParaRPr lang="en-US" sz="24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1464</Words>
  <Application>Microsoft Office PowerPoint</Application>
  <PresentationFormat>On-screen Show (4:3)</PresentationFormat>
  <Paragraphs>75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7- chapter Seven Local Area Networks (LAN)</vt:lpstr>
      <vt:lpstr>Data Link Sublayers</vt:lpstr>
      <vt:lpstr>MAC &amp; LLC</vt:lpstr>
      <vt:lpstr>Main performance measures of a LAN</vt:lpstr>
      <vt:lpstr>ALOHA protocol 1</vt:lpstr>
      <vt:lpstr>Slide 6</vt:lpstr>
      <vt:lpstr>Ethernet and IEEE 802.3</vt:lpstr>
      <vt:lpstr>The CSMA-CD protocol</vt:lpstr>
      <vt:lpstr>Token Ring Networks</vt:lpstr>
      <vt:lpstr>Slide 10</vt:lpstr>
      <vt:lpstr>Token Bus Network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chapter Seven Local Area Networks (LAN)</dc:title>
  <dc:creator>SAAD MAKKI</dc:creator>
  <cp:lastModifiedBy>SAAD MAKKI</cp:lastModifiedBy>
  <cp:revision>10</cp:revision>
  <dcterms:created xsi:type="dcterms:W3CDTF">2006-08-16T00:00:00Z</dcterms:created>
  <dcterms:modified xsi:type="dcterms:W3CDTF">2015-11-29T06:13:45Z</dcterms:modified>
</cp:coreProperties>
</file>