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11/28/2015</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11/28/2015</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C00000"/>
                </a:solidFill>
              </a:rPr>
              <a:t>Chapter Six: Reference Models</a:t>
            </a: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rtl="1">
              <a:buNone/>
            </a:pPr>
            <a:r>
              <a:rPr lang="en-US" b="1" dirty="0" smtClean="0">
                <a:solidFill>
                  <a:srgbClr val="0070C0"/>
                </a:solidFill>
              </a:rPr>
              <a:t>There are two important network architectures, the OSI reference model and the TCP/IP reference model.</a:t>
            </a:r>
          </a:p>
          <a:p>
            <a:pPr rtl="1">
              <a:buNone/>
            </a:pPr>
            <a:r>
              <a:rPr lang="en-US" b="1" dirty="0" smtClean="0">
                <a:solidFill>
                  <a:srgbClr val="00B050"/>
                </a:solidFill>
              </a:rPr>
              <a:t>Although the protocols associated with the OSI model are rarely used any more, the model itself is actually quite general and still valid, and the features discussed at each layer are still very important.</a:t>
            </a:r>
          </a:p>
          <a:p>
            <a:pPr rtl="1">
              <a:buNone/>
            </a:pPr>
            <a:r>
              <a:rPr lang="en-US" b="1" dirty="0" smtClean="0"/>
              <a:t> </a:t>
            </a:r>
            <a:r>
              <a:rPr lang="en-US" b="1" dirty="0" smtClean="0">
                <a:solidFill>
                  <a:srgbClr val="FF0000"/>
                </a:solidFill>
              </a:rPr>
              <a:t>The TCP/IP model has the opposite properties: the model itself is not of much use but the protocols are widely used.</a:t>
            </a:r>
            <a:endParaRPr 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fontScale="90000"/>
          </a:bodyPr>
          <a:lstStyle/>
          <a:p>
            <a:r>
              <a:rPr lang="en-US" b="1" dirty="0" smtClean="0">
                <a:solidFill>
                  <a:srgbClr val="C00000"/>
                </a:solidFill>
              </a:rPr>
              <a:t>1 The Internet Layer</a:t>
            </a:r>
            <a:endParaRPr lang="en-US" dirty="0">
              <a:solidFill>
                <a:srgbClr val="C00000"/>
              </a:solidFill>
            </a:endParaRPr>
          </a:p>
        </p:txBody>
      </p:sp>
      <p:sp>
        <p:nvSpPr>
          <p:cNvPr id="3" name="Content Placeholder 2"/>
          <p:cNvSpPr>
            <a:spLocks noGrp="1"/>
          </p:cNvSpPr>
          <p:nvPr>
            <p:ph sz="quarter" idx="1"/>
          </p:nvPr>
        </p:nvSpPr>
        <p:spPr>
          <a:xfrm>
            <a:off x="914400" y="990600"/>
            <a:ext cx="7772400" cy="5334000"/>
          </a:xfrm>
        </p:spPr>
        <p:txBody>
          <a:bodyPr>
            <a:normAutofit fontScale="92500"/>
          </a:bodyPr>
          <a:lstStyle/>
          <a:p>
            <a:pPr>
              <a:buNone/>
            </a:pPr>
            <a:r>
              <a:rPr lang="en-US" b="1" dirty="0" smtClean="0">
                <a:solidFill>
                  <a:srgbClr val="0070C0"/>
                </a:solidFill>
              </a:rPr>
              <a:t>1- </a:t>
            </a:r>
            <a:r>
              <a:rPr lang="en-US" b="1" dirty="0" err="1" smtClean="0">
                <a:solidFill>
                  <a:srgbClr val="0070C0"/>
                </a:solidFill>
              </a:rPr>
              <a:t>DoD</a:t>
            </a:r>
            <a:r>
              <a:rPr lang="en-US" b="1" dirty="0" smtClean="0">
                <a:solidFill>
                  <a:srgbClr val="0070C0"/>
                </a:solidFill>
              </a:rPr>
              <a:t> </a:t>
            </a:r>
            <a:r>
              <a:rPr lang="en-US" b="1" dirty="0" err="1" smtClean="0">
                <a:solidFill>
                  <a:srgbClr val="0070C0"/>
                </a:solidFill>
              </a:rPr>
              <a:t>Requirments</a:t>
            </a:r>
            <a:r>
              <a:rPr lang="en-US" b="1" dirty="0" smtClean="0">
                <a:solidFill>
                  <a:srgbClr val="0070C0"/>
                </a:solidFill>
              </a:rPr>
              <a:t> led to the choice of a packet-switching network based on a connectionless internetwork layer. This layer, called the internet layer, is the linchpin that holds the whole architecture together. </a:t>
            </a:r>
          </a:p>
          <a:p>
            <a:pPr>
              <a:buNone/>
            </a:pPr>
            <a:r>
              <a:rPr lang="en-US" b="1" dirty="0" smtClean="0">
                <a:solidFill>
                  <a:srgbClr val="FF0000"/>
                </a:solidFill>
              </a:rPr>
              <a:t>2- permit hosts to inject packets into any network and have them travel independently to the destination.</a:t>
            </a:r>
          </a:p>
          <a:p>
            <a:pPr>
              <a:buNone/>
            </a:pPr>
            <a:r>
              <a:rPr lang="en-US" b="1" dirty="0" smtClean="0">
                <a:solidFill>
                  <a:srgbClr val="00B050"/>
                </a:solidFill>
              </a:rPr>
              <a:t>3- Packets may even arrive in a different order than they were sent.</a:t>
            </a:r>
          </a:p>
          <a:p>
            <a:pPr>
              <a:buNone/>
            </a:pPr>
            <a:r>
              <a:rPr lang="en-US" b="1" dirty="0" smtClean="0">
                <a:solidFill>
                  <a:srgbClr val="0070C0"/>
                </a:solidFill>
              </a:rPr>
              <a:t>4- defines an official packet format and protocol called IP.</a:t>
            </a:r>
          </a:p>
          <a:p>
            <a:pPr>
              <a:buNone/>
            </a:pPr>
            <a:r>
              <a:rPr lang="en-US" b="1" dirty="0" smtClean="0">
                <a:solidFill>
                  <a:srgbClr val="FF0000"/>
                </a:solidFill>
              </a:rPr>
              <a:t>5- deliver IP packets where they are supposed to go. </a:t>
            </a:r>
          </a:p>
          <a:p>
            <a:pPr>
              <a:buNone/>
            </a:pPr>
            <a:r>
              <a:rPr lang="en-US" b="1" dirty="0" smtClean="0"/>
              <a:t>6- Packet routing is clearly the major issue.</a:t>
            </a:r>
          </a:p>
          <a:p>
            <a:pPr>
              <a:buNone/>
            </a:pPr>
            <a:r>
              <a:rPr lang="en-US" b="1" dirty="0" smtClean="0">
                <a:solidFill>
                  <a:srgbClr val="7030A0"/>
                </a:solidFill>
              </a:rPr>
              <a:t>7- TCP/IP internet layer is similar in functionality to the OSI network layer. </a:t>
            </a:r>
            <a:endParaRPr lang="en-US" b="1"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itchFamily="18" charset="0"/>
                <a:cs typeface="Times New Roman" pitchFamily="18" charset="0"/>
              </a:rPr>
              <a:t>2 The Transport Layer</a:t>
            </a:r>
          </a:p>
        </p:txBody>
      </p:sp>
      <p:sp>
        <p:nvSpPr>
          <p:cNvPr id="3" name="Content Placeholder 2"/>
          <p:cNvSpPr>
            <a:spLocks noGrp="1"/>
          </p:cNvSpPr>
          <p:nvPr>
            <p:ph sz="quarter" idx="1"/>
          </p:nvPr>
        </p:nvSpPr>
        <p:spPr/>
        <p:txBody>
          <a:bodyPr>
            <a:normAutofit/>
          </a:bodyPr>
          <a:lstStyle/>
          <a:p>
            <a:pPr>
              <a:buNone/>
            </a:pPr>
            <a:r>
              <a:rPr lang="en-US" sz="2800" b="1" dirty="0" smtClean="0">
                <a:solidFill>
                  <a:srgbClr val="002060"/>
                </a:solidFill>
              </a:rPr>
              <a:t>1- The layer above the internet layer in the TCP/IP model is now usually called the transport layer. </a:t>
            </a:r>
          </a:p>
          <a:p>
            <a:pPr>
              <a:buNone/>
            </a:pPr>
            <a:r>
              <a:rPr lang="en-US" sz="2800" b="1" dirty="0" smtClean="0">
                <a:solidFill>
                  <a:srgbClr val="7030A0"/>
                </a:solidFill>
              </a:rPr>
              <a:t>2- It is designed to allow peer entities on the source and destination hosts to carry on a conversation, just as in the OSI transport layer. </a:t>
            </a:r>
          </a:p>
          <a:p>
            <a:pPr>
              <a:buNone/>
            </a:pPr>
            <a:r>
              <a:rPr lang="en-US" sz="2800" b="1" dirty="0" smtClean="0">
                <a:solidFill>
                  <a:srgbClr val="FF0000"/>
                </a:solidFill>
              </a:rPr>
              <a:t>3- Two end-to-end transport protocols have been defined here. </a:t>
            </a:r>
            <a:endParaRPr lang="en-US" sz="2800"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solidFill>
                  <a:srgbClr val="C00000"/>
                </a:solidFill>
              </a:rPr>
              <a:t>A- The first one, TCP (Transmission Control Protocol), </a:t>
            </a:r>
            <a:endParaRPr lang="en-US" b="1" dirty="0">
              <a:solidFill>
                <a:srgbClr val="C00000"/>
              </a:solidFill>
            </a:endParaRPr>
          </a:p>
        </p:txBody>
      </p:sp>
      <p:sp>
        <p:nvSpPr>
          <p:cNvPr id="3" name="Content Placeholder 2"/>
          <p:cNvSpPr>
            <a:spLocks noGrp="1"/>
          </p:cNvSpPr>
          <p:nvPr>
            <p:ph sz="quarter" idx="1"/>
          </p:nvPr>
        </p:nvSpPr>
        <p:spPr>
          <a:xfrm>
            <a:off x="914400" y="1447800"/>
            <a:ext cx="7772400" cy="4876800"/>
          </a:xfrm>
        </p:spPr>
        <p:txBody>
          <a:bodyPr>
            <a:normAutofit fontScale="92500"/>
          </a:bodyPr>
          <a:lstStyle/>
          <a:p>
            <a:pPr lvl="0">
              <a:buNone/>
            </a:pPr>
            <a:r>
              <a:rPr lang="en-US" b="1" dirty="0" smtClean="0">
                <a:solidFill>
                  <a:srgbClr val="002060"/>
                </a:solidFill>
              </a:rPr>
              <a:t>1- is a reliable connection-oriented protocol . </a:t>
            </a:r>
          </a:p>
          <a:p>
            <a:pPr lvl="0">
              <a:buNone/>
            </a:pPr>
            <a:r>
              <a:rPr lang="en-US" b="1" dirty="0" smtClean="0"/>
              <a:t>2- allows a byte stream originating on one machine to be delivered without error on any other machine in the internet. </a:t>
            </a:r>
          </a:p>
          <a:p>
            <a:pPr lvl="0">
              <a:buNone/>
            </a:pPr>
            <a:r>
              <a:rPr lang="en-US" b="1" dirty="0" smtClean="0">
                <a:solidFill>
                  <a:srgbClr val="00B050"/>
                </a:solidFill>
              </a:rPr>
              <a:t>3- It fragments the incoming byte stream into discrete messages and passes each one on to the internet layer. </a:t>
            </a:r>
          </a:p>
          <a:p>
            <a:pPr lvl="0">
              <a:buNone/>
            </a:pPr>
            <a:r>
              <a:rPr lang="en-US" b="1" dirty="0" smtClean="0"/>
              <a:t>4- At the destination, the receiving TCP process reassembles the received messages into the output stream. </a:t>
            </a:r>
          </a:p>
          <a:p>
            <a:pPr lvl="0">
              <a:buNone/>
            </a:pPr>
            <a:r>
              <a:rPr lang="en-US" b="1" dirty="0" smtClean="0">
                <a:solidFill>
                  <a:srgbClr val="002060"/>
                </a:solidFill>
              </a:rPr>
              <a:t>5- TCP also handles flow control to make sure a fast sender cannot swamp a slow receiver with more messages than it can handle.</a:t>
            </a:r>
            <a:endParaRPr lang="en-US" b="1"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B- The second protocol in this layer, UDP (User Datagram Protocol), </a:t>
            </a:r>
            <a:endParaRPr lang="en-US" dirty="0">
              <a:solidFill>
                <a:srgbClr val="C00000"/>
              </a:solidFill>
            </a:endParaRPr>
          </a:p>
        </p:txBody>
      </p:sp>
      <p:sp>
        <p:nvSpPr>
          <p:cNvPr id="3" name="Content Placeholder 2"/>
          <p:cNvSpPr>
            <a:spLocks noGrp="1"/>
          </p:cNvSpPr>
          <p:nvPr>
            <p:ph sz="quarter" idx="1"/>
          </p:nvPr>
        </p:nvSpPr>
        <p:spPr/>
        <p:txBody>
          <a:bodyPr>
            <a:normAutofit lnSpcReduction="10000"/>
          </a:bodyPr>
          <a:lstStyle/>
          <a:p>
            <a:pPr lvl="0">
              <a:buNone/>
            </a:pPr>
            <a:r>
              <a:rPr lang="en-US" b="1" dirty="0" smtClean="0">
                <a:solidFill>
                  <a:srgbClr val="002060"/>
                </a:solidFill>
              </a:rPr>
              <a:t>1- is </a:t>
            </a:r>
            <a:r>
              <a:rPr lang="en-US" b="1" dirty="0" smtClean="0">
                <a:solidFill>
                  <a:srgbClr val="002060"/>
                </a:solidFill>
              </a:rPr>
              <a:t>an unreliable, connectionless protocol for applications that do not want TCP's sequencing or flow control and wish to provide their own. </a:t>
            </a:r>
          </a:p>
          <a:p>
            <a:pPr lvl="0">
              <a:buNone/>
            </a:pPr>
            <a:r>
              <a:rPr lang="en-US" b="1" dirty="0" smtClean="0">
                <a:solidFill>
                  <a:srgbClr val="0070C0"/>
                </a:solidFill>
              </a:rPr>
              <a:t>2- it </a:t>
            </a:r>
            <a:r>
              <a:rPr lang="en-US" b="1" dirty="0" smtClean="0">
                <a:solidFill>
                  <a:srgbClr val="0070C0"/>
                </a:solidFill>
              </a:rPr>
              <a:t>is also widely used for one-shot, </a:t>
            </a:r>
          </a:p>
          <a:p>
            <a:pPr lvl="0">
              <a:buNone/>
            </a:pPr>
            <a:r>
              <a:rPr lang="en-US" b="1" dirty="0" smtClean="0">
                <a:solidFill>
                  <a:srgbClr val="00B050"/>
                </a:solidFill>
              </a:rPr>
              <a:t>3- it </a:t>
            </a:r>
            <a:r>
              <a:rPr lang="en-US" b="1" dirty="0" smtClean="0">
                <a:solidFill>
                  <a:srgbClr val="00B050"/>
                </a:solidFill>
              </a:rPr>
              <a:t>is also widely used for client-server-type request-reply queries and </a:t>
            </a:r>
          </a:p>
          <a:p>
            <a:pPr lvl="0">
              <a:buNone/>
            </a:pPr>
            <a:r>
              <a:rPr lang="en-US" b="1" dirty="0" smtClean="0">
                <a:solidFill>
                  <a:srgbClr val="FF0000"/>
                </a:solidFill>
              </a:rPr>
              <a:t>4- it </a:t>
            </a:r>
            <a:r>
              <a:rPr lang="en-US" b="1" dirty="0" smtClean="0">
                <a:solidFill>
                  <a:srgbClr val="FF0000"/>
                </a:solidFill>
              </a:rPr>
              <a:t>is also widely used for applications in which prompt delivery is more important than accurate delivery, such as transmitting speech or video. </a:t>
            </a:r>
          </a:p>
          <a:p>
            <a:pPr>
              <a:buNone/>
            </a:pPr>
            <a:r>
              <a:rPr lang="en-US" b="1" dirty="0" smtClean="0"/>
              <a:t>5- Since </a:t>
            </a:r>
            <a:r>
              <a:rPr lang="en-US" b="1" dirty="0" smtClean="0"/>
              <a:t>the model was developed, IP has been implemented on many other networks.</a:t>
            </a:r>
          </a:p>
          <a:p>
            <a:pPr>
              <a:buNone/>
            </a:pPr>
            <a:endParaRPr 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b="1" dirty="0" smtClean="0">
                <a:solidFill>
                  <a:srgbClr val="C00000"/>
                </a:solidFill>
              </a:rPr>
              <a:t>3 The Application </a:t>
            </a:r>
            <a:r>
              <a:rPr lang="en-US" b="1" dirty="0" smtClean="0">
                <a:solidFill>
                  <a:srgbClr val="C00000"/>
                </a:solidFill>
              </a:rPr>
              <a:t>Layer</a:t>
            </a:r>
            <a:endParaRPr lang="en-US" dirty="0">
              <a:solidFill>
                <a:srgbClr val="C00000"/>
              </a:solidFill>
            </a:endParaRPr>
          </a:p>
        </p:txBody>
      </p:sp>
      <p:sp>
        <p:nvSpPr>
          <p:cNvPr id="3" name="Content Placeholder 2"/>
          <p:cNvSpPr>
            <a:spLocks noGrp="1"/>
          </p:cNvSpPr>
          <p:nvPr>
            <p:ph sz="quarter" idx="1"/>
          </p:nvPr>
        </p:nvSpPr>
        <p:spPr>
          <a:xfrm>
            <a:off x="457200" y="1066800"/>
            <a:ext cx="8686800" cy="5257800"/>
          </a:xfrm>
        </p:spPr>
        <p:txBody>
          <a:bodyPr>
            <a:noAutofit/>
          </a:bodyPr>
          <a:lstStyle/>
          <a:p>
            <a:pPr>
              <a:buNone/>
            </a:pPr>
            <a:r>
              <a:rPr lang="en-US" sz="2400" b="1" dirty="0" smtClean="0">
                <a:solidFill>
                  <a:srgbClr val="0070C0"/>
                </a:solidFill>
              </a:rPr>
              <a:t>1- </a:t>
            </a:r>
            <a:r>
              <a:rPr lang="en-US" sz="2400" b="1" dirty="0" smtClean="0">
                <a:solidFill>
                  <a:srgbClr val="0070C0"/>
                </a:solidFill>
              </a:rPr>
              <a:t>The TCP/IP model does not have session or presentation layers. </a:t>
            </a:r>
          </a:p>
          <a:p>
            <a:pPr>
              <a:buNone/>
            </a:pPr>
            <a:r>
              <a:rPr lang="en-US" sz="2400" b="1" dirty="0" smtClean="0">
                <a:solidFill>
                  <a:srgbClr val="FF0000"/>
                </a:solidFill>
              </a:rPr>
              <a:t>2- </a:t>
            </a:r>
            <a:r>
              <a:rPr lang="en-US" sz="2400" b="1" dirty="0" smtClean="0">
                <a:solidFill>
                  <a:srgbClr val="FF0000"/>
                </a:solidFill>
              </a:rPr>
              <a:t>It </a:t>
            </a:r>
            <a:r>
              <a:rPr lang="en-US" sz="2400" b="1" dirty="0" smtClean="0">
                <a:solidFill>
                  <a:srgbClr val="FF0000"/>
                </a:solidFill>
              </a:rPr>
              <a:t>contains all the higher-level protocols. </a:t>
            </a:r>
          </a:p>
          <a:p>
            <a:pPr>
              <a:buNone/>
            </a:pPr>
            <a:r>
              <a:rPr lang="en-US" sz="2400" b="1" dirty="0" smtClean="0">
                <a:solidFill>
                  <a:srgbClr val="00B050"/>
                </a:solidFill>
              </a:rPr>
              <a:t>3- The early ones included</a:t>
            </a:r>
            <a:r>
              <a:rPr lang="en-US" sz="2400" b="1" dirty="0" smtClean="0">
                <a:solidFill>
                  <a:srgbClr val="00B050"/>
                </a:solidFill>
              </a:rPr>
              <a:t>:  virtual </a:t>
            </a:r>
            <a:r>
              <a:rPr lang="en-US" sz="2400" b="1" dirty="0" smtClean="0">
                <a:solidFill>
                  <a:srgbClr val="00B050"/>
                </a:solidFill>
              </a:rPr>
              <a:t>terminal (TELNET) The virtual terminal protocol allows a user on one machine to log onto a distant machine and work there., </a:t>
            </a:r>
            <a:r>
              <a:rPr lang="en-US" sz="2400" b="1" dirty="0" smtClean="0">
                <a:solidFill>
                  <a:srgbClr val="00B050"/>
                </a:solidFill>
              </a:rPr>
              <a:t>file </a:t>
            </a:r>
            <a:r>
              <a:rPr lang="en-US" sz="2400" b="1" dirty="0" smtClean="0">
                <a:solidFill>
                  <a:srgbClr val="00B050"/>
                </a:solidFill>
              </a:rPr>
              <a:t>transfer (FTP) The file transfer protocol provides a way to move data efficiently from one machine to another</a:t>
            </a:r>
            <a:r>
              <a:rPr lang="en-US" sz="2400" b="1" dirty="0" smtClean="0">
                <a:solidFill>
                  <a:srgbClr val="00B050"/>
                </a:solidFill>
              </a:rPr>
              <a:t>. and </a:t>
            </a:r>
            <a:r>
              <a:rPr lang="en-US" sz="2400" b="1" dirty="0" smtClean="0">
                <a:solidFill>
                  <a:srgbClr val="00B050"/>
                </a:solidFill>
              </a:rPr>
              <a:t>electronic mail (SMTP</a:t>
            </a:r>
            <a:r>
              <a:rPr lang="en-US" sz="2400" b="1" dirty="0" smtClean="0">
                <a:solidFill>
                  <a:srgbClr val="00B050"/>
                </a:solidFill>
              </a:rPr>
              <a:t>).</a:t>
            </a:r>
            <a:endParaRPr lang="en-US" sz="2400" b="1" dirty="0" smtClean="0">
              <a:solidFill>
                <a:srgbClr val="00B050"/>
              </a:solidFill>
            </a:endParaRPr>
          </a:p>
          <a:p>
            <a:pPr>
              <a:buNone/>
            </a:pPr>
            <a:r>
              <a:rPr lang="en-US" sz="2400" b="1" dirty="0" smtClean="0">
                <a:solidFill>
                  <a:schemeClr val="accent1"/>
                </a:solidFill>
              </a:rPr>
              <a:t>4- Many other protocols have been added </a:t>
            </a:r>
            <a:r>
              <a:rPr lang="en-US" sz="2400" b="1" dirty="0" smtClean="0">
                <a:solidFill>
                  <a:schemeClr val="accent1"/>
                </a:solidFill>
              </a:rPr>
              <a:t>:</a:t>
            </a:r>
            <a:endParaRPr lang="en-US" sz="2400" b="1" dirty="0" smtClean="0">
              <a:solidFill>
                <a:schemeClr val="accent1"/>
              </a:solidFill>
            </a:endParaRPr>
          </a:p>
          <a:p>
            <a:pPr lvl="0">
              <a:buNone/>
            </a:pPr>
            <a:r>
              <a:rPr lang="en-US" sz="2000" b="1" dirty="0" smtClean="0">
                <a:solidFill>
                  <a:schemeClr val="accent1"/>
                </a:solidFill>
              </a:rPr>
              <a:t>A- the </a:t>
            </a:r>
            <a:r>
              <a:rPr lang="en-US" sz="2000" b="1" dirty="0" smtClean="0">
                <a:solidFill>
                  <a:schemeClr val="accent1"/>
                </a:solidFill>
              </a:rPr>
              <a:t>Domain Name System (DNS) for mapping host names onto their network addresses, </a:t>
            </a:r>
          </a:p>
          <a:p>
            <a:pPr lvl="0">
              <a:buNone/>
            </a:pPr>
            <a:r>
              <a:rPr lang="en-US" sz="2000" b="1" dirty="0" smtClean="0">
                <a:solidFill>
                  <a:schemeClr val="accent1"/>
                </a:solidFill>
              </a:rPr>
              <a:t>B- NNTP</a:t>
            </a:r>
            <a:r>
              <a:rPr lang="en-US" sz="2000" b="1" dirty="0" smtClean="0">
                <a:solidFill>
                  <a:schemeClr val="accent1"/>
                </a:solidFill>
              </a:rPr>
              <a:t>, the protocol for moving USENET news articles around, </a:t>
            </a:r>
          </a:p>
          <a:p>
            <a:pPr lvl="0">
              <a:buNone/>
            </a:pPr>
            <a:r>
              <a:rPr lang="en-US" sz="2000" b="1" dirty="0" smtClean="0">
                <a:solidFill>
                  <a:schemeClr val="accent1"/>
                </a:solidFill>
              </a:rPr>
              <a:t>C- and </a:t>
            </a:r>
            <a:r>
              <a:rPr lang="en-US" sz="2000" b="1" dirty="0" smtClean="0">
                <a:solidFill>
                  <a:schemeClr val="accent1"/>
                </a:solidFill>
              </a:rPr>
              <a:t>HTTP, the protocol for fetching pages on the World Wide Web, and many others</a:t>
            </a:r>
            <a:r>
              <a:rPr lang="en-US" sz="2000" b="1" dirty="0" smtClean="0">
                <a:solidFill>
                  <a:schemeClr val="accent1"/>
                </a:solidFill>
              </a:rPr>
              <a:t>.</a:t>
            </a:r>
            <a:endParaRPr lang="en-US" sz="2000" b="1" dirty="0" smtClean="0">
              <a:solidFill>
                <a:schemeClr val="accen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r>
              <a:rPr lang="en-US" b="1" dirty="0" smtClean="0">
                <a:solidFill>
                  <a:srgbClr val="C00000"/>
                </a:solidFill>
              </a:rPr>
              <a:t>4 The Host-to-Network </a:t>
            </a:r>
            <a:r>
              <a:rPr lang="en-US" b="1" dirty="0" smtClean="0">
                <a:solidFill>
                  <a:srgbClr val="C00000"/>
                </a:solidFill>
              </a:rPr>
              <a:t>Layer</a:t>
            </a:r>
            <a:endParaRPr lang="en-US" dirty="0">
              <a:solidFill>
                <a:srgbClr val="C00000"/>
              </a:solidFill>
            </a:endParaRPr>
          </a:p>
        </p:txBody>
      </p:sp>
      <p:sp>
        <p:nvSpPr>
          <p:cNvPr id="3" name="Content Placeholder 2"/>
          <p:cNvSpPr>
            <a:spLocks noGrp="1"/>
          </p:cNvSpPr>
          <p:nvPr>
            <p:ph sz="quarter" idx="1"/>
          </p:nvPr>
        </p:nvSpPr>
        <p:spPr>
          <a:xfrm>
            <a:off x="914400" y="1447800"/>
            <a:ext cx="7772400" cy="4953000"/>
          </a:xfrm>
        </p:spPr>
        <p:txBody>
          <a:bodyPr/>
          <a:lstStyle/>
          <a:p>
            <a:pPr>
              <a:buNone/>
            </a:pPr>
            <a:r>
              <a:rPr lang="en-US" b="1" dirty="0" smtClean="0">
                <a:solidFill>
                  <a:srgbClr val="0070C0"/>
                </a:solidFill>
              </a:rPr>
              <a:t>1- </a:t>
            </a:r>
            <a:r>
              <a:rPr lang="en-US" b="1" dirty="0" smtClean="0">
                <a:solidFill>
                  <a:srgbClr val="0070C0"/>
                </a:solidFill>
              </a:rPr>
              <a:t>Below the internet layer is a great void. </a:t>
            </a:r>
          </a:p>
          <a:p>
            <a:pPr>
              <a:buNone/>
            </a:pPr>
            <a:r>
              <a:rPr lang="en-US" b="1" dirty="0" smtClean="0">
                <a:solidFill>
                  <a:srgbClr val="FF0000"/>
                </a:solidFill>
              </a:rPr>
              <a:t>2- The TCP/IP reference model does not really say much about what happens here, except to point out that the host has to connect to the network using some protocol so it can send IP packets to it. </a:t>
            </a:r>
          </a:p>
          <a:p>
            <a:pPr>
              <a:buNone/>
            </a:pPr>
            <a:r>
              <a:rPr lang="en-US" b="1" dirty="0" smtClean="0">
                <a:solidFill>
                  <a:srgbClr val="00B050"/>
                </a:solidFill>
              </a:rPr>
              <a:t>3- This protocol is not defined and varies from host to host and network to network. </a:t>
            </a:r>
          </a:p>
          <a:p>
            <a:pPr>
              <a:buNone/>
            </a:pPr>
            <a:r>
              <a:rPr lang="en-US" b="1" dirty="0" smtClean="0">
                <a:solidFill>
                  <a:srgbClr val="7030A0"/>
                </a:solidFill>
              </a:rPr>
              <a:t>4-Books </a:t>
            </a:r>
            <a:r>
              <a:rPr lang="en-US" b="1" dirty="0" smtClean="0">
                <a:solidFill>
                  <a:srgbClr val="7030A0"/>
                </a:solidFill>
              </a:rPr>
              <a:t>and papers about the TCP/IP model rarely discuss it</a:t>
            </a:r>
            <a:endParaRPr lang="en-US" b="1" dirty="0">
              <a:solidFill>
                <a:srgbClr val="7030A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srgbClr val="C00000"/>
                </a:solidFill>
              </a:rPr>
              <a:t>Comparison of the OSI and TCP/IP Reference </a:t>
            </a:r>
            <a:r>
              <a:rPr lang="en-US" b="1" dirty="0" smtClean="0">
                <a:solidFill>
                  <a:srgbClr val="C00000"/>
                </a:solidFill>
              </a:rPr>
              <a:t>Models</a:t>
            </a:r>
            <a:endParaRPr lang="en-US" dirty="0">
              <a:solidFill>
                <a:srgbClr val="C00000"/>
              </a:solidFill>
            </a:endParaRPr>
          </a:p>
        </p:txBody>
      </p:sp>
      <p:graphicFrame>
        <p:nvGraphicFramePr>
          <p:cNvPr id="4" name="Content Placeholder 3"/>
          <p:cNvGraphicFramePr>
            <a:graphicFrameLocks noGrp="1"/>
          </p:cNvGraphicFramePr>
          <p:nvPr>
            <p:ph sz="quarter" idx="1"/>
          </p:nvPr>
        </p:nvGraphicFramePr>
        <p:xfrm>
          <a:off x="304800" y="1447800"/>
          <a:ext cx="8839200" cy="5417312"/>
        </p:xfrm>
        <a:graphic>
          <a:graphicData uri="http://schemas.openxmlformats.org/drawingml/2006/table">
            <a:tbl>
              <a:tblPr/>
              <a:tblGrid>
                <a:gridCol w="4419600"/>
                <a:gridCol w="4419600"/>
              </a:tblGrid>
              <a:tr h="334264">
                <a:tc>
                  <a:txBody>
                    <a:bodyPr/>
                    <a:lstStyle/>
                    <a:p>
                      <a:pPr marL="0" marR="0" algn="ctr">
                        <a:spcBef>
                          <a:spcPts val="0"/>
                        </a:spcBef>
                        <a:spcAft>
                          <a:spcPts val="0"/>
                        </a:spcAft>
                      </a:pPr>
                      <a:r>
                        <a:rPr lang="en-US" sz="1400" b="1" dirty="0">
                          <a:latin typeface="Times New Roman"/>
                          <a:ea typeface="Times New Roman"/>
                          <a:cs typeface="Arial"/>
                        </a:rPr>
                        <a:t>OSI Reference Model</a:t>
                      </a:r>
                      <a:endParaRPr lang="en-US" sz="1200" dirty="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0"/>
                        </a:spcBef>
                        <a:spcAft>
                          <a:spcPts val="0"/>
                        </a:spcAft>
                      </a:pPr>
                      <a:r>
                        <a:rPr lang="en-US" sz="1400" b="1">
                          <a:latin typeface="Times New Roman"/>
                          <a:ea typeface="Times New Roman"/>
                          <a:cs typeface="Arial"/>
                        </a:rPr>
                        <a:t>TCP/IP Model</a:t>
                      </a:r>
                      <a:endParaRPr lang="en-US" sz="1200">
                        <a:latin typeface="Times New Roman"/>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668528">
                <a:tc>
                  <a:txBody>
                    <a:bodyPr/>
                    <a:lstStyle/>
                    <a:p>
                      <a:pPr marL="0" marR="0">
                        <a:spcBef>
                          <a:spcPts val="0"/>
                        </a:spcBef>
                        <a:spcAft>
                          <a:spcPts val="0"/>
                        </a:spcAft>
                      </a:pPr>
                      <a:r>
                        <a:rPr lang="en-US" sz="1800" b="1" dirty="0">
                          <a:latin typeface="Times New Roman"/>
                          <a:ea typeface="Times New Roman"/>
                          <a:cs typeface="Arial"/>
                        </a:rPr>
                        <a:t>1- based on the concept of a stack of independent protocols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1- based on the concept of a stack of independent protocols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264">
                <a:tc>
                  <a:txBody>
                    <a:bodyPr/>
                    <a:lstStyle/>
                    <a:p>
                      <a:pPr marL="0" marR="0">
                        <a:spcBef>
                          <a:spcPts val="0"/>
                        </a:spcBef>
                        <a:spcAft>
                          <a:spcPts val="0"/>
                        </a:spcAft>
                      </a:pPr>
                      <a:r>
                        <a:rPr lang="en-US" sz="1800" b="1" dirty="0">
                          <a:latin typeface="Times New Roman"/>
                          <a:ea typeface="Times New Roman"/>
                          <a:cs typeface="Arial"/>
                        </a:rPr>
                        <a:t>2- the functionality of the layers is roughly similar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2- the functionality of the layers is roughly similar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528">
                <a:tc>
                  <a:txBody>
                    <a:bodyPr/>
                    <a:lstStyle/>
                    <a:p>
                      <a:pPr marL="0" marR="0">
                        <a:spcBef>
                          <a:spcPts val="0"/>
                        </a:spcBef>
                        <a:spcAft>
                          <a:spcPts val="0"/>
                        </a:spcAft>
                      </a:pPr>
                      <a:r>
                        <a:rPr lang="en-US" sz="1800" b="1" dirty="0">
                          <a:latin typeface="Times New Roman"/>
                          <a:ea typeface="Times New Roman"/>
                          <a:cs typeface="Arial"/>
                        </a:rPr>
                        <a:t>3- originally clearly distinguish between service, interface, and protocol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3- did not originally clearly distinguish between service, interface, and protocol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528">
                <a:tc>
                  <a:txBody>
                    <a:bodyPr/>
                    <a:lstStyle/>
                    <a:p>
                      <a:pPr marL="0" marR="0">
                        <a:spcBef>
                          <a:spcPts val="0"/>
                        </a:spcBef>
                        <a:spcAft>
                          <a:spcPts val="0"/>
                        </a:spcAft>
                      </a:pPr>
                      <a:r>
                        <a:rPr lang="en-US" sz="1800" b="1" dirty="0">
                          <a:latin typeface="Times New Roman"/>
                          <a:ea typeface="Times New Roman"/>
                          <a:cs typeface="Arial"/>
                        </a:rPr>
                        <a:t>4- protocols are better hidden and can be replaced relatively easily as the technology changes.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4- protocols are worse hidden and can be replaced relatively difficultly as the technology changes.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7056">
                <a:tc>
                  <a:txBody>
                    <a:bodyPr/>
                    <a:lstStyle/>
                    <a:p>
                      <a:pPr marL="0" marR="0">
                        <a:spcBef>
                          <a:spcPts val="0"/>
                        </a:spcBef>
                        <a:spcAft>
                          <a:spcPts val="0"/>
                        </a:spcAft>
                      </a:pPr>
                      <a:r>
                        <a:rPr lang="en-US" sz="1800" b="1" dirty="0">
                          <a:latin typeface="Times New Roman"/>
                          <a:ea typeface="Times New Roman"/>
                          <a:cs typeface="Arial"/>
                        </a:rPr>
                        <a:t>5- devised before the corresponding protocols were invented (model was not biased toward one particular set of protocols, it quite general,  designers did not have much experience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5- devised after the corresponding protocols were invented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4264">
                <a:tc>
                  <a:txBody>
                    <a:bodyPr/>
                    <a:lstStyle/>
                    <a:p>
                      <a:pPr marL="0" marR="0">
                        <a:spcBef>
                          <a:spcPts val="0"/>
                        </a:spcBef>
                        <a:spcAft>
                          <a:spcPts val="0"/>
                        </a:spcAft>
                      </a:pPr>
                      <a:r>
                        <a:rPr lang="en-US" sz="1800" b="1" dirty="0">
                          <a:latin typeface="Times New Roman"/>
                          <a:ea typeface="Times New Roman"/>
                          <a:cs typeface="Arial"/>
                        </a:rPr>
                        <a:t>6- has seven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6- has four layers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8528">
                <a:tc>
                  <a:txBody>
                    <a:bodyPr/>
                    <a:lstStyle/>
                    <a:p>
                      <a:pPr marL="0" marR="0">
                        <a:spcBef>
                          <a:spcPts val="0"/>
                        </a:spcBef>
                        <a:spcAft>
                          <a:spcPts val="0"/>
                        </a:spcAft>
                      </a:pPr>
                      <a:r>
                        <a:rPr lang="en-US" sz="1800" b="1" dirty="0">
                          <a:latin typeface="Times New Roman"/>
                          <a:ea typeface="Times New Roman"/>
                          <a:cs typeface="Arial"/>
                        </a:rPr>
                        <a:t>7-Both have (inter)network, transport, and application layers others different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b="1" dirty="0">
                          <a:latin typeface="Times New Roman"/>
                          <a:ea typeface="Times New Roman"/>
                          <a:cs typeface="Arial"/>
                        </a:rPr>
                        <a:t>7-Both have (inter)network, transport, and application layers others different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solidFill>
                  <a:srgbClr val="C00000"/>
                </a:solidFill>
              </a:rPr>
              <a:t>The OSI Reference Model</a:t>
            </a:r>
            <a:endParaRPr lang="en-US" dirty="0">
              <a:solidFill>
                <a:srgbClr val="C00000"/>
              </a:solidFill>
            </a:endParaRPr>
          </a:p>
        </p:txBody>
      </p:sp>
      <p:sp>
        <p:nvSpPr>
          <p:cNvPr id="3" name="Content Placeholder 2"/>
          <p:cNvSpPr>
            <a:spLocks noGrp="1"/>
          </p:cNvSpPr>
          <p:nvPr>
            <p:ph sz="quarter" idx="1"/>
          </p:nvPr>
        </p:nvSpPr>
        <p:spPr>
          <a:xfrm>
            <a:off x="457200" y="762000"/>
            <a:ext cx="8229600" cy="5791200"/>
          </a:xfrm>
        </p:spPr>
        <p:txBody>
          <a:bodyPr/>
          <a:lstStyle/>
          <a:p>
            <a:endParaRPr lang="en-US" dirty="0"/>
          </a:p>
        </p:txBody>
      </p:sp>
      <p:pic>
        <p:nvPicPr>
          <p:cNvPr id="1026" name="Picture 2"/>
          <p:cNvPicPr>
            <a:picLocks noChangeAspect="1" noChangeArrowheads="1"/>
          </p:cNvPicPr>
          <p:nvPr/>
        </p:nvPicPr>
        <p:blipFill>
          <a:blip r:embed="rId2"/>
          <a:srcRect/>
          <a:stretch>
            <a:fillRect/>
          </a:stretch>
        </p:blipFill>
        <p:spPr bwMode="auto">
          <a:xfrm>
            <a:off x="457200" y="914399"/>
            <a:ext cx="8305800" cy="5715001"/>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a:normAutofit/>
          </a:bodyPr>
          <a:lstStyle/>
          <a:p>
            <a:r>
              <a:rPr lang="en-US" b="1" dirty="0" smtClean="0">
                <a:solidFill>
                  <a:srgbClr val="C00000"/>
                </a:solidFill>
              </a:rPr>
              <a:t>1- The Physical Layer</a:t>
            </a:r>
            <a:endParaRPr lang="en-US" dirty="0">
              <a:solidFill>
                <a:srgbClr val="C00000"/>
              </a:solidFill>
            </a:endParaRPr>
          </a:p>
        </p:txBody>
      </p:sp>
      <p:sp>
        <p:nvSpPr>
          <p:cNvPr id="3" name="Content Placeholder 2"/>
          <p:cNvSpPr>
            <a:spLocks noGrp="1"/>
          </p:cNvSpPr>
          <p:nvPr>
            <p:ph sz="quarter" idx="1"/>
          </p:nvPr>
        </p:nvSpPr>
        <p:spPr>
          <a:xfrm>
            <a:off x="457200" y="1219200"/>
            <a:ext cx="8229600" cy="5334000"/>
          </a:xfrm>
        </p:spPr>
        <p:txBody>
          <a:bodyPr>
            <a:normAutofit fontScale="85000" lnSpcReduction="20000"/>
          </a:bodyPr>
          <a:lstStyle/>
          <a:p>
            <a:pPr>
              <a:buNone/>
            </a:pPr>
            <a:r>
              <a:rPr lang="en-US" b="1" dirty="0" smtClean="0">
                <a:solidFill>
                  <a:srgbClr val="0070C0"/>
                </a:solidFill>
              </a:rPr>
              <a:t>1- </a:t>
            </a:r>
            <a:r>
              <a:rPr lang="en-US" b="1" dirty="0" err="1" smtClean="0">
                <a:solidFill>
                  <a:srgbClr val="0070C0"/>
                </a:solidFill>
              </a:rPr>
              <a:t>Ph.L</a:t>
            </a:r>
            <a:r>
              <a:rPr lang="en-US" b="1" dirty="0" smtClean="0">
                <a:solidFill>
                  <a:srgbClr val="0070C0"/>
                </a:solidFill>
              </a:rPr>
              <a:t>. is concerned with transmitting raw bits over a communication channel. </a:t>
            </a:r>
          </a:p>
          <a:p>
            <a:pPr>
              <a:buNone/>
            </a:pPr>
            <a:r>
              <a:rPr lang="en-US" b="1" dirty="0" smtClean="0"/>
              <a:t>2- </a:t>
            </a:r>
            <a:r>
              <a:rPr lang="en-US" b="1" dirty="0" smtClean="0">
                <a:solidFill>
                  <a:srgbClr val="00B050"/>
                </a:solidFill>
              </a:rPr>
              <a:t>making sure that when one side sends a 1 bit, it is received by the other side as a 1 bit, not as a 0 bit. </a:t>
            </a:r>
          </a:p>
          <a:p>
            <a:pPr>
              <a:buNone/>
            </a:pPr>
            <a:r>
              <a:rPr lang="en-US" b="1" dirty="0" smtClean="0"/>
              <a:t>3- Typical questions here are:</a:t>
            </a:r>
          </a:p>
          <a:p>
            <a:pPr lvl="0">
              <a:buNone/>
            </a:pPr>
            <a:r>
              <a:rPr lang="en-US" b="1" dirty="0" smtClean="0"/>
              <a:t>How many volts should be used to represent a 1 and how many for a 0, </a:t>
            </a:r>
          </a:p>
          <a:p>
            <a:pPr lvl="0">
              <a:buNone/>
            </a:pPr>
            <a:r>
              <a:rPr lang="en-US" b="1" dirty="0" smtClean="0"/>
              <a:t>How many nanoseconds a bit lasts, </a:t>
            </a:r>
          </a:p>
          <a:p>
            <a:pPr>
              <a:buNone/>
            </a:pPr>
            <a:r>
              <a:rPr lang="en-US" b="1" dirty="0" smtClean="0">
                <a:solidFill>
                  <a:srgbClr val="0070C0"/>
                </a:solidFill>
              </a:rPr>
              <a:t>4- Whether transmission may proceed simultaneously in both directions,</a:t>
            </a:r>
          </a:p>
          <a:p>
            <a:pPr>
              <a:buNone/>
            </a:pPr>
            <a:r>
              <a:rPr lang="en-US" b="1" dirty="0" smtClean="0">
                <a:solidFill>
                  <a:srgbClr val="00B050"/>
                </a:solidFill>
              </a:rPr>
              <a:t>5- How the initial connection is established and how it is torn down when both sides are finished, </a:t>
            </a:r>
          </a:p>
          <a:p>
            <a:pPr>
              <a:buNone/>
            </a:pPr>
            <a:r>
              <a:rPr lang="en-US" b="1" dirty="0" smtClean="0"/>
              <a:t>6- How many pins the network connector has and what each pin is used for.</a:t>
            </a:r>
          </a:p>
          <a:p>
            <a:pPr>
              <a:buNone/>
            </a:pPr>
            <a:r>
              <a:rPr lang="en-US" b="1" dirty="0" smtClean="0">
                <a:solidFill>
                  <a:srgbClr val="0070C0"/>
                </a:solidFill>
              </a:rPr>
              <a:t>7- The design issues here largely deal with mechanical, electrical, and timing interfaces, and the physical transmission medium, which lies below the physical layer.</a:t>
            </a:r>
            <a:endParaRPr lang="en-US" b="1"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2- The Data Link Layer</a:t>
            </a:r>
          </a:p>
        </p:txBody>
      </p:sp>
      <p:sp>
        <p:nvSpPr>
          <p:cNvPr id="3" name="Content Placeholder 2"/>
          <p:cNvSpPr>
            <a:spLocks noGrp="1"/>
          </p:cNvSpPr>
          <p:nvPr>
            <p:ph sz="quarter" idx="1"/>
          </p:nvPr>
        </p:nvSpPr>
        <p:spPr/>
        <p:txBody>
          <a:bodyPr>
            <a:normAutofit fontScale="92500" lnSpcReduction="20000"/>
          </a:bodyPr>
          <a:lstStyle/>
          <a:p>
            <a:pPr>
              <a:buNone/>
            </a:pPr>
            <a:r>
              <a:rPr lang="en-US" b="1" dirty="0" smtClean="0">
                <a:solidFill>
                  <a:srgbClr val="7030A0"/>
                </a:solidFill>
              </a:rPr>
              <a:t>1- D.L.L is to transform a raw transmission facility into a line that appears free of undetected transmission errors to the network layer. </a:t>
            </a:r>
          </a:p>
          <a:p>
            <a:pPr>
              <a:buNone/>
            </a:pPr>
            <a:r>
              <a:rPr lang="en-US" b="1" dirty="0" smtClean="0">
                <a:solidFill>
                  <a:srgbClr val="002060"/>
                </a:solidFill>
              </a:rPr>
              <a:t>2- Sender break up the input data into data frames </a:t>
            </a:r>
            <a:r>
              <a:rPr lang="en-US" b="1" dirty="0" err="1" smtClean="0">
                <a:solidFill>
                  <a:srgbClr val="002060"/>
                </a:solidFill>
              </a:rPr>
              <a:t>andd</a:t>
            </a:r>
            <a:r>
              <a:rPr lang="en-US" b="1" dirty="0" smtClean="0">
                <a:solidFill>
                  <a:srgbClr val="002060"/>
                </a:solidFill>
              </a:rPr>
              <a:t> transmit the frames sequentially.</a:t>
            </a:r>
          </a:p>
          <a:p>
            <a:pPr>
              <a:buNone/>
            </a:pPr>
            <a:r>
              <a:rPr lang="en-US" b="1" dirty="0" smtClean="0">
                <a:solidFill>
                  <a:srgbClr val="0070C0"/>
                </a:solidFill>
              </a:rPr>
              <a:t>3- If the service is reliable, the receiver confirms correct receipt of each frame by sending back an acknowledgement frame.</a:t>
            </a:r>
          </a:p>
          <a:p>
            <a:pPr>
              <a:buNone/>
            </a:pPr>
            <a:r>
              <a:rPr lang="en-US" b="1" dirty="0" smtClean="0">
                <a:solidFill>
                  <a:srgbClr val="FF0000"/>
                </a:solidFill>
              </a:rPr>
              <a:t>4- Issue is how to keep a fast transmitter from drowning a slow receiver in data. </a:t>
            </a:r>
          </a:p>
          <a:p>
            <a:pPr>
              <a:buNone/>
            </a:pPr>
            <a:r>
              <a:rPr lang="en-US" b="1" dirty="0" smtClean="0">
                <a:solidFill>
                  <a:srgbClr val="FFC000"/>
                </a:solidFill>
              </a:rPr>
              <a:t>5- Broadcast networks have an additional issue in the data link layer: how to control access to the shared channel.  medium access control </a:t>
            </a:r>
            <a:r>
              <a:rPr lang="en-US" b="1" dirty="0" err="1" smtClean="0">
                <a:solidFill>
                  <a:srgbClr val="FFC000"/>
                </a:solidFill>
              </a:rPr>
              <a:t>sublayer</a:t>
            </a:r>
            <a:r>
              <a:rPr lang="en-US" b="1" dirty="0" smtClean="0">
                <a:solidFill>
                  <a:srgbClr val="FFC000"/>
                </a:solidFill>
              </a:rPr>
              <a:t> (MAC).</a:t>
            </a:r>
            <a:endParaRPr lang="en-US" b="1" dirty="0">
              <a:solidFill>
                <a:srgbClr val="FFC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solidFill>
                  <a:srgbClr val="C00000"/>
                </a:solidFill>
              </a:rPr>
              <a:t>3 The Network Layer</a:t>
            </a:r>
          </a:p>
        </p:txBody>
      </p:sp>
      <p:sp>
        <p:nvSpPr>
          <p:cNvPr id="3" name="Content Placeholder 2"/>
          <p:cNvSpPr>
            <a:spLocks noGrp="1"/>
          </p:cNvSpPr>
          <p:nvPr>
            <p:ph sz="quarter" idx="1"/>
          </p:nvPr>
        </p:nvSpPr>
        <p:spPr>
          <a:xfrm>
            <a:off x="457200" y="1143000"/>
            <a:ext cx="8229600" cy="5334000"/>
          </a:xfrm>
        </p:spPr>
        <p:txBody>
          <a:bodyPr>
            <a:normAutofit fontScale="85000" lnSpcReduction="20000"/>
          </a:bodyPr>
          <a:lstStyle/>
          <a:p>
            <a:pPr>
              <a:buNone/>
            </a:pPr>
            <a:r>
              <a:rPr lang="en-US" b="1" dirty="0" smtClean="0">
                <a:solidFill>
                  <a:srgbClr val="7030A0"/>
                </a:solidFill>
              </a:rPr>
              <a:t>1- controls the operation of the subnet. </a:t>
            </a:r>
          </a:p>
          <a:p>
            <a:pPr>
              <a:buNone/>
            </a:pPr>
            <a:r>
              <a:rPr lang="en-US" b="1" dirty="0" smtClean="0">
                <a:solidFill>
                  <a:srgbClr val="002060"/>
                </a:solidFill>
              </a:rPr>
              <a:t>2- how packets are routed from source to destination. </a:t>
            </a:r>
          </a:p>
          <a:p>
            <a:pPr>
              <a:buNone/>
            </a:pPr>
            <a:r>
              <a:rPr lang="en-US" b="1" dirty="0" smtClean="0">
                <a:solidFill>
                  <a:srgbClr val="0070C0"/>
                </a:solidFill>
              </a:rPr>
              <a:t>3- Routes can be based on :</a:t>
            </a:r>
          </a:p>
          <a:p>
            <a:pPr lvl="0">
              <a:buNone/>
            </a:pPr>
            <a:r>
              <a:rPr lang="en-US" b="1" dirty="0" smtClean="0">
                <a:solidFill>
                  <a:srgbClr val="0070C0"/>
                </a:solidFill>
              </a:rPr>
              <a:t>- static tables that are ''wired into'' the network and rarely changed. </a:t>
            </a:r>
          </a:p>
          <a:p>
            <a:pPr lvl="0">
              <a:buNone/>
            </a:pPr>
            <a:r>
              <a:rPr lang="en-US" b="1" dirty="0" smtClean="0">
                <a:solidFill>
                  <a:srgbClr val="0070C0"/>
                </a:solidFill>
              </a:rPr>
              <a:t>- be determined at the start of each conversation.</a:t>
            </a:r>
          </a:p>
          <a:p>
            <a:pPr lvl="0">
              <a:buNone/>
            </a:pPr>
            <a:r>
              <a:rPr lang="en-US" b="1" dirty="0" smtClean="0">
                <a:solidFill>
                  <a:srgbClr val="0070C0"/>
                </a:solidFill>
              </a:rPr>
              <a:t>- can be highly dynamic.</a:t>
            </a:r>
          </a:p>
          <a:p>
            <a:pPr>
              <a:buNone/>
            </a:pPr>
            <a:r>
              <a:rPr lang="en-US" b="1" dirty="0" smtClean="0">
                <a:solidFill>
                  <a:srgbClr val="FF0000"/>
                </a:solidFill>
              </a:rPr>
              <a:t>4- The control of congestion also belongs to the network layer. </a:t>
            </a:r>
          </a:p>
          <a:p>
            <a:pPr>
              <a:buNone/>
            </a:pPr>
            <a:r>
              <a:rPr lang="en-US" b="1" dirty="0" smtClean="0">
                <a:solidFill>
                  <a:srgbClr val="7030A0"/>
                </a:solidFill>
              </a:rPr>
              <a:t>5- </a:t>
            </a:r>
            <a:r>
              <a:rPr lang="en-US" b="1" dirty="0" err="1" smtClean="0">
                <a:solidFill>
                  <a:srgbClr val="7030A0"/>
                </a:solidFill>
              </a:rPr>
              <a:t>QoS</a:t>
            </a:r>
            <a:r>
              <a:rPr lang="en-US" b="1" dirty="0" smtClean="0">
                <a:solidFill>
                  <a:srgbClr val="7030A0"/>
                </a:solidFill>
              </a:rPr>
              <a:t> provided (delay, transit time, jitter, etc.).</a:t>
            </a:r>
          </a:p>
          <a:p>
            <a:pPr>
              <a:buNone/>
            </a:pPr>
            <a:r>
              <a:rPr lang="en-US" b="1" dirty="0" smtClean="0">
                <a:solidFill>
                  <a:srgbClr val="002060"/>
                </a:solidFill>
              </a:rPr>
              <a:t>6- packet from one network to another:</a:t>
            </a:r>
          </a:p>
          <a:p>
            <a:pPr>
              <a:buNone/>
            </a:pPr>
            <a:r>
              <a:rPr lang="en-US" b="1" dirty="0" smtClean="0">
                <a:solidFill>
                  <a:srgbClr val="002060"/>
                </a:solidFill>
              </a:rPr>
              <a:t>          a-The addressing  is different. </a:t>
            </a:r>
          </a:p>
          <a:p>
            <a:pPr>
              <a:buNone/>
            </a:pPr>
            <a:r>
              <a:rPr lang="en-US" b="1" dirty="0" smtClean="0">
                <a:solidFill>
                  <a:srgbClr val="002060"/>
                </a:solidFill>
              </a:rPr>
              <a:t>          b- packet  is too large. </a:t>
            </a:r>
          </a:p>
          <a:p>
            <a:pPr>
              <a:buNone/>
            </a:pPr>
            <a:r>
              <a:rPr lang="en-US" b="1" dirty="0" smtClean="0">
                <a:solidFill>
                  <a:srgbClr val="002060"/>
                </a:solidFill>
              </a:rPr>
              <a:t>          c- The protocols may differ, and so on.</a:t>
            </a:r>
          </a:p>
          <a:p>
            <a:pPr>
              <a:buNone/>
            </a:pPr>
            <a:r>
              <a:rPr lang="en-US" b="1" dirty="0" smtClean="0">
                <a:solidFill>
                  <a:srgbClr val="FF0000"/>
                </a:solidFill>
              </a:rPr>
              <a:t>7- In broadcast networks, the routing problem is simple, so the network layer is often thin or even nonexistent.</a:t>
            </a:r>
            <a:endParaRPr lang="en-US"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smtClean="0">
                <a:solidFill>
                  <a:srgbClr val="C00000"/>
                </a:solidFill>
              </a:rPr>
              <a:t>4 The Transport Layer</a:t>
            </a:r>
          </a:p>
        </p:txBody>
      </p:sp>
      <p:sp>
        <p:nvSpPr>
          <p:cNvPr id="3" name="Content Placeholder 2"/>
          <p:cNvSpPr>
            <a:spLocks noGrp="1"/>
          </p:cNvSpPr>
          <p:nvPr>
            <p:ph sz="quarter" idx="1"/>
          </p:nvPr>
        </p:nvSpPr>
        <p:spPr>
          <a:xfrm>
            <a:off x="457200" y="990600"/>
            <a:ext cx="8229600" cy="5562600"/>
          </a:xfrm>
        </p:spPr>
        <p:txBody>
          <a:bodyPr>
            <a:normAutofit lnSpcReduction="10000"/>
          </a:bodyPr>
          <a:lstStyle/>
          <a:p>
            <a:pPr>
              <a:buNone/>
            </a:pPr>
            <a:r>
              <a:rPr lang="en-US" b="1" dirty="0" smtClean="0">
                <a:solidFill>
                  <a:srgbClr val="7030A0"/>
                </a:solidFill>
              </a:rPr>
              <a:t>1- T.L. accept data from above, split it up into smaller units if need be, pass these to the network layer. </a:t>
            </a:r>
          </a:p>
          <a:p>
            <a:pPr>
              <a:buNone/>
            </a:pPr>
            <a:r>
              <a:rPr lang="en-US" b="1" dirty="0" smtClean="0"/>
              <a:t>2- Ensure that the pieces all arrive correctly at the other </a:t>
            </a:r>
            <a:r>
              <a:rPr lang="en-US" b="1" dirty="0" smtClean="0">
                <a:solidFill>
                  <a:srgbClr val="0070C0"/>
                </a:solidFill>
              </a:rPr>
              <a:t>end. </a:t>
            </a:r>
          </a:p>
          <a:p>
            <a:pPr>
              <a:buNone/>
            </a:pPr>
            <a:r>
              <a:rPr lang="en-US" b="1" dirty="0" smtClean="0">
                <a:solidFill>
                  <a:srgbClr val="0070C0"/>
                </a:solidFill>
              </a:rPr>
              <a:t>3- Isolates the upper layers from the inevitable changes in the hardware technology</a:t>
            </a:r>
            <a:r>
              <a:rPr lang="en-US" b="1" dirty="0" smtClean="0"/>
              <a:t>.</a:t>
            </a:r>
          </a:p>
          <a:p>
            <a:pPr>
              <a:buNone/>
            </a:pPr>
            <a:r>
              <a:rPr lang="en-US" b="1" dirty="0" smtClean="0">
                <a:solidFill>
                  <a:srgbClr val="00B050"/>
                </a:solidFill>
              </a:rPr>
              <a:t>4- Service to provide to the session layer, and, ultimately, to the users of the network  (Ex. Reliable). Service is determined when the connection is established. </a:t>
            </a:r>
          </a:p>
          <a:p>
            <a:pPr>
              <a:buNone/>
            </a:pPr>
            <a:r>
              <a:rPr lang="en-US" b="1" dirty="0" smtClean="0">
                <a:solidFill>
                  <a:srgbClr val="7030A0"/>
                </a:solidFill>
              </a:rPr>
              <a:t>5- T.L. is a true end-to-end layer, all the way from the source to the destination. In other words, a program on the source machine carries on a conversation with a similar program on the destination machine, using the message headers and control messages. </a:t>
            </a:r>
            <a:endParaRPr lang="en-US" b="1"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046982"/>
            <a:ext cx="7830798" cy="1077218"/>
          </a:xfrm>
          <a:prstGeom prst="rect">
            <a:avLst/>
          </a:prstGeom>
        </p:spPr>
        <p:txBody>
          <a:bodyPr wrap="none">
            <a:spAutoFit/>
          </a:bodyPr>
          <a:lstStyle/>
          <a:p>
            <a:r>
              <a:rPr lang="en-US" sz="2400" b="1" dirty="0" smtClean="0">
                <a:solidFill>
                  <a:srgbClr val="C00000"/>
                </a:solidFill>
              </a:rPr>
              <a:t>5 The Session Layer</a:t>
            </a:r>
            <a:r>
              <a:rPr lang="en-US" sz="2000" b="1" dirty="0" smtClean="0">
                <a:solidFill>
                  <a:srgbClr val="C00000"/>
                </a:solidFill>
              </a:rPr>
              <a:t>: </a:t>
            </a:r>
            <a:r>
              <a:rPr lang="en-US" sz="2000" b="1" dirty="0" smtClean="0">
                <a:solidFill>
                  <a:srgbClr val="FF0000"/>
                </a:solidFill>
              </a:rPr>
              <a:t>establish sessions </a:t>
            </a:r>
          </a:p>
          <a:p>
            <a:pPr lvl="0"/>
            <a:r>
              <a:rPr lang="en-US" sz="2000" b="1" dirty="0" smtClean="0">
                <a:solidFill>
                  <a:srgbClr val="7030A0"/>
                </a:solidFill>
              </a:rPr>
              <a:t>Sessions offer various services: 1- dialog control 2- token management   </a:t>
            </a:r>
          </a:p>
          <a:p>
            <a:pPr lvl="0"/>
            <a:r>
              <a:rPr lang="en-US" sz="2000" b="1" dirty="0" smtClean="0">
                <a:solidFill>
                  <a:srgbClr val="7030A0"/>
                </a:solidFill>
              </a:rPr>
              <a:t>3-  synchronization</a:t>
            </a:r>
            <a:endParaRPr lang="en-US" sz="2000" dirty="0"/>
          </a:p>
        </p:txBody>
      </p:sp>
      <p:sp>
        <p:nvSpPr>
          <p:cNvPr id="4" name="Rectangle 3"/>
          <p:cNvSpPr/>
          <p:nvPr/>
        </p:nvSpPr>
        <p:spPr>
          <a:xfrm>
            <a:off x="533400" y="3327737"/>
            <a:ext cx="9480865" cy="1384995"/>
          </a:xfrm>
          <a:prstGeom prst="rect">
            <a:avLst/>
          </a:prstGeom>
        </p:spPr>
        <p:txBody>
          <a:bodyPr wrap="square">
            <a:spAutoFit/>
          </a:bodyPr>
          <a:lstStyle/>
          <a:p>
            <a:r>
              <a:rPr lang="en-US" sz="2400" b="1" dirty="0" smtClean="0">
                <a:solidFill>
                  <a:srgbClr val="C00000"/>
                </a:solidFill>
              </a:rPr>
              <a:t>6 The Presentation Layer</a:t>
            </a:r>
            <a:r>
              <a:rPr lang="en-US" sz="2000" b="1" dirty="0" smtClean="0">
                <a:solidFill>
                  <a:srgbClr val="C00000"/>
                </a:solidFill>
              </a:rPr>
              <a:t>: </a:t>
            </a:r>
          </a:p>
          <a:p>
            <a:r>
              <a:rPr lang="en-US" sz="2000" b="1" dirty="0" smtClean="0">
                <a:solidFill>
                  <a:srgbClr val="00B050"/>
                </a:solidFill>
              </a:rPr>
              <a:t>1- concerned with the syntax and semantics of the information</a:t>
            </a:r>
          </a:p>
          <a:p>
            <a:r>
              <a:rPr lang="en-US" sz="2000" b="1" dirty="0" smtClean="0">
                <a:solidFill>
                  <a:srgbClr val="00B050"/>
                </a:solidFill>
              </a:rPr>
              <a:t>2-  computers with different data representations to communicate.</a:t>
            </a:r>
          </a:p>
          <a:p>
            <a:r>
              <a:rPr lang="en-US" sz="2000" b="1" dirty="0" smtClean="0">
                <a:solidFill>
                  <a:srgbClr val="00B050"/>
                </a:solidFill>
              </a:rPr>
              <a:t>3- manages abstract data structures and allows higher-level data structures</a:t>
            </a:r>
            <a:endParaRPr lang="en-US" sz="2000" b="1" dirty="0">
              <a:solidFill>
                <a:srgbClr val="00B050"/>
              </a:solidFill>
            </a:endParaRPr>
          </a:p>
        </p:txBody>
      </p:sp>
      <p:sp>
        <p:nvSpPr>
          <p:cNvPr id="5" name="Rectangle 4"/>
          <p:cNvSpPr/>
          <p:nvPr/>
        </p:nvSpPr>
        <p:spPr>
          <a:xfrm>
            <a:off x="762000" y="457200"/>
            <a:ext cx="6578981" cy="954107"/>
          </a:xfrm>
          <a:prstGeom prst="rect">
            <a:avLst/>
          </a:prstGeom>
        </p:spPr>
        <p:txBody>
          <a:bodyPr wrap="none">
            <a:spAutoFit/>
          </a:bodyPr>
          <a:lstStyle/>
          <a:p>
            <a:pPr algn="ctr"/>
            <a:r>
              <a:rPr lang="en-US" sz="3600" b="1" dirty="0" smtClean="0">
                <a:solidFill>
                  <a:srgbClr val="C00000"/>
                </a:solidFill>
              </a:rPr>
              <a:t>HIGHER layers:</a:t>
            </a:r>
          </a:p>
          <a:p>
            <a:r>
              <a:rPr lang="en-US" sz="2000" b="1" dirty="0" smtClean="0">
                <a:solidFill>
                  <a:srgbClr val="FF0000"/>
                </a:solidFill>
              </a:rPr>
              <a:t>Lower Layers are mostly concerned with moving bits around</a:t>
            </a:r>
            <a:endParaRPr lang="en-US" sz="2000" b="1" dirty="0">
              <a:solidFill>
                <a:srgbClr val="FF0000"/>
              </a:solidFill>
            </a:endParaRPr>
          </a:p>
        </p:txBody>
      </p:sp>
      <p:sp>
        <p:nvSpPr>
          <p:cNvPr id="6" name="Rectangle 5"/>
          <p:cNvSpPr/>
          <p:nvPr/>
        </p:nvSpPr>
        <p:spPr>
          <a:xfrm>
            <a:off x="533400" y="4879538"/>
            <a:ext cx="6841681" cy="1384995"/>
          </a:xfrm>
          <a:prstGeom prst="rect">
            <a:avLst/>
          </a:prstGeom>
        </p:spPr>
        <p:txBody>
          <a:bodyPr wrap="none">
            <a:spAutoFit/>
          </a:bodyPr>
          <a:lstStyle/>
          <a:p>
            <a:r>
              <a:rPr lang="en-US" sz="2400" b="1" dirty="0" smtClean="0">
                <a:solidFill>
                  <a:srgbClr val="C00000"/>
                </a:solidFill>
              </a:rPr>
              <a:t>7 The Application Layer</a:t>
            </a:r>
            <a:r>
              <a:rPr lang="en-US" sz="2400" b="1" dirty="0" smtClean="0">
                <a:solidFill>
                  <a:srgbClr val="0070C0"/>
                </a:solidFill>
              </a:rPr>
              <a:t>: </a:t>
            </a:r>
            <a:r>
              <a:rPr lang="en-US" sz="2000" b="1" dirty="0" smtClean="0">
                <a:solidFill>
                  <a:srgbClr val="0070C0"/>
                </a:solidFill>
              </a:rPr>
              <a:t>1- contains a variety of protocols </a:t>
            </a:r>
          </a:p>
          <a:p>
            <a:r>
              <a:rPr lang="en-US" sz="2000" b="1" dirty="0" smtClean="0">
                <a:solidFill>
                  <a:srgbClr val="0070C0"/>
                </a:solidFill>
              </a:rPr>
              <a:t>that are commonly needed by users. </a:t>
            </a:r>
          </a:p>
          <a:p>
            <a:r>
              <a:rPr lang="en-US" sz="2000" b="1" dirty="0" smtClean="0">
                <a:solidFill>
                  <a:srgbClr val="0070C0"/>
                </a:solidFill>
              </a:rPr>
              <a:t>2- One widely-used application protocol is HTTP.</a:t>
            </a:r>
          </a:p>
          <a:p>
            <a:r>
              <a:rPr lang="en-US" sz="2000" b="1" dirty="0" smtClean="0">
                <a:solidFill>
                  <a:srgbClr val="0070C0"/>
                </a:solidFill>
              </a:rPr>
              <a:t>3-  Other file transfer, electronic mail, and network news.</a:t>
            </a:r>
            <a:endParaRPr lang="en-US" sz="2000" b="1"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lstStyle/>
          <a:p>
            <a:r>
              <a:rPr lang="en-US" b="1" dirty="0" smtClean="0">
                <a:solidFill>
                  <a:srgbClr val="C00000"/>
                </a:solidFill>
              </a:rPr>
              <a:t>The TCP/IP Reference Model</a:t>
            </a:r>
            <a:endParaRPr lang="en-US" dirty="0">
              <a:solidFill>
                <a:srgbClr val="C00000"/>
              </a:solidFill>
            </a:endParaRPr>
          </a:p>
        </p:txBody>
      </p:sp>
      <p:sp>
        <p:nvSpPr>
          <p:cNvPr id="3" name="Content Placeholder 2"/>
          <p:cNvSpPr>
            <a:spLocks noGrp="1"/>
          </p:cNvSpPr>
          <p:nvPr>
            <p:ph sz="quarter" idx="1"/>
          </p:nvPr>
        </p:nvSpPr>
        <p:spPr>
          <a:xfrm>
            <a:off x="457200" y="838200"/>
            <a:ext cx="8229600" cy="5562600"/>
          </a:xfrm>
        </p:spPr>
        <p:txBody>
          <a:bodyPr>
            <a:normAutofit lnSpcReduction="10000"/>
          </a:bodyPr>
          <a:lstStyle/>
          <a:p>
            <a:pPr rtl="1">
              <a:buNone/>
            </a:pPr>
            <a:r>
              <a:rPr lang="en-US" dirty="0" smtClean="0">
                <a:solidFill>
                  <a:srgbClr val="002060"/>
                </a:solidFill>
              </a:rPr>
              <a:t>The ARPANET was a research network sponsored by the </a:t>
            </a:r>
            <a:r>
              <a:rPr lang="en-US" dirty="0" err="1" smtClean="0">
                <a:solidFill>
                  <a:srgbClr val="002060"/>
                </a:solidFill>
              </a:rPr>
              <a:t>DoD</a:t>
            </a:r>
            <a:r>
              <a:rPr lang="en-US" dirty="0" smtClean="0">
                <a:solidFill>
                  <a:srgbClr val="002060"/>
                </a:solidFill>
              </a:rPr>
              <a:t>. It eventually connected hundreds of universities and government installations, using leased telephone lines. </a:t>
            </a:r>
          </a:p>
          <a:p>
            <a:pPr rtl="1">
              <a:buNone/>
            </a:pPr>
            <a:r>
              <a:rPr lang="en-US" dirty="0" smtClean="0">
                <a:solidFill>
                  <a:srgbClr val="00B050"/>
                </a:solidFill>
              </a:rPr>
              <a:t>When satellite and radio networks were added later, the existing protocols had trouble interworking with them, so a new reference architecture was needed. </a:t>
            </a:r>
          </a:p>
          <a:p>
            <a:pPr rtl="1">
              <a:buNone/>
            </a:pPr>
            <a:r>
              <a:rPr lang="en-US" b="1" dirty="0" smtClean="0">
                <a:solidFill>
                  <a:srgbClr val="0070C0"/>
                </a:solidFill>
              </a:rPr>
              <a:t>1- ability to connect multiple networks in a seamless way</a:t>
            </a:r>
            <a:r>
              <a:rPr lang="en-US" dirty="0" smtClean="0">
                <a:solidFill>
                  <a:srgbClr val="0070C0"/>
                </a:solidFill>
              </a:rPr>
              <a:t> . </a:t>
            </a:r>
          </a:p>
          <a:p>
            <a:pPr rtl="1">
              <a:buNone/>
            </a:pPr>
            <a:r>
              <a:rPr lang="en-US" dirty="0" smtClean="0">
                <a:solidFill>
                  <a:srgbClr val="002060"/>
                </a:solidFill>
              </a:rPr>
              <a:t>2- network be able to survive loss of subnet hardware. connections to remain intact as long as the source and destination machines were functioning.</a:t>
            </a:r>
            <a:r>
              <a:rPr lang="en-US" dirty="0" smtClean="0"/>
              <a:t> </a:t>
            </a:r>
          </a:p>
          <a:p>
            <a:pPr>
              <a:buNone/>
            </a:pPr>
            <a:r>
              <a:rPr lang="en-US" dirty="0" smtClean="0">
                <a:solidFill>
                  <a:srgbClr val="FF0000"/>
                </a:solidFill>
              </a:rPr>
              <a:t>3- a flexible architecture was needed. (Diff. Appl.)</a:t>
            </a:r>
          </a:p>
          <a:p>
            <a:pPr>
              <a:buNone/>
            </a:pPr>
            <a:r>
              <a:rPr lang="en-US" dirty="0" smtClean="0">
                <a:solidFill>
                  <a:srgbClr val="FF0000"/>
                </a:solidFill>
              </a:rPr>
              <a:t>This architecture later became known as the </a:t>
            </a:r>
            <a:r>
              <a:rPr lang="en-US" b="1" dirty="0" smtClean="0">
                <a:solidFill>
                  <a:srgbClr val="FF0000"/>
                </a:solidFill>
              </a:rPr>
              <a:t>TCP/IP Reference Mode.</a:t>
            </a:r>
            <a:endParaRPr lang="en-US" dirty="0" smtClean="0">
              <a:solidFill>
                <a:srgbClr val="FF0000"/>
              </a:solidFill>
            </a:endParaRP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srcRect/>
          <a:stretch>
            <a:fillRect/>
          </a:stretch>
        </p:blipFill>
        <p:spPr bwMode="auto">
          <a:xfrm>
            <a:off x="1371600" y="381000"/>
            <a:ext cx="5715000" cy="3429000"/>
          </a:xfrm>
          <a:prstGeom prst="rect">
            <a:avLst/>
          </a:prstGeom>
          <a:noFill/>
          <a:ln w="9525">
            <a:noFill/>
            <a:miter lim="800000"/>
            <a:headEnd/>
            <a:tailEnd/>
          </a:ln>
        </p:spPr>
      </p:pic>
      <p:pic>
        <p:nvPicPr>
          <p:cNvPr id="20483" name="Picture 3"/>
          <p:cNvPicPr>
            <a:picLocks noChangeAspect="1" noChangeArrowheads="1"/>
          </p:cNvPicPr>
          <p:nvPr/>
        </p:nvPicPr>
        <p:blipFill>
          <a:blip r:embed="rId3"/>
          <a:srcRect/>
          <a:stretch>
            <a:fillRect/>
          </a:stretch>
        </p:blipFill>
        <p:spPr bwMode="auto">
          <a:xfrm>
            <a:off x="533400" y="3705225"/>
            <a:ext cx="7848600" cy="2924175"/>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105</TotalTime>
  <Words>1632</Words>
  <Application>Microsoft Office PowerPoint</Application>
  <PresentationFormat>On-screen Show (4:3)</PresentationFormat>
  <Paragraphs>115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Chapter Six: Reference Models</vt:lpstr>
      <vt:lpstr>The OSI Reference Model</vt:lpstr>
      <vt:lpstr>1- The Physical Layer</vt:lpstr>
      <vt:lpstr>2- The Data Link Layer</vt:lpstr>
      <vt:lpstr>3 The Network Layer</vt:lpstr>
      <vt:lpstr>4 The Transport Layer</vt:lpstr>
      <vt:lpstr>Slide 7</vt:lpstr>
      <vt:lpstr>The TCP/IP Reference Model</vt:lpstr>
      <vt:lpstr>Slide 9</vt:lpstr>
      <vt:lpstr>1 The Internet Layer</vt:lpstr>
      <vt:lpstr>2 The Transport Layer</vt:lpstr>
      <vt:lpstr>A- The first one, TCP (Transmission Control Protocol), </vt:lpstr>
      <vt:lpstr>B- The second protocol in this layer, UDP (User Datagram Protocol), </vt:lpstr>
      <vt:lpstr>3 The Application Layer</vt:lpstr>
      <vt:lpstr>4 The Host-to-Network Layer</vt:lpstr>
      <vt:lpstr>Comparison of the OSI and TCP/IP Reference Models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Six: Reference Models</dc:title>
  <dc:creator>SAAD MAKKI</dc:creator>
  <cp:lastModifiedBy>SAAD MAKKI</cp:lastModifiedBy>
  <cp:revision>19</cp:revision>
  <dcterms:created xsi:type="dcterms:W3CDTF">2006-08-16T00:00:00Z</dcterms:created>
  <dcterms:modified xsi:type="dcterms:W3CDTF">2015-11-28T17:51:25Z</dcterms:modified>
</cp:coreProperties>
</file>