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solidFill>
                  <a:srgbClr val="FF0000"/>
                </a:solidFill>
              </a:rPr>
              <a:t>Chapter Five: Network Software</a:t>
            </a:r>
            <a:br>
              <a:rPr lang="en-US" dirty="0" smtClean="0">
                <a:solidFill>
                  <a:srgbClr val="FF0000"/>
                </a:solidFill>
              </a:rPr>
            </a:br>
            <a:r>
              <a:rPr lang="en-US" b="1" dirty="0" smtClean="0">
                <a:solidFill>
                  <a:srgbClr val="FF0000"/>
                </a:solidFill>
              </a:rPr>
              <a:t>Protocol Hierarchies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70C0"/>
                </a:solidFill>
              </a:rPr>
              <a:t>most </a:t>
            </a:r>
            <a:r>
              <a:rPr lang="en-US" dirty="0" smtClean="0">
                <a:solidFill>
                  <a:srgbClr val="0070C0"/>
                </a:solidFill>
              </a:rPr>
              <a:t>networks are </a:t>
            </a:r>
            <a:r>
              <a:rPr lang="en-US" b="1" dirty="0" smtClean="0">
                <a:solidFill>
                  <a:srgbClr val="0070C0"/>
                </a:solidFill>
              </a:rPr>
              <a:t>organized as a stack of layers </a:t>
            </a:r>
            <a:r>
              <a:rPr lang="en-US" dirty="0" smtClean="0">
                <a:solidFill>
                  <a:srgbClr val="0070C0"/>
                </a:solidFill>
              </a:rPr>
              <a:t>or </a:t>
            </a:r>
            <a:r>
              <a:rPr lang="en-US" b="1" dirty="0" smtClean="0">
                <a:solidFill>
                  <a:srgbClr val="0070C0"/>
                </a:solidFill>
              </a:rPr>
              <a:t>levels,</a:t>
            </a:r>
            <a:r>
              <a:rPr lang="en-US" dirty="0" smtClean="0">
                <a:solidFill>
                  <a:srgbClr val="0070C0"/>
                </a:solidFill>
              </a:rPr>
              <a:t> each one built upon the one below it. The number of layers, the </a:t>
            </a:r>
            <a:r>
              <a:rPr lang="en-US" dirty="0" smtClean="0">
                <a:solidFill>
                  <a:srgbClr val="0070C0"/>
                </a:solidFill>
              </a:rPr>
              <a:t>name, contents, and </a:t>
            </a:r>
            <a:r>
              <a:rPr lang="en-US" dirty="0" smtClean="0">
                <a:solidFill>
                  <a:srgbClr val="0070C0"/>
                </a:solidFill>
              </a:rPr>
              <a:t>the function of each layer differ from network to network</a:t>
            </a:r>
            <a:r>
              <a:rPr lang="en-US" dirty="0" smtClean="0">
                <a:solidFill>
                  <a:srgbClr val="0070C0"/>
                </a:solidFill>
              </a:rPr>
              <a:t>.</a:t>
            </a:r>
          </a:p>
          <a:p>
            <a:r>
              <a:rPr lang="en-US" dirty="0" smtClean="0">
                <a:solidFill>
                  <a:srgbClr val="00B050"/>
                </a:solidFill>
              </a:rPr>
              <a:t>The </a:t>
            </a:r>
            <a:r>
              <a:rPr lang="en-US" b="1" dirty="0" smtClean="0">
                <a:solidFill>
                  <a:srgbClr val="00B050"/>
                </a:solidFill>
              </a:rPr>
              <a:t>purpose of each layer</a:t>
            </a:r>
            <a:r>
              <a:rPr lang="en-US" dirty="0" smtClean="0">
                <a:solidFill>
                  <a:srgbClr val="00B050"/>
                </a:solidFill>
              </a:rPr>
              <a:t> is to offer certain services to the higher </a:t>
            </a:r>
            <a:r>
              <a:rPr lang="en-US" dirty="0" smtClean="0">
                <a:solidFill>
                  <a:srgbClr val="00B050"/>
                </a:solidFill>
              </a:rPr>
              <a:t>layers. (No details How)</a:t>
            </a:r>
          </a:p>
          <a:p>
            <a:r>
              <a:rPr lang="en-US" dirty="0" smtClean="0">
                <a:solidFill>
                  <a:srgbClr val="00B050"/>
                </a:solidFill>
              </a:rPr>
              <a:t>Each </a:t>
            </a:r>
            <a:r>
              <a:rPr lang="en-US" dirty="0" smtClean="0">
                <a:solidFill>
                  <a:srgbClr val="00B050"/>
                </a:solidFill>
              </a:rPr>
              <a:t>layer is a kind of virtual machine, offering certain services to the layer above it.</a:t>
            </a:r>
            <a:endParaRPr lang="en-US"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The Relationship of Services to Protocols </a:t>
            </a:r>
            <a:r>
              <a:rPr lang="en-US" b="1" dirty="0" smtClean="0">
                <a:solidFill>
                  <a:srgbClr val="C00000"/>
                </a:solidFill>
              </a:rPr>
              <a:t>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The </a:t>
            </a:r>
            <a:r>
              <a:rPr lang="en-US" b="1" dirty="0" smtClean="0">
                <a:solidFill>
                  <a:srgbClr val="FF0000"/>
                </a:solidFill>
              </a:rPr>
              <a:t>service</a:t>
            </a:r>
            <a:r>
              <a:rPr lang="en-US" dirty="0" smtClean="0">
                <a:solidFill>
                  <a:srgbClr val="FF0000"/>
                </a:solidFill>
              </a:rPr>
              <a:t> definition tells what the layer does, not how entities above it access it or how the layer works. It defines the layer's semantics</a:t>
            </a:r>
            <a:r>
              <a:rPr lang="en-US" dirty="0" smtClean="0"/>
              <a:t>.</a:t>
            </a:r>
          </a:p>
          <a:p>
            <a:r>
              <a:rPr lang="en-US" dirty="0" smtClean="0"/>
              <a:t>A layer's </a:t>
            </a:r>
            <a:r>
              <a:rPr lang="en-US" b="1" dirty="0" smtClean="0"/>
              <a:t>interface </a:t>
            </a:r>
            <a:r>
              <a:rPr lang="en-US" dirty="0" smtClean="0"/>
              <a:t>tells the processes above it how to access it. It specifies what the parameters are and what results to expect. It, too, says nothing about how the layer works inside.</a:t>
            </a:r>
          </a:p>
          <a:p>
            <a:r>
              <a:rPr lang="en-US" dirty="0" smtClean="0">
                <a:solidFill>
                  <a:srgbClr val="C00000"/>
                </a:solidFill>
              </a:rPr>
              <a:t>Finally, the peer </a:t>
            </a:r>
            <a:r>
              <a:rPr lang="en-US" b="1" dirty="0" smtClean="0">
                <a:solidFill>
                  <a:srgbClr val="C00000"/>
                </a:solidFill>
              </a:rPr>
              <a:t>protocols </a:t>
            </a:r>
            <a:r>
              <a:rPr lang="en-US" dirty="0" smtClean="0">
                <a:solidFill>
                  <a:srgbClr val="C00000"/>
                </a:solidFill>
              </a:rPr>
              <a:t>used in a layer are the layer's own business. It can use any protocols it wants to, as long as it gets the job done (i.e., provides the offered services). It can also change them at will without affecting software in higher layers.</a:t>
            </a:r>
            <a:endParaRPr lang="en-US"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Some important </a:t>
            </a:r>
            <a:r>
              <a:rPr lang="en-US" b="1" dirty="0" smtClean="0">
                <a:solidFill>
                  <a:srgbClr val="C00000"/>
                </a:solidFill>
              </a:rPr>
              <a:t>Services</a:t>
            </a:r>
            <a:endParaRPr lang="en-US" dirty="0">
              <a:solidFill>
                <a:srgbClr val="C00000"/>
              </a:solidFill>
            </a:endParaRPr>
          </a:p>
        </p:txBody>
      </p:sp>
      <p:sp>
        <p:nvSpPr>
          <p:cNvPr id="3" name="Content Placeholder 2"/>
          <p:cNvSpPr>
            <a:spLocks noGrp="1"/>
          </p:cNvSpPr>
          <p:nvPr>
            <p:ph idx="1"/>
          </p:nvPr>
        </p:nvSpPr>
        <p:spPr/>
        <p:txBody>
          <a:bodyPr/>
          <a:lstStyle/>
          <a:p>
            <a:pPr>
              <a:buNone/>
            </a:pPr>
            <a:r>
              <a:rPr lang="en-US" b="1" dirty="0" smtClean="0">
                <a:solidFill>
                  <a:srgbClr val="0070C0"/>
                </a:solidFill>
              </a:rPr>
              <a:t>A- Error Detection And Error </a:t>
            </a:r>
            <a:r>
              <a:rPr lang="en-US" b="1" dirty="0" smtClean="0">
                <a:solidFill>
                  <a:srgbClr val="0070C0"/>
                </a:solidFill>
              </a:rPr>
              <a:t>Correction (error control)</a:t>
            </a:r>
          </a:p>
          <a:p>
            <a:pPr lvl="0"/>
            <a:r>
              <a:rPr lang="en-US" sz="2800" i="1" dirty="0" smtClean="0">
                <a:solidFill>
                  <a:srgbClr val="FF0000"/>
                </a:solidFill>
              </a:rPr>
              <a:t>Error detection</a:t>
            </a:r>
            <a:r>
              <a:rPr lang="en-US" sz="2800" dirty="0" smtClean="0">
                <a:solidFill>
                  <a:srgbClr val="FF0000"/>
                </a:solidFill>
              </a:rPr>
              <a:t> is the detection of errors caused by noise or other impairments during transmission from the transmitter to the receiver. </a:t>
            </a:r>
          </a:p>
          <a:p>
            <a:pPr lvl="0"/>
            <a:r>
              <a:rPr lang="en-US" sz="2800" i="1" dirty="0" smtClean="0">
                <a:solidFill>
                  <a:srgbClr val="FF0000"/>
                </a:solidFill>
              </a:rPr>
              <a:t>Error correction</a:t>
            </a:r>
            <a:r>
              <a:rPr lang="en-US" sz="2800" dirty="0" smtClean="0">
                <a:solidFill>
                  <a:srgbClr val="FF0000"/>
                </a:solidFill>
              </a:rPr>
              <a:t> is the detection of errors and reconstruction of the original, error-free data.</a:t>
            </a:r>
          </a:p>
          <a:p>
            <a:pPr>
              <a:buNone/>
            </a:pPr>
            <a:r>
              <a:rPr lang="en-US" b="1" dirty="0" smtClean="0">
                <a:solidFill>
                  <a:srgbClr val="0070C0"/>
                </a:solidFill>
              </a:rPr>
              <a:t>B- Data Compression</a:t>
            </a:r>
            <a:endParaRPr lang="en-US" b="1"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290530" y="304800"/>
            <a:ext cx="8472469" cy="6553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Protocol, Interface, Service</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2400" dirty="0" smtClean="0">
                <a:solidFill>
                  <a:srgbClr val="0070C0"/>
                </a:solidFill>
              </a:rPr>
              <a:t>A </a:t>
            </a:r>
            <a:r>
              <a:rPr lang="en-US" sz="2400" b="1" dirty="0" smtClean="0">
                <a:solidFill>
                  <a:srgbClr val="0070C0"/>
                </a:solidFill>
              </a:rPr>
              <a:t>protocol</a:t>
            </a:r>
            <a:r>
              <a:rPr lang="en-US" sz="2400" dirty="0" smtClean="0">
                <a:solidFill>
                  <a:srgbClr val="0070C0"/>
                </a:solidFill>
              </a:rPr>
              <a:t> is an agreement between the communicating parties on </a:t>
            </a:r>
            <a:r>
              <a:rPr lang="en-US" sz="2400" dirty="0" smtClean="0">
                <a:solidFill>
                  <a:srgbClr val="0070C0"/>
                </a:solidFill>
              </a:rPr>
              <a:t>how  </a:t>
            </a:r>
            <a:r>
              <a:rPr lang="en-US" sz="2400" dirty="0" smtClean="0">
                <a:solidFill>
                  <a:srgbClr val="0070C0"/>
                </a:solidFill>
              </a:rPr>
              <a:t>communication  is to proceed</a:t>
            </a:r>
            <a:r>
              <a:rPr lang="en-US" sz="2400" dirty="0" smtClean="0">
                <a:solidFill>
                  <a:srgbClr val="0070C0"/>
                </a:solidFill>
              </a:rPr>
              <a:t>.</a:t>
            </a:r>
          </a:p>
          <a:p>
            <a:r>
              <a:rPr lang="en-US" sz="2400" dirty="0" smtClean="0">
                <a:solidFill>
                  <a:srgbClr val="0070C0"/>
                </a:solidFill>
              </a:rPr>
              <a:t>In reality, no data are directly transferred from layer n on one machine to layer n on another machine</a:t>
            </a:r>
            <a:r>
              <a:rPr lang="en-US" sz="2400" dirty="0" smtClean="0">
                <a:solidFill>
                  <a:srgbClr val="0070C0"/>
                </a:solidFill>
              </a:rPr>
              <a:t>. (</a:t>
            </a:r>
            <a:r>
              <a:rPr lang="en-US" sz="2400" b="1" dirty="0" smtClean="0">
                <a:solidFill>
                  <a:srgbClr val="0070C0"/>
                </a:solidFill>
              </a:rPr>
              <a:t>virtual communication</a:t>
            </a:r>
            <a:r>
              <a:rPr lang="en-US" sz="2400" dirty="0" smtClean="0">
                <a:solidFill>
                  <a:srgbClr val="0070C0"/>
                </a:solidFill>
              </a:rPr>
              <a:t> is shown by dotted lines and </a:t>
            </a:r>
            <a:r>
              <a:rPr lang="en-US" sz="2400" b="1" dirty="0" smtClean="0">
                <a:solidFill>
                  <a:srgbClr val="0070C0"/>
                </a:solidFill>
              </a:rPr>
              <a:t>physical communication</a:t>
            </a:r>
            <a:r>
              <a:rPr lang="en-US" sz="2400" dirty="0" smtClean="0">
                <a:solidFill>
                  <a:srgbClr val="0070C0"/>
                </a:solidFill>
              </a:rPr>
              <a:t> by solid </a:t>
            </a:r>
            <a:r>
              <a:rPr lang="en-US" sz="2400" dirty="0" smtClean="0">
                <a:solidFill>
                  <a:srgbClr val="0070C0"/>
                </a:solidFill>
              </a:rPr>
              <a:t>lines).</a:t>
            </a:r>
          </a:p>
          <a:p>
            <a:r>
              <a:rPr lang="en-US" sz="2400" dirty="0" smtClean="0">
                <a:solidFill>
                  <a:srgbClr val="FF0000"/>
                </a:solidFill>
              </a:rPr>
              <a:t>Between each pair of adjacent layers is an </a:t>
            </a:r>
            <a:r>
              <a:rPr lang="en-US" sz="2400" b="1" dirty="0" smtClean="0">
                <a:solidFill>
                  <a:srgbClr val="FF0000"/>
                </a:solidFill>
              </a:rPr>
              <a:t>interface</a:t>
            </a:r>
            <a:r>
              <a:rPr lang="en-US" sz="2400" dirty="0" smtClean="0">
                <a:solidFill>
                  <a:srgbClr val="FF0000"/>
                </a:solidFill>
              </a:rPr>
              <a:t>. The interface defines which primitive operations and services the lower layer makes available to the upper one</a:t>
            </a:r>
            <a:r>
              <a:rPr lang="en-US" sz="2400" dirty="0" smtClean="0">
                <a:solidFill>
                  <a:srgbClr val="FF0000"/>
                </a:solidFill>
              </a:rPr>
              <a:t>. (</a:t>
            </a:r>
            <a:r>
              <a:rPr lang="en-US" sz="2400" dirty="0" smtClean="0">
                <a:solidFill>
                  <a:srgbClr val="FF0000"/>
                </a:solidFill>
              </a:rPr>
              <a:t>minimizing </a:t>
            </a:r>
            <a:r>
              <a:rPr lang="en-US" sz="2400" dirty="0" smtClean="0">
                <a:solidFill>
                  <a:srgbClr val="FF0000"/>
                </a:solidFill>
              </a:rPr>
              <a:t> information + Simplify replacing).</a:t>
            </a:r>
          </a:p>
          <a:p>
            <a:r>
              <a:rPr lang="en-US" sz="2400" b="1" dirty="0" smtClean="0">
                <a:solidFill>
                  <a:srgbClr val="00B050"/>
                </a:solidFill>
              </a:rPr>
              <a:t>Service: is a set of primitive operations that low layer provide to </a:t>
            </a:r>
            <a:r>
              <a:rPr lang="en-US" sz="2400" b="1" dirty="0" smtClean="0">
                <a:solidFill>
                  <a:srgbClr val="00B050"/>
                </a:solidFill>
              </a:rPr>
              <a:t>high  </a:t>
            </a:r>
            <a:r>
              <a:rPr lang="en-US" sz="2400" b="1" dirty="0" smtClean="0">
                <a:solidFill>
                  <a:srgbClr val="00B050"/>
                </a:solidFill>
              </a:rPr>
              <a:t>layer.</a:t>
            </a:r>
            <a:r>
              <a:rPr lang="en-US" sz="2400" dirty="0" smtClean="0">
                <a:solidFill>
                  <a:srgbClr val="00B050"/>
                </a:solidFill>
              </a:rPr>
              <a:t> </a:t>
            </a:r>
          </a:p>
          <a:p>
            <a:endParaRPr lang="en-US" sz="2400" dirty="0" smtClean="0"/>
          </a:p>
          <a:p>
            <a:endParaRPr lang="en-US" sz="2400" dirty="0" smtClean="0"/>
          </a:p>
          <a:p>
            <a:endParaRPr lang="en-US" sz="2400" dirty="0" smtClean="0"/>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0" y="0"/>
            <a:ext cx="9306748" cy="662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Design Issues for the Layers</a:t>
            </a:r>
            <a:endParaRPr lang="en-US" dirty="0">
              <a:solidFill>
                <a:srgbClr val="C00000"/>
              </a:solidFill>
            </a:endParaRPr>
          </a:p>
        </p:txBody>
      </p:sp>
      <p:sp>
        <p:nvSpPr>
          <p:cNvPr id="3" name="Content Placeholder 2"/>
          <p:cNvSpPr>
            <a:spLocks noGrp="1"/>
          </p:cNvSpPr>
          <p:nvPr>
            <p:ph sz="half" idx="1"/>
          </p:nvPr>
        </p:nvSpPr>
        <p:spPr/>
        <p:txBody>
          <a:bodyPr>
            <a:normAutofit lnSpcReduction="10000"/>
          </a:bodyPr>
          <a:lstStyle/>
          <a:p>
            <a:r>
              <a:rPr lang="en-US" dirty="0" smtClean="0">
                <a:solidFill>
                  <a:srgbClr val="00B050"/>
                </a:solidFill>
              </a:rPr>
              <a:t>mechanism </a:t>
            </a:r>
            <a:r>
              <a:rPr lang="en-US" dirty="0" smtClean="0">
                <a:solidFill>
                  <a:srgbClr val="00B050"/>
                </a:solidFill>
              </a:rPr>
              <a:t>for identifying senders and </a:t>
            </a:r>
            <a:r>
              <a:rPr lang="en-US" dirty="0" smtClean="0">
                <a:solidFill>
                  <a:srgbClr val="00B050"/>
                </a:solidFill>
              </a:rPr>
              <a:t>receivers</a:t>
            </a:r>
            <a:r>
              <a:rPr lang="en-US" dirty="0" smtClean="0"/>
              <a:t>.</a:t>
            </a:r>
          </a:p>
          <a:p>
            <a:r>
              <a:rPr lang="en-US" dirty="0" smtClean="0">
                <a:solidFill>
                  <a:srgbClr val="0070C0"/>
                </a:solidFill>
              </a:rPr>
              <a:t>rules for data </a:t>
            </a:r>
            <a:r>
              <a:rPr lang="en-US" dirty="0" smtClean="0">
                <a:solidFill>
                  <a:srgbClr val="0070C0"/>
                </a:solidFill>
              </a:rPr>
              <a:t>transfer(</a:t>
            </a:r>
            <a:r>
              <a:rPr lang="en-US" dirty="0" err="1" smtClean="0">
                <a:solidFill>
                  <a:srgbClr val="0070C0"/>
                </a:solidFill>
              </a:rPr>
              <a:t>s,h</a:t>
            </a:r>
            <a:r>
              <a:rPr lang="en-US" dirty="0" smtClean="0">
                <a:solidFill>
                  <a:srgbClr val="0070C0"/>
                </a:solidFill>
              </a:rPr>
              <a:t>-</a:t>
            </a:r>
            <a:r>
              <a:rPr lang="en-US" dirty="0" err="1" smtClean="0">
                <a:solidFill>
                  <a:srgbClr val="0070C0"/>
                </a:solidFill>
              </a:rPr>
              <a:t>d,f</a:t>
            </a:r>
            <a:r>
              <a:rPr lang="en-US" dirty="0" smtClean="0">
                <a:solidFill>
                  <a:srgbClr val="0070C0"/>
                </a:solidFill>
              </a:rPr>
              <a:t>-d)</a:t>
            </a:r>
          </a:p>
          <a:p>
            <a:r>
              <a:rPr lang="en-US" dirty="0" smtClean="0">
                <a:solidFill>
                  <a:srgbClr val="00B050"/>
                </a:solidFill>
              </a:rPr>
              <a:t>How many logical channels </a:t>
            </a:r>
            <a:endParaRPr lang="en-US" dirty="0" smtClean="0">
              <a:solidFill>
                <a:srgbClr val="00B050"/>
              </a:solidFill>
            </a:endParaRPr>
          </a:p>
          <a:p>
            <a:r>
              <a:rPr lang="en-US" dirty="0" smtClean="0">
                <a:solidFill>
                  <a:srgbClr val="0070C0"/>
                </a:solidFill>
              </a:rPr>
              <a:t>Error </a:t>
            </a:r>
            <a:r>
              <a:rPr lang="en-US" dirty="0" smtClean="0">
                <a:solidFill>
                  <a:srgbClr val="0070C0"/>
                </a:solidFill>
              </a:rPr>
              <a:t>control(e-d, e-c</a:t>
            </a:r>
            <a:r>
              <a:rPr lang="en-US" dirty="0" smtClean="0"/>
              <a:t>)</a:t>
            </a:r>
          </a:p>
          <a:p>
            <a:r>
              <a:rPr lang="en-US" dirty="0" smtClean="0"/>
              <a:t>Sequencing</a:t>
            </a:r>
          </a:p>
          <a:p>
            <a:r>
              <a:rPr lang="en-US" dirty="0" smtClean="0">
                <a:solidFill>
                  <a:srgbClr val="0070C0"/>
                </a:solidFill>
              </a:rPr>
              <a:t>Flow </a:t>
            </a:r>
            <a:r>
              <a:rPr lang="en-US" dirty="0" smtClean="0">
                <a:solidFill>
                  <a:srgbClr val="0070C0"/>
                </a:solidFill>
              </a:rPr>
              <a:t>Control</a:t>
            </a:r>
          </a:p>
          <a:p>
            <a:endParaRPr lang="en-US" dirty="0"/>
          </a:p>
        </p:txBody>
      </p:sp>
      <p:sp>
        <p:nvSpPr>
          <p:cNvPr id="4" name="Content Placeholder 3"/>
          <p:cNvSpPr>
            <a:spLocks noGrp="1"/>
          </p:cNvSpPr>
          <p:nvPr>
            <p:ph sz="half" idx="2"/>
          </p:nvPr>
        </p:nvSpPr>
        <p:spPr/>
        <p:txBody>
          <a:bodyPr>
            <a:normAutofit lnSpcReduction="10000"/>
          </a:bodyPr>
          <a:lstStyle/>
          <a:p>
            <a:r>
              <a:rPr lang="en-US" dirty="0" smtClean="0">
                <a:solidFill>
                  <a:srgbClr val="00B050"/>
                </a:solidFill>
              </a:rPr>
              <a:t>Massage Fragmentation</a:t>
            </a:r>
          </a:p>
          <a:p>
            <a:r>
              <a:rPr lang="en-US" dirty="0" smtClean="0"/>
              <a:t>multiplexing and </a:t>
            </a:r>
            <a:r>
              <a:rPr lang="en-US" dirty="0" err="1" smtClean="0"/>
              <a:t>demultiplexing</a:t>
            </a:r>
            <a:endParaRPr lang="en-US" dirty="0" smtClean="0"/>
          </a:p>
          <a:p>
            <a:r>
              <a:rPr lang="en-US" dirty="0" smtClean="0">
                <a:solidFill>
                  <a:srgbClr val="0070C0"/>
                </a:solidFill>
              </a:rPr>
              <a:t>Routing</a:t>
            </a:r>
          </a:p>
          <a:p>
            <a:r>
              <a:rPr lang="en-US" dirty="0" smtClean="0"/>
              <a:t>Coding</a:t>
            </a:r>
          </a:p>
          <a:p>
            <a:r>
              <a:rPr lang="en-US" dirty="0" smtClean="0">
                <a:solidFill>
                  <a:srgbClr val="00B050"/>
                </a:solidFill>
              </a:rPr>
              <a:t>Encryption</a:t>
            </a:r>
            <a:endParaRPr lang="en-US" dirty="0" smtClean="0">
              <a:solidFill>
                <a:srgbClr val="00B050"/>
              </a:solidFill>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Connection-Oriented and Connectionless Services</a:t>
            </a:r>
            <a:endParaRPr lang="en-US" sz="3600" dirty="0"/>
          </a:p>
        </p:txBody>
      </p:sp>
      <p:sp>
        <p:nvSpPr>
          <p:cNvPr id="3" name="Content Placeholder 2"/>
          <p:cNvSpPr>
            <a:spLocks noGrp="1"/>
          </p:cNvSpPr>
          <p:nvPr>
            <p:ph sz="half" idx="1"/>
          </p:nvPr>
        </p:nvSpPr>
        <p:spPr/>
        <p:txBody>
          <a:bodyPr>
            <a:normAutofit/>
          </a:bodyPr>
          <a:lstStyle/>
          <a:p>
            <a:pPr>
              <a:buNone/>
            </a:pPr>
            <a:r>
              <a:rPr lang="en-US" dirty="0" smtClean="0"/>
              <a:t>-user </a:t>
            </a:r>
            <a:r>
              <a:rPr lang="en-US" dirty="0" smtClean="0"/>
              <a:t>first establishes a </a:t>
            </a:r>
            <a:r>
              <a:rPr lang="en-US" dirty="0" smtClean="0"/>
              <a:t>connection.</a:t>
            </a:r>
          </a:p>
          <a:p>
            <a:pPr>
              <a:buNone/>
            </a:pPr>
            <a:r>
              <a:rPr lang="en-US" dirty="0" smtClean="0"/>
              <a:t>-uses </a:t>
            </a:r>
            <a:r>
              <a:rPr lang="en-US" dirty="0" smtClean="0"/>
              <a:t>the </a:t>
            </a:r>
            <a:r>
              <a:rPr lang="en-US" dirty="0" smtClean="0"/>
              <a:t>connection.</a:t>
            </a:r>
          </a:p>
          <a:p>
            <a:pPr>
              <a:buNone/>
            </a:pPr>
            <a:r>
              <a:rPr lang="en-US" dirty="0" smtClean="0"/>
              <a:t>-releases the connection.</a:t>
            </a:r>
          </a:p>
          <a:p>
            <a:pPr>
              <a:buNone/>
            </a:pPr>
            <a:r>
              <a:rPr lang="en-US" dirty="0" smtClean="0"/>
              <a:t>Messages reach in order</a:t>
            </a:r>
          </a:p>
          <a:p>
            <a:pPr>
              <a:buFontTx/>
              <a:buChar char="-"/>
            </a:pPr>
            <a:endParaRPr lang="en-US" dirty="0" smtClean="0"/>
          </a:p>
          <a:p>
            <a:endParaRPr lang="en-US" dirty="0"/>
          </a:p>
        </p:txBody>
      </p:sp>
      <p:sp>
        <p:nvSpPr>
          <p:cNvPr id="4" name="Content Placeholder 3"/>
          <p:cNvSpPr>
            <a:spLocks noGrp="1"/>
          </p:cNvSpPr>
          <p:nvPr>
            <p:ph sz="half" idx="2"/>
          </p:nvPr>
        </p:nvSpPr>
        <p:spPr/>
        <p:txBody>
          <a:bodyPr>
            <a:normAutofit/>
          </a:bodyPr>
          <a:lstStyle/>
          <a:p>
            <a:r>
              <a:rPr lang="en-US" dirty="0" smtClean="0"/>
              <a:t>Message carries </a:t>
            </a:r>
            <a:r>
              <a:rPr lang="en-US" dirty="0" smtClean="0"/>
              <a:t>the full destination </a:t>
            </a:r>
            <a:r>
              <a:rPr lang="en-US" dirty="0" smtClean="0"/>
              <a:t>address.</a:t>
            </a:r>
          </a:p>
          <a:p>
            <a:r>
              <a:rPr lang="en-US" dirty="0" smtClean="0"/>
              <a:t>Routed independently.</a:t>
            </a:r>
          </a:p>
          <a:p>
            <a:r>
              <a:rPr lang="en-US" dirty="0" smtClean="0"/>
              <a:t>No establishing </a:t>
            </a:r>
            <a:r>
              <a:rPr lang="en-US" dirty="0" err="1" smtClean="0"/>
              <a:t>conn</a:t>
            </a:r>
            <a:r>
              <a:rPr lang="en-US" dirty="0" smtClean="0"/>
              <a:t>.</a:t>
            </a:r>
          </a:p>
          <a:p>
            <a:r>
              <a:rPr lang="en-US" dirty="0" smtClean="0"/>
              <a:t>Messages may reach not in order.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quality </a:t>
            </a:r>
            <a:r>
              <a:rPr lang="en-US" b="1" dirty="0" smtClean="0">
                <a:solidFill>
                  <a:srgbClr val="C00000"/>
                </a:solidFill>
              </a:rPr>
              <a:t>of service</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solidFill>
                  <a:srgbClr val="002060"/>
                </a:solidFill>
              </a:rPr>
              <a:t>Reliable : never </a:t>
            </a:r>
            <a:r>
              <a:rPr lang="en-US" dirty="0" smtClean="0">
                <a:solidFill>
                  <a:srgbClr val="002060"/>
                </a:solidFill>
              </a:rPr>
              <a:t>lose </a:t>
            </a:r>
            <a:r>
              <a:rPr lang="en-US" dirty="0" smtClean="0">
                <a:solidFill>
                  <a:srgbClr val="002060"/>
                </a:solidFill>
              </a:rPr>
              <a:t>data.</a:t>
            </a:r>
          </a:p>
          <a:p>
            <a:r>
              <a:rPr lang="en-US" dirty="0" smtClean="0">
                <a:solidFill>
                  <a:srgbClr val="0070C0"/>
                </a:solidFill>
              </a:rPr>
              <a:t>Unreliable : May lose data.</a:t>
            </a:r>
          </a:p>
          <a:p>
            <a:r>
              <a:rPr lang="en-US" dirty="0" smtClean="0">
                <a:solidFill>
                  <a:srgbClr val="002060"/>
                </a:solidFill>
              </a:rPr>
              <a:t>reliable service is implemented by having the </a:t>
            </a:r>
            <a:r>
              <a:rPr lang="en-US" b="1" dirty="0" smtClean="0">
                <a:solidFill>
                  <a:srgbClr val="002060"/>
                </a:solidFill>
              </a:rPr>
              <a:t>receiver acknowledge</a:t>
            </a:r>
            <a:r>
              <a:rPr lang="en-US" dirty="0" smtClean="0">
                <a:solidFill>
                  <a:srgbClr val="002060"/>
                </a:solidFill>
              </a:rPr>
              <a:t> </a:t>
            </a:r>
            <a:r>
              <a:rPr lang="en-US" dirty="0" smtClean="0">
                <a:solidFill>
                  <a:srgbClr val="002060"/>
                </a:solidFill>
              </a:rPr>
              <a:t>. (overhead + delay).</a:t>
            </a:r>
          </a:p>
          <a:p>
            <a:r>
              <a:rPr lang="en-US" dirty="0" smtClean="0">
                <a:solidFill>
                  <a:srgbClr val="0070C0"/>
                </a:solidFill>
              </a:rPr>
              <a:t>Unreliable (meaning not acknowledged) connectionless service is often called </a:t>
            </a:r>
            <a:r>
              <a:rPr lang="en-US" b="1" dirty="0" smtClean="0">
                <a:solidFill>
                  <a:srgbClr val="0070C0"/>
                </a:solidFill>
              </a:rPr>
              <a:t>datagram </a:t>
            </a:r>
            <a:r>
              <a:rPr lang="en-US" b="1" dirty="0" smtClean="0">
                <a:solidFill>
                  <a:srgbClr val="0070C0"/>
                </a:solidFill>
              </a:rPr>
              <a:t>service.</a:t>
            </a:r>
            <a:endParaRPr lang="en-US"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The Relationship of Services to </a:t>
            </a:r>
            <a:r>
              <a:rPr lang="en-US" b="1" dirty="0" smtClean="0">
                <a:solidFill>
                  <a:srgbClr val="C00000"/>
                </a:solidFill>
              </a:rPr>
              <a:t>Protocols 1</a:t>
            </a:r>
            <a:endParaRPr lang="en-US"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B050"/>
                </a:solidFill>
              </a:rPr>
              <a:t>A </a:t>
            </a:r>
            <a:r>
              <a:rPr lang="en-US" b="1" dirty="0" smtClean="0">
                <a:solidFill>
                  <a:srgbClr val="00B050"/>
                </a:solidFill>
              </a:rPr>
              <a:t>service</a:t>
            </a:r>
            <a:r>
              <a:rPr lang="en-US" dirty="0" smtClean="0">
                <a:solidFill>
                  <a:srgbClr val="00B050"/>
                </a:solidFill>
              </a:rPr>
              <a:t> is a set of primitives (operations) that a layer provides to the layer above it</a:t>
            </a:r>
            <a:r>
              <a:rPr lang="en-US" dirty="0" smtClean="0">
                <a:solidFill>
                  <a:srgbClr val="00B050"/>
                </a:solidFill>
              </a:rPr>
              <a:t>.</a:t>
            </a:r>
          </a:p>
          <a:p>
            <a:r>
              <a:rPr lang="en-US" dirty="0" smtClean="0"/>
              <a:t> </a:t>
            </a:r>
            <a:r>
              <a:rPr lang="en-US" dirty="0" smtClean="0">
                <a:solidFill>
                  <a:srgbClr val="FF0000"/>
                </a:solidFill>
              </a:rPr>
              <a:t>The service defines what </a:t>
            </a:r>
            <a:r>
              <a:rPr lang="en-US" b="1" dirty="0" smtClean="0">
                <a:solidFill>
                  <a:srgbClr val="FF0000"/>
                </a:solidFill>
              </a:rPr>
              <a:t>operations the layer is prepared to perform</a:t>
            </a:r>
            <a:r>
              <a:rPr lang="en-US" dirty="0" smtClean="0">
                <a:solidFill>
                  <a:srgbClr val="FF0000"/>
                </a:solidFill>
              </a:rPr>
              <a:t> on behalf of its users, but it says nothing at all about how these operations are implemented</a:t>
            </a:r>
            <a:r>
              <a:rPr lang="en-US" dirty="0" smtClean="0">
                <a:solidFill>
                  <a:srgbClr val="FF0000"/>
                </a:solidFill>
              </a:rPr>
              <a:t>.</a:t>
            </a:r>
          </a:p>
          <a:p>
            <a:r>
              <a:rPr lang="en-US" dirty="0" smtClean="0">
                <a:solidFill>
                  <a:srgbClr val="0070C0"/>
                </a:solidFill>
              </a:rPr>
              <a:t>A </a:t>
            </a:r>
            <a:r>
              <a:rPr lang="en-US" b="1" dirty="0" smtClean="0">
                <a:solidFill>
                  <a:srgbClr val="0070C0"/>
                </a:solidFill>
              </a:rPr>
              <a:t>service relates to an interface between two layers</a:t>
            </a:r>
            <a:r>
              <a:rPr lang="en-US" dirty="0" smtClean="0">
                <a:solidFill>
                  <a:srgbClr val="0070C0"/>
                </a:solidFill>
              </a:rPr>
              <a:t>, with the lower layer being the service provider and the upper layer being the service user.</a:t>
            </a:r>
            <a:endParaRPr lang="en-US"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The Relationship of Services to Protocols </a:t>
            </a:r>
            <a:r>
              <a:rPr lang="en-US" b="1" dirty="0" smtClean="0">
                <a:solidFill>
                  <a:srgbClr val="C00000"/>
                </a:solidFill>
              </a:rPr>
              <a:t>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7030A0"/>
                </a:solidFill>
              </a:rPr>
              <a:t>A </a:t>
            </a:r>
            <a:r>
              <a:rPr lang="en-US" dirty="0" smtClean="0">
                <a:solidFill>
                  <a:srgbClr val="7030A0"/>
                </a:solidFill>
              </a:rPr>
              <a:t>protocol is </a:t>
            </a:r>
            <a:r>
              <a:rPr lang="en-US" dirty="0" smtClean="0">
                <a:solidFill>
                  <a:srgbClr val="7030A0"/>
                </a:solidFill>
              </a:rPr>
              <a:t>a set of rules governing the format and meaning of the packets, or messages that are exchanged by the peer entities within a layer</a:t>
            </a:r>
            <a:r>
              <a:rPr lang="en-US" dirty="0" smtClean="0">
                <a:solidFill>
                  <a:srgbClr val="7030A0"/>
                </a:solidFill>
              </a:rPr>
              <a:t>.</a:t>
            </a:r>
          </a:p>
          <a:p>
            <a:r>
              <a:rPr lang="en-US" dirty="0" smtClean="0">
                <a:solidFill>
                  <a:srgbClr val="002060"/>
                </a:solidFill>
              </a:rPr>
              <a:t>Entities </a:t>
            </a:r>
            <a:r>
              <a:rPr lang="en-US" dirty="0" smtClean="0">
                <a:solidFill>
                  <a:srgbClr val="002060"/>
                </a:solidFill>
              </a:rPr>
              <a:t>use protocols to implement their service definitions. They are free to change their protocols at will, provided they do not change the service visible to their users. In this way, </a:t>
            </a:r>
            <a:r>
              <a:rPr lang="en-US" b="1" dirty="0" smtClean="0">
                <a:solidFill>
                  <a:srgbClr val="002060"/>
                </a:solidFill>
              </a:rPr>
              <a:t>the service and the protocol are completely decoupled</a:t>
            </a:r>
            <a:r>
              <a:rPr lang="en-US" b="1" dirty="0" smtClean="0"/>
              <a:t>.</a:t>
            </a:r>
          </a:p>
          <a:p>
            <a:r>
              <a:rPr lang="en-US" dirty="0" smtClean="0">
                <a:solidFill>
                  <a:srgbClr val="0070C0"/>
                </a:solidFill>
              </a:rPr>
              <a:t>In other words, services relate to the interfaces between </a:t>
            </a:r>
            <a:r>
              <a:rPr lang="en-US" dirty="0" smtClean="0">
                <a:solidFill>
                  <a:srgbClr val="0070C0"/>
                </a:solidFill>
              </a:rPr>
              <a:t>layers. Protocols </a:t>
            </a:r>
            <a:r>
              <a:rPr lang="en-US" dirty="0" smtClean="0">
                <a:solidFill>
                  <a:srgbClr val="0070C0"/>
                </a:solidFill>
              </a:rPr>
              <a:t>relate to the packets sent between peer entities on different machines. It is important not to confuse the two concepts.</a:t>
            </a:r>
            <a:endParaRPr lang="en-US" dirty="0">
              <a:solidFill>
                <a:srgbClr val="0070C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702</Words>
  <Application>Microsoft Office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Chapter Five: Network Software Protocol Hierarchies</vt:lpstr>
      <vt:lpstr>Slide 2</vt:lpstr>
      <vt:lpstr>Protocol, Interface, Service</vt:lpstr>
      <vt:lpstr>Slide 4</vt:lpstr>
      <vt:lpstr>Design Issues for the Layers</vt:lpstr>
      <vt:lpstr>Connection-Oriented and Connectionless Services</vt:lpstr>
      <vt:lpstr>quality of service</vt:lpstr>
      <vt:lpstr>The Relationship of Services to Protocols 1</vt:lpstr>
      <vt:lpstr>The Relationship of Services to Protocols 2</vt:lpstr>
      <vt:lpstr>The Relationship of Services to Protocols 3</vt:lpstr>
      <vt:lpstr>Some important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Five: Network Software Protocol Hierarchies</dc:title>
  <dc:creator>SAAD MAKKI</dc:creator>
  <cp:lastModifiedBy>SAAD MAKKI</cp:lastModifiedBy>
  <cp:revision>10</cp:revision>
  <dcterms:created xsi:type="dcterms:W3CDTF">2006-08-16T00:00:00Z</dcterms:created>
  <dcterms:modified xsi:type="dcterms:W3CDTF">2015-11-21T20:29:25Z</dcterms:modified>
</cp:coreProperties>
</file>