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10/30/2015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10/30/2015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10/30/2015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10/30/2015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5.emf"/><Relationship Id="rId1" Type="http://schemas.openxmlformats.org/officeDocument/2006/relationships/slideLayout" Target="../slideLayouts/slideLayout7.xml"/><Relationship Id="rId6" Type="http://schemas.openxmlformats.org/officeDocument/2006/relationships/image" Target="../media/image6.emf"/><Relationship Id="rId5" Type="http://schemas.openxmlformats.org/officeDocument/2006/relationships/image" Target="../media/image3.emf"/><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0000"/>
                </a:solidFill>
              </a:rPr>
              <a:t>Chapter Four: Network </a:t>
            </a:r>
            <a:r>
              <a:rPr lang="en-US" b="1" dirty="0" smtClean="0">
                <a:solidFill>
                  <a:srgbClr val="FF0000"/>
                </a:solidFill>
              </a:rPr>
              <a:t>Hardware</a:t>
            </a:r>
            <a:endParaRPr 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pPr rtl="1">
              <a:buNone/>
            </a:pPr>
            <a:r>
              <a:rPr lang="en-US" b="1" dirty="0" smtClean="0"/>
              <a:t>'</a:t>
            </a:r>
            <a:r>
              <a:rPr lang="en-US" b="1" dirty="0" smtClean="0">
                <a:solidFill>
                  <a:srgbClr val="FF0000"/>
                </a:solidFill>
              </a:rPr>
              <a:t>'computer network</a:t>
            </a:r>
            <a:r>
              <a:rPr lang="en-US" b="1" dirty="0" smtClean="0"/>
              <a:t>''</a:t>
            </a:r>
            <a:r>
              <a:rPr lang="en-US" dirty="0" smtClean="0"/>
              <a:t> to mean a collection of autonomous computers interconnected by a single technology. Two computers are said to be </a:t>
            </a:r>
            <a:r>
              <a:rPr lang="en-US" b="1" dirty="0" smtClean="0">
                <a:solidFill>
                  <a:srgbClr val="FF0000"/>
                </a:solidFill>
              </a:rPr>
              <a:t>interconnected</a:t>
            </a:r>
            <a:r>
              <a:rPr lang="en-US" dirty="0" smtClean="0"/>
              <a:t> if they are able to exchange </a:t>
            </a:r>
            <a:endParaRPr lang="en-US" dirty="0" smtClean="0"/>
          </a:p>
          <a:p>
            <a:pPr rtl="1">
              <a:buNone/>
            </a:pPr>
            <a:r>
              <a:rPr lang="en-US" dirty="0" smtClean="0"/>
              <a:t>information.</a:t>
            </a:r>
          </a:p>
          <a:p>
            <a:pPr>
              <a:buNone/>
            </a:pPr>
            <a:r>
              <a:rPr lang="en-US" dirty="0" smtClean="0">
                <a:solidFill>
                  <a:srgbClr val="0070C0"/>
                </a:solidFill>
              </a:rPr>
              <a:t> </a:t>
            </a:r>
            <a:r>
              <a:rPr lang="en-US" b="1" dirty="0" smtClean="0">
                <a:solidFill>
                  <a:srgbClr val="0070C0"/>
                </a:solidFill>
              </a:rPr>
              <a:t>Use of Computer </a:t>
            </a:r>
            <a:r>
              <a:rPr lang="en-US" b="1" dirty="0" smtClean="0">
                <a:solidFill>
                  <a:srgbClr val="0070C0"/>
                </a:solidFill>
              </a:rPr>
              <a:t>Network</a:t>
            </a:r>
          </a:p>
          <a:p>
            <a:pPr rtl="1">
              <a:buNone/>
            </a:pPr>
            <a:r>
              <a:rPr lang="en-US" dirty="0" smtClean="0"/>
              <a:t>Business Applications</a:t>
            </a:r>
            <a:r>
              <a:rPr lang="ar-IQ" dirty="0" smtClean="0"/>
              <a:t> </a:t>
            </a:r>
            <a:endParaRPr lang="en-US" dirty="0" smtClean="0"/>
          </a:p>
          <a:p>
            <a:pPr rtl="1">
              <a:buNone/>
            </a:pPr>
            <a:r>
              <a:rPr lang="en-US" dirty="0" smtClean="0"/>
              <a:t>Home </a:t>
            </a:r>
            <a:r>
              <a:rPr lang="en-US" dirty="0" smtClean="0"/>
              <a:t>Applications.</a:t>
            </a:r>
          </a:p>
          <a:p>
            <a:pPr>
              <a:buNone/>
            </a:pPr>
            <a:r>
              <a:rPr lang="en-US" dirty="0" smtClean="0"/>
              <a:t>Mobile </a:t>
            </a:r>
            <a:r>
              <a:rPr lang="en-US" dirty="0" smtClean="0"/>
              <a:t>Users</a:t>
            </a:r>
          </a:p>
          <a:p>
            <a:pPr>
              <a:buNone/>
            </a:pPr>
            <a:r>
              <a:rPr lang="en-US" dirty="0" smtClean="0"/>
              <a:t>Social </a:t>
            </a:r>
            <a:r>
              <a:rPr lang="en-US" dirty="0" smtClean="0"/>
              <a:t>Issues</a:t>
            </a:r>
          </a:p>
          <a:p>
            <a:pPr rtl="1">
              <a:buNone/>
            </a:pP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b="1" dirty="0" smtClean="0">
                <a:solidFill>
                  <a:srgbClr val="C00000"/>
                </a:solidFill>
              </a:rPr>
              <a:t>Local </a:t>
            </a:r>
            <a:r>
              <a:rPr lang="en-US" b="1" dirty="0" smtClean="0">
                <a:solidFill>
                  <a:srgbClr val="C00000"/>
                </a:solidFill>
              </a:rPr>
              <a:t>Area </a:t>
            </a:r>
            <a:r>
              <a:rPr lang="en-US" b="1" dirty="0" smtClean="0">
                <a:solidFill>
                  <a:srgbClr val="C00000"/>
                </a:solidFill>
              </a:rPr>
              <a:t>Networks (LANs)</a:t>
            </a:r>
            <a:endParaRPr lang="en-US" dirty="0">
              <a:solidFill>
                <a:srgbClr val="C00000"/>
              </a:solidFill>
            </a:endParaRPr>
          </a:p>
        </p:txBody>
      </p:sp>
      <p:sp>
        <p:nvSpPr>
          <p:cNvPr id="3" name="Content Placeholder 2"/>
          <p:cNvSpPr>
            <a:spLocks noGrp="1"/>
          </p:cNvSpPr>
          <p:nvPr>
            <p:ph idx="1"/>
          </p:nvPr>
        </p:nvSpPr>
        <p:spPr>
          <a:xfrm>
            <a:off x="228600" y="762000"/>
            <a:ext cx="8915400" cy="5867400"/>
          </a:xfrm>
        </p:spPr>
        <p:txBody>
          <a:bodyPr>
            <a:normAutofit fontScale="77500" lnSpcReduction="20000"/>
          </a:bodyPr>
          <a:lstStyle/>
          <a:p>
            <a:pPr>
              <a:buNone/>
            </a:pPr>
            <a:r>
              <a:rPr lang="en-US" b="1" dirty="0" smtClean="0">
                <a:solidFill>
                  <a:srgbClr val="FF0000"/>
                </a:solidFill>
              </a:rPr>
              <a:t>Are </a:t>
            </a:r>
            <a:r>
              <a:rPr lang="en-US" b="1" dirty="0" smtClean="0">
                <a:solidFill>
                  <a:srgbClr val="FF0000"/>
                </a:solidFill>
              </a:rPr>
              <a:t>privately-owned networks within a single building or campus of up to a few kilometers in size. </a:t>
            </a:r>
          </a:p>
          <a:p>
            <a:pPr>
              <a:buNone/>
            </a:pPr>
            <a:r>
              <a:rPr lang="en-US" b="1" dirty="0" smtClean="0">
                <a:solidFill>
                  <a:srgbClr val="0070C0"/>
                </a:solidFill>
              </a:rPr>
              <a:t>They are widely used to connect personal computers and workstations in company offices and factories to share resources (e.g., printers) and exchange information. </a:t>
            </a:r>
          </a:p>
          <a:p>
            <a:pPr>
              <a:buNone/>
            </a:pPr>
            <a:r>
              <a:rPr lang="en-US" b="1" dirty="0" smtClean="0">
                <a:solidFill>
                  <a:srgbClr val="FF0000"/>
                </a:solidFill>
              </a:rPr>
              <a:t>LANs are distinguished from other kinds of networks by three characteristics:</a:t>
            </a:r>
          </a:p>
          <a:p>
            <a:pPr>
              <a:buNone/>
            </a:pPr>
            <a:r>
              <a:rPr lang="en-US" b="1" dirty="0" smtClean="0">
                <a:solidFill>
                  <a:srgbClr val="FF0000"/>
                </a:solidFill>
              </a:rPr>
              <a:t> (1) their size</a:t>
            </a:r>
            <a:r>
              <a:rPr lang="en-US" b="1" dirty="0" smtClean="0">
                <a:solidFill>
                  <a:srgbClr val="FF0000"/>
                </a:solidFill>
              </a:rPr>
              <a:t>,  </a:t>
            </a:r>
            <a:r>
              <a:rPr lang="en-US" b="1" dirty="0" smtClean="0">
                <a:solidFill>
                  <a:srgbClr val="FF0000"/>
                </a:solidFill>
              </a:rPr>
              <a:t>(2) their transmission technology, and </a:t>
            </a:r>
            <a:r>
              <a:rPr lang="en-US" b="1" dirty="0" smtClean="0">
                <a:solidFill>
                  <a:srgbClr val="FF0000"/>
                </a:solidFill>
              </a:rPr>
              <a:t> (</a:t>
            </a:r>
            <a:r>
              <a:rPr lang="en-US" b="1" dirty="0" smtClean="0">
                <a:solidFill>
                  <a:srgbClr val="FF0000"/>
                </a:solidFill>
              </a:rPr>
              <a:t>3) their topology.</a:t>
            </a:r>
          </a:p>
          <a:p>
            <a:pPr>
              <a:buNone/>
            </a:pPr>
            <a:r>
              <a:rPr lang="en-US" b="1" dirty="0" smtClean="0">
                <a:solidFill>
                  <a:srgbClr val="00B0F0"/>
                </a:solidFill>
              </a:rPr>
              <a:t>LANs may use a transmission technology consisting of a cable to which all the machines are </a:t>
            </a:r>
            <a:r>
              <a:rPr lang="en-US" b="1" dirty="0" smtClean="0">
                <a:solidFill>
                  <a:srgbClr val="00B0F0"/>
                </a:solidFill>
              </a:rPr>
              <a:t>attached</a:t>
            </a:r>
          </a:p>
          <a:p>
            <a:pPr>
              <a:buNone/>
            </a:pPr>
            <a:r>
              <a:rPr lang="en-US" b="1" dirty="0" smtClean="0"/>
              <a:t> </a:t>
            </a:r>
            <a:r>
              <a:rPr lang="en-US" b="1" dirty="0" smtClean="0">
                <a:solidFill>
                  <a:srgbClr val="00B050"/>
                </a:solidFill>
              </a:rPr>
              <a:t>Traditional LANs run at speeds of 10 Mbps to 100 Mbps, have low delay (microseconds or nanoseconds), and make very few errors.</a:t>
            </a:r>
          </a:p>
          <a:p>
            <a:pPr>
              <a:buNone/>
            </a:pPr>
            <a:r>
              <a:rPr lang="en-US" b="1" dirty="0" smtClean="0">
                <a:solidFill>
                  <a:srgbClr val="00B050"/>
                </a:solidFill>
              </a:rPr>
              <a:t> Newer LANs operate at up to 10 </a:t>
            </a:r>
            <a:r>
              <a:rPr lang="en-US" b="1" dirty="0" err="1" smtClean="0">
                <a:solidFill>
                  <a:srgbClr val="00B050"/>
                </a:solidFill>
              </a:rPr>
              <a:t>Gbps</a:t>
            </a:r>
            <a:r>
              <a:rPr lang="en-US" b="1" dirty="0" smtClean="0">
                <a:solidFill>
                  <a:srgbClr val="00B050"/>
                </a:solidFill>
              </a:rPr>
              <a:t>. </a:t>
            </a:r>
          </a:p>
          <a:p>
            <a:pPr>
              <a:buNone/>
            </a:pPr>
            <a:r>
              <a:rPr lang="en-US" b="1" dirty="0" smtClean="0">
                <a:solidFill>
                  <a:srgbClr val="FFC000"/>
                </a:solidFill>
              </a:rPr>
              <a:t>Various topologies are possible for broadcast LANs. Bus, Ring and Star are the most common used. </a:t>
            </a:r>
            <a:endParaRPr lang="en-US" b="1" dirty="0">
              <a:solidFill>
                <a:srgbClr val="FFC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fontScale="90000"/>
          </a:bodyPr>
          <a:lstStyle/>
          <a:p>
            <a:r>
              <a:rPr lang="en-US" b="1" dirty="0" smtClean="0">
                <a:solidFill>
                  <a:srgbClr val="FF0000"/>
                </a:solidFill>
              </a:rPr>
              <a:t>Metropolitan Area </a:t>
            </a:r>
            <a:r>
              <a:rPr lang="en-US" b="1" dirty="0" smtClean="0">
                <a:solidFill>
                  <a:srgbClr val="FF0000"/>
                </a:solidFill>
              </a:rPr>
              <a:t>Networks (MANs)</a:t>
            </a:r>
            <a:endParaRPr lang="en-US" dirty="0" smtClean="0">
              <a:solidFill>
                <a:srgbClr val="FF0000"/>
              </a:solidFill>
            </a:endParaRPr>
          </a:p>
        </p:txBody>
      </p:sp>
      <p:sp>
        <p:nvSpPr>
          <p:cNvPr id="3" name="Content Placeholder 2"/>
          <p:cNvSpPr>
            <a:spLocks noGrp="1"/>
          </p:cNvSpPr>
          <p:nvPr>
            <p:ph idx="1"/>
          </p:nvPr>
        </p:nvSpPr>
        <p:spPr>
          <a:xfrm>
            <a:off x="457200" y="609600"/>
            <a:ext cx="8229600" cy="6248400"/>
          </a:xfrm>
        </p:spPr>
        <p:txBody>
          <a:bodyPr>
            <a:normAutofit/>
          </a:bodyPr>
          <a:lstStyle/>
          <a:p>
            <a:r>
              <a:rPr lang="en-US" dirty="0" smtClean="0">
                <a:solidFill>
                  <a:srgbClr val="0070C0"/>
                </a:solidFill>
              </a:rPr>
              <a:t>Covers </a:t>
            </a:r>
            <a:r>
              <a:rPr lang="en-US" dirty="0" smtClean="0">
                <a:solidFill>
                  <a:srgbClr val="0070C0"/>
                </a:solidFill>
              </a:rPr>
              <a:t>a city. The best-known example of a MAN is the cable television network available in many cities. </a:t>
            </a:r>
          </a:p>
          <a:p>
            <a:r>
              <a:rPr lang="en-US" dirty="0" smtClean="0">
                <a:solidFill>
                  <a:srgbClr val="7030A0"/>
                </a:solidFill>
              </a:rPr>
              <a:t>Cable television is not the only MAN. Recent developments in high-speed wireless Internet access resulted in another MAN, which has been standardized as IEEE 802.16.</a:t>
            </a:r>
            <a:endParaRPr lang="en-US" dirty="0">
              <a:solidFill>
                <a:srgbClr val="7030A0"/>
              </a:solidFill>
            </a:endParaRPr>
          </a:p>
        </p:txBody>
      </p:sp>
      <p:pic>
        <p:nvPicPr>
          <p:cNvPr id="4098" name="Picture 2"/>
          <p:cNvPicPr>
            <a:picLocks noChangeAspect="1" noChangeArrowheads="1"/>
          </p:cNvPicPr>
          <p:nvPr/>
        </p:nvPicPr>
        <p:blipFill>
          <a:blip r:embed="rId2"/>
          <a:srcRect/>
          <a:stretch>
            <a:fillRect/>
          </a:stretch>
        </p:blipFill>
        <p:spPr bwMode="auto">
          <a:xfrm>
            <a:off x="457201" y="4114800"/>
            <a:ext cx="7848600" cy="25146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Wide Area </a:t>
            </a:r>
            <a:r>
              <a:rPr lang="en-US" b="1" dirty="0" smtClean="0">
                <a:solidFill>
                  <a:srgbClr val="FF0000"/>
                </a:solidFill>
              </a:rPr>
              <a:t>Networks (WANs) 1</a:t>
            </a:r>
            <a:r>
              <a:rPr lang="en-US" b="1" dirty="0" smtClean="0"/>
              <a:t/>
            </a:r>
            <a:br>
              <a:rPr lang="en-US" b="1" dirty="0" smtClean="0"/>
            </a:br>
            <a:endParaRPr lang="en-US" dirty="0"/>
          </a:p>
        </p:txBody>
      </p:sp>
      <p:sp>
        <p:nvSpPr>
          <p:cNvPr id="3" name="Content Placeholder 2"/>
          <p:cNvSpPr>
            <a:spLocks noGrp="1"/>
          </p:cNvSpPr>
          <p:nvPr>
            <p:ph idx="1"/>
          </p:nvPr>
        </p:nvSpPr>
        <p:spPr>
          <a:xfrm>
            <a:off x="457200" y="914400"/>
            <a:ext cx="8229600" cy="5715000"/>
          </a:xfrm>
        </p:spPr>
        <p:txBody>
          <a:bodyPr>
            <a:noAutofit/>
          </a:bodyPr>
          <a:lstStyle/>
          <a:p>
            <a:pPr>
              <a:buNone/>
            </a:pPr>
            <a:r>
              <a:rPr lang="en-US" sz="1600" b="1" dirty="0" smtClean="0"/>
              <a:t>spans </a:t>
            </a:r>
            <a:r>
              <a:rPr lang="en-US" sz="1600" b="1" dirty="0" smtClean="0">
                <a:solidFill>
                  <a:srgbClr val="C00000"/>
                </a:solidFill>
              </a:rPr>
              <a:t>a large geographical area</a:t>
            </a:r>
            <a:r>
              <a:rPr lang="en-US" sz="1600" b="1" dirty="0" smtClean="0"/>
              <a:t>, often a country or continent. It contains a collection of </a:t>
            </a:r>
            <a:r>
              <a:rPr lang="en-US" sz="1600" b="1" dirty="0" smtClean="0"/>
              <a:t>call </a:t>
            </a:r>
            <a:r>
              <a:rPr lang="en-US" sz="1600" b="1" dirty="0" smtClean="0">
                <a:solidFill>
                  <a:srgbClr val="C00000"/>
                </a:solidFill>
              </a:rPr>
              <a:t>hosts</a:t>
            </a:r>
            <a:r>
              <a:rPr lang="en-US" sz="1600" b="1" dirty="0" smtClean="0"/>
              <a:t>. The hosts are connected by a </a:t>
            </a:r>
            <a:r>
              <a:rPr lang="en-US" sz="1600" b="1" dirty="0" smtClean="0">
                <a:solidFill>
                  <a:srgbClr val="C00000"/>
                </a:solidFill>
              </a:rPr>
              <a:t>communication subnet</a:t>
            </a:r>
            <a:r>
              <a:rPr lang="en-US" sz="1600" b="1" dirty="0" smtClean="0"/>
              <a:t>, or just </a:t>
            </a:r>
            <a:r>
              <a:rPr lang="en-US" sz="1600" b="1" dirty="0" smtClean="0">
                <a:solidFill>
                  <a:srgbClr val="C00000"/>
                </a:solidFill>
              </a:rPr>
              <a:t>subnet</a:t>
            </a:r>
            <a:r>
              <a:rPr lang="en-US" sz="1600" b="1" dirty="0" smtClean="0"/>
              <a:t> for short. The hosts are owned by the customers </a:t>
            </a:r>
            <a:r>
              <a:rPr lang="en-US" sz="1600" b="1" dirty="0" smtClean="0"/>
              <a:t>subnet telephone </a:t>
            </a:r>
            <a:r>
              <a:rPr lang="en-US" sz="1600" b="1" dirty="0" smtClean="0"/>
              <a:t>company or Internet service </a:t>
            </a:r>
            <a:r>
              <a:rPr lang="en-US" sz="1600" b="1" dirty="0" smtClean="0"/>
              <a:t>provider</a:t>
            </a:r>
          </a:p>
          <a:p>
            <a:pPr>
              <a:buNone/>
            </a:pPr>
            <a:r>
              <a:rPr lang="en-US" sz="1600" b="1" dirty="0" smtClean="0">
                <a:solidFill>
                  <a:srgbClr val="002060"/>
                </a:solidFill>
              </a:rPr>
              <a:t> </a:t>
            </a:r>
            <a:r>
              <a:rPr lang="en-US" sz="1600" b="1" dirty="0" smtClean="0">
                <a:solidFill>
                  <a:srgbClr val="002060"/>
                </a:solidFill>
              </a:rPr>
              <a:t>subnet </a:t>
            </a:r>
            <a:r>
              <a:rPr lang="en-US" sz="1600" b="1" dirty="0" smtClean="0">
                <a:solidFill>
                  <a:srgbClr val="002060"/>
                </a:solidFill>
              </a:rPr>
              <a:t>carry </a:t>
            </a:r>
            <a:r>
              <a:rPr lang="en-US" sz="1600" b="1" dirty="0" smtClean="0">
                <a:solidFill>
                  <a:srgbClr val="002060"/>
                </a:solidFill>
              </a:rPr>
              <a:t>messages from host to </a:t>
            </a:r>
            <a:r>
              <a:rPr lang="en-US" sz="1600" b="1" dirty="0" smtClean="0">
                <a:solidFill>
                  <a:srgbClr val="002060"/>
                </a:solidFill>
              </a:rPr>
              <a:t>host</a:t>
            </a:r>
            <a:endParaRPr lang="en-US" sz="1600" b="1" dirty="0" smtClean="0">
              <a:solidFill>
                <a:srgbClr val="002060"/>
              </a:solidFill>
            </a:endParaRPr>
          </a:p>
          <a:p>
            <a:pPr>
              <a:buNone/>
            </a:pPr>
            <a:r>
              <a:rPr lang="en-US" sz="1600" b="1" dirty="0" smtClean="0"/>
              <a:t>the </a:t>
            </a:r>
            <a:r>
              <a:rPr lang="en-US" sz="1600" b="1" dirty="0" smtClean="0"/>
              <a:t>subnet consists of two distinct components: transmission lines and switching elements. </a:t>
            </a:r>
          </a:p>
          <a:p>
            <a:pPr rtl="1">
              <a:buNone/>
            </a:pPr>
            <a:r>
              <a:rPr lang="en-US" sz="1600" b="1" dirty="0" smtClean="0"/>
              <a:t>A subnet organized according to this principle is called a </a:t>
            </a:r>
            <a:r>
              <a:rPr lang="en-US" sz="1600" b="1" dirty="0" smtClean="0">
                <a:solidFill>
                  <a:srgbClr val="C00000"/>
                </a:solidFill>
              </a:rPr>
              <a:t>store-and-forward or packet-switched subnet</a:t>
            </a:r>
            <a:r>
              <a:rPr lang="en-US" sz="1600" b="1" dirty="0" smtClean="0"/>
              <a:t>. Nearly all wide area networks (except those using satellites) have store-and-forward subnets. When the packets are small and all the same size, they are often called cells.</a:t>
            </a:r>
          </a:p>
          <a:p>
            <a:pPr rtl="1">
              <a:buNone/>
            </a:pPr>
            <a:r>
              <a:rPr lang="en-US" sz="1600" dirty="0" smtClean="0"/>
              <a:t> </a:t>
            </a:r>
          </a:p>
        </p:txBody>
      </p:sp>
      <p:pic>
        <p:nvPicPr>
          <p:cNvPr id="5122" name="Picture 2"/>
          <p:cNvPicPr>
            <a:picLocks noChangeAspect="1" noChangeArrowheads="1"/>
          </p:cNvPicPr>
          <p:nvPr/>
        </p:nvPicPr>
        <p:blipFill>
          <a:blip r:embed="rId2"/>
          <a:srcRect/>
          <a:stretch>
            <a:fillRect/>
          </a:stretch>
        </p:blipFill>
        <p:spPr bwMode="auto">
          <a:xfrm>
            <a:off x="381000" y="3276600"/>
            <a:ext cx="8229600" cy="3352799"/>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solidFill>
                  <a:srgbClr val="FF0000"/>
                </a:solidFill>
              </a:rPr>
              <a:t>Wide Area Networks (WANs) </a:t>
            </a:r>
            <a:r>
              <a:rPr lang="en-US" b="1" dirty="0" smtClean="0">
                <a:solidFill>
                  <a:srgbClr val="FF0000"/>
                </a:solidFill>
              </a:rPr>
              <a:t>2</a:t>
            </a:r>
            <a:endParaRPr lang="en-US" dirty="0"/>
          </a:p>
        </p:txBody>
      </p:sp>
      <p:sp>
        <p:nvSpPr>
          <p:cNvPr id="3" name="Content Placeholder 2"/>
          <p:cNvSpPr>
            <a:spLocks noGrp="1"/>
          </p:cNvSpPr>
          <p:nvPr>
            <p:ph idx="1"/>
          </p:nvPr>
        </p:nvSpPr>
        <p:spPr>
          <a:xfrm>
            <a:off x="457200" y="990600"/>
            <a:ext cx="8229600" cy="5135563"/>
          </a:xfrm>
        </p:spPr>
        <p:txBody>
          <a:bodyPr>
            <a:normAutofit fontScale="77500" lnSpcReduction="20000"/>
          </a:bodyPr>
          <a:lstStyle/>
          <a:p>
            <a:pPr rtl="1">
              <a:buNone/>
            </a:pPr>
            <a:r>
              <a:rPr lang="en-US" dirty="0" smtClean="0"/>
              <a:t>The </a:t>
            </a:r>
            <a:r>
              <a:rPr lang="en-US" dirty="0" smtClean="0"/>
              <a:t>sending </a:t>
            </a:r>
            <a:r>
              <a:rPr lang="en-US" dirty="0" smtClean="0"/>
              <a:t>host</a:t>
            </a:r>
          </a:p>
          <a:p>
            <a:pPr rtl="1">
              <a:buNone/>
            </a:pPr>
            <a:r>
              <a:rPr lang="en-US" b="1" dirty="0" smtClean="0">
                <a:solidFill>
                  <a:srgbClr val="FF0000"/>
                </a:solidFill>
              </a:rPr>
              <a:t>1-first </a:t>
            </a:r>
            <a:r>
              <a:rPr lang="en-US" b="1" dirty="0" smtClean="0">
                <a:solidFill>
                  <a:srgbClr val="FF0000"/>
                </a:solidFill>
              </a:rPr>
              <a:t>cuts the message into packets</a:t>
            </a:r>
            <a:r>
              <a:rPr lang="en-US" dirty="0" smtClean="0"/>
              <a:t>, each one bearing its number in the </a:t>
            </a:r>
            <a:r>
              <a:rPr lang="en-US" dirty="0" smtClean="0"/>
              <a:t>sequence.</a:t>
            </a:r>
          </a:p>
          <a:p>
            <a:pPr rtl="1">
              <a:buNone/>
            </a:pPr>
            <a:r>
              <a:rPr lang="en-US" dirty="0" smtClean="0"/>
              <a:t>2-These </a:t>
            </a:r>
            <a:r>
              <a:rPr lang="en-US" b="1" dirty="0" smtClean="0">
                <a:solidFill>
                  <a:srgbClr val="FF0000"/>
                </a:solidFill>
              </a:rPr>
              <a:t>packets are then injected into the network </a:t>
            </a:r>
            <a:r>
              <a:rPr lang="en-US" dirty="0" smtClean="0"/>
              <a:t>one at a time in quick </a:t>
            </a:r>
            <a:r>
              <a:rPr lang="en-US" dirty="0" smtClean="0"/>
              <a:t>succession.</a:t>
            </a:r>
          </a:p>
          <a:p>
            <a:pPr rtl="1">
              <a:buNone/>
            </a:pPr>
            <a:r>
              <a:rPr lang="en-US" b="1" dirty="0" smtClean="0"/>
              <a:t>3- The </a:t>
            </a:r>
            <a:r>
              <a:rPr lang="en-US" b="1" dirty="0" smtClean="0"/>
              <a:t>packets are transported individually</a:t>
            </a:r>
            <a:r>
              <a:rPr lang="en-US" dirty="0" smtClean="0"/>
              <a:t> over the network and deposited at the receiving host, </a:t>
            </a:r>
            <a:endParaRPr lang="en-US" dirty="0" smtClean="0"/>
          </a:p>
          <a:p>
            <a:pPr rtl="1">
              <a:buNone/>
            </a:pPr>
            <a:r>
              <a:rPr lang="en-US" dirty="0" smtClean="0"/>
              <a:t>4- where </a:t>
            </a:r>
            <a:r>
              <a:rPr lang="en-US" b="1" dirty="0" smtClean="0"/>
              <a:t>they are reassembled</a:t>
            </a:r>
            <a:r>
              <a:rPr lang="en-US" dirty="0" smtClean="0"/>
              <a:t> into the original message </a:t>
            </a:r>
            <a:r>
              <a:rPr lang="en-US" b="1" dirty="0" smtClean="0"/>
              <a:t>and delivered to the receiving process</a:t>
            </a:r>
            <a:r>
              <a:rPr lang="en-US" dirty="0" smtClean="0"/>
              <a:t>.</a:t>
            </a:r>
          </a:p>
          <a:p>
            <a:pPr rtl="1">
              <a:buNone/>
            </a:pPr>
            <a:r>
              <a:rPr lang="en-US" dirty="0" smtClean="0"/>
              <a:t>Not all WANs are packet switched. </a:t>
            </a:r>
            <a:r>
              <a:rPr lang="en-US" b="1" dirty="0" smtClean="0"/>
              <a:t>A second possibility for a WAN</a:t>
            </a:r>
            <a:r>
              <a:rPr lang="en-US" dirty="0" smtClean="0"/>
              <a:t> </a:t>
            </a:r>
            <a:r>
              <a:rPr lang="en-US" b="1" dirty="0" smtClean="0"/>
              <a:t>is a satellite system.</a:t>
            </a:r>
            <a:r>
              <a:rPr lang="en-US" dirty="0" smtClean="0"/>
              <a:t> Each router has an antenna through which it can send and receive. All routers can hear the output from the satellite, and in some cases they can also hear the upward transmissions of their fellow routers to the satellite as well.</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Wireless Networks</a:t>
            </a:r>
            <a:endParaRPr lang="en-US" dirty="0">
              <a:solidFill>
                <a:srgbClr val="FF0000"/>
              </a:solidFill>
            </a:endParaRPr>
          </a:p>
        </p:txBody>
      </p:sp>
      <p:sp>
        <p:nvSpPr>
          <p:cNvPr id="3" name="Content Placeholder 2"/>
          <p:cNvSpPr>
            <a:spLocks noGrp="1"/>
          </p:cNvSpPr>
          <p:nvPr>
            <p:ph idx="1"/>
          </p:nvPr>
        </p:nvSpPr>
        <p:spPr/>
        <p:txBody>
          <a:bodyPr>
            <a:normAutofit lnSpcReduction="10000"/>
          </a:bodyPr>
          <a:lstStyle/>
          <a:p>
            <a:pPr rtl="1">
              <a:buNone/>
            </a:pPr>
            <a:r>
              <a:rPr lang="en-US" sz="2800" dirty="0" smtClean="0"/>
              <a:t>divided </a:t>
            </a:r>
            <a:r>
              <a:rPr lang="en-US" sz="2800" dirty="0" smtClean="0"/>
              <a:t>into </a:t>
            </a:r>
            <a:r>
              <a:rPr lang="en-US" sz="2800" dirty="0" smtClean="0"/>
              <a:t>:</a:t>
            </a:r>
            <a:endParaRPr lang="en-US" sz="2800" dirty="0" smtClean="0"/>
          </a:p>
          <a:p>
            <a:pPr lvl="0">
              <a:buNone/>
            </a:pPr>
            <a:r>
              <a:rPr lang="en-US" sz="2800" dirty="0" smtClean="0"/>
              <a:t>- </a:t>
            </a:r>
            <a:r>
              <a:rPr lang="en-US" sz="2800" dirty="0" smtClean="0">
                <a:solidFill>
                  <a:srgbClr val="0070C0"/>
                </a:solidFill>
              </a:rPr>
              <a:t>System </a:t>
            </a:r>
            <a:r>
              <a:rPr lang="en-US" sz="2800" dirty="0" smtClean="0">
                <a:solidFill>
                  <a:srgbClr val="0070C0"/>
                </a:solidFill>
              </a:rPr>
              <a:t>interconnection</a:t>
            </a:r>
            <a:r>
              <a:rPr lang="en-US" sz="2800" dirty="0" smtClean="0">
                <a:solidFill>
                  <a:srgbClr val="0070C0"/>
                </a:solidFill>
              </a:rPr>
              <a:t>.(</a:t>
            </a:r>
            <a:r>
              <a:rPr lang="en-US" sz="2800" dirty="0" smtClean="0">
                <a:solidFill>
                  <a:srgbClr val="0070C0"/>
                </a:solidFill>
              </a:rPr>
              <a:t>interconnecting the components of a computer </a:t>
            </a:r>
            <a:r>
              <a:rPr lang="en-US" sz="2800" dirty="0" smtClean="0">
                <a:solidFill>
                  <a:srgbClr val="0070C0"/>
                </a:solidFill>
              </a:rPr>
              <a:t>((Bluetooth)), </a:t>
            </a:r>
            <a:r>
              <a:rPr lang="en-US" sz="2800" dirty="0" smtClean="0">
                <a:solidFill>
                  <a:srgbClr val="0070C0"/>
                </a:solidFill>
              </a:rPr>
              <a:t>use the master-slave paradigm</a:t>
            </a:r>
            <a:r>
              <a:rPr lang="en-US" sz="2800" dirty="0" smtClean="0">
                <a:solidFill>
                  <a:srgbClr val="0070C0"/>
                </a:solidFill>
              </a:rPr>
              <a:t> )</a:t>
            </a:r>
            <a:endParaRPr lang="en-US" sz="2800" dirty="0" smtClean="0">
              <a:solidFill>
                <a:srgbClr val="0070C0"/>
              </a:solidFill>
            </a:endParaRPr>
          </a:p>
          <a:p>
            <a:pPr lvl="0">
              <a:buNone/>
            </a:pPr>
            <a:r>
              <a:rPr lang="en-US" sz="2800" dirty="0" smtClean="0"/>
              <a:t>- </a:t>
            </a:r>
            <a:r>
              <a:rPr lang="en-US" sz="2800" dirty="0" smtClean="0">
                <a:solidFill>
                  <a:srgbClr val="00B050"/>
                </a:solidFill>
              </a:rPr>
              <a:t>Wireless LANs (WLAN). </a:t>
            </a:r>
            <a:r>
              <a:rPr lang="en-US" sz="2800" dirty="0" smtClean="0">
                <a:solidFill>
                  <a:srgbClr val="00B050"/>
                </a:solidFill>
              </a:rPr>
              <a:t>every computer has a radio modem and </a:t>
            </a:r>
            <a:r>
              <a:rPr lang="en-US" sz="2800" dirty="0" smtClean="0">
                <a:solidFill>
                  <a:srgbClr val="00B050"/>
                </a:solidFill>
              </a:rPr>
              <a:t>antenna, </a:t>
            </a:r>
            <a:r>
              <a:rPr lang="en-US" sz="2800" dirty="0" smtClean="0">
                <a:solidFill>
                  <a:srgbClr val="00B050"/>
                </a:solidFill>
              </a:rPr>
              <a:t>IEEE 802.11</a:t>
            </a:r>
          </a:p>
          <a:p>
            <a:pPr lvl="0">
              <a:buNone/>
            </a:pPr>
            <a:r>
              <a:rPr lang="en-US" sz="2800" dirty="0" smtClean="0"/>
              <a:t>- </a:t>
            </a:r>
            <a:r>
              <a:rPr lang="en-US" sz="2800" dirty="0" smtClean="0">
                <a:solidFill>
                  <a:srgbClr val="C00000"/>
                </a:solidFill>
              </a:rPr>
              <a:t>Wireless WANs (WWAN). </a:t>
            </a:r>
            <a:r>
              <a:rPr lang="en-US" sz="2800" dirty="0" smtClean="0">
                <a:solidFill>
                  <a:srgbClr val="C00000"/>
                </a:solidFill>
              </a:rPr>
              <a:t>cellular telephones is an example of a low-bandwidth wireless </a:t>
            </a:r>
            <a:r>
              <a:rPr lang="en-US" sz="2800" dirty="0" smtClean="0">
                <a:solidFill>
                  <a:srgbClr val="C00000"/>
                </a:solidFill>
              </a:rPr>
              <a:t>system (generations), </a:t>
            </a:r>
            <a:r>
              <a:rPr lang="en-US" sz="2800" dirty="0" smtClean="0">
                <a:solidFill>
                  <a:srgbClr val="C00000"/>
                </a:solidFill>
              </a:rPr>
              <a:t>operate below </a:t>
            </a:r>
            <a:r>
              <a:rPr lang="en-US" sz="2800" dirty="0" smtClean="0">
                <a:solidFill>
                  <a:srgbClr val="C00000"/>
                </a:solidFill>
              </a:rPr>
              <a:t>1Mbps, </a:t>
            </a:r>
            <a:r>
              <a:rPr lang="en-US" sz="2800" dirty="0" smtClean="0">
                <a:solidFill>
                  <a:srgbClr val="C00000"/>
                </a:solidFill>
              </a:rPr>
              <a:t>IEEE </a:t>
            </a:r>
            <a:r>
              <a:rPr lang="en-US" sz="2800" dirty="0" smtClean="0">
                <a:solidFill>
                  <a:srgbClr val="C00000"/>
                </a:solidFill>
              </a:rPr>
              <a:t>802.16 High Band Width</a:t>
            </a:r>
            <a:endParaRPr lang="en-US" sz="2800" dirty="0">
              <a:solidFill>
                <a:srgbClr val="C0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457200"/>
          </a:xfrm>
        </p:spPr>
        <p:txBody>
          <a:bodyPr>
            <a:normAutofit fontScale="90000"/>
          </a:bodyPr>
          <a:lstStyle/>
          <a:p>
            <a:r>
              <a:rPr lang="en-US" b="1" dirty="0" smtClean="0">
                <a:solidFill>
                  <a:srgbClr val="C00000"/>
                </a:solidFill>
              </a:rPr>
              <a:t>Home Networks</a:t>
            </a:r>
            <a:r>
              <a:rPr lang="en-US" b="1" dirty="0" smtClean="0"/>
              <a:t/>
            </a:r>
            <a:br>
              <a:rPr lang="en-US" b="1" dirty="0" smtClean="0"/>
            </a:br>
            <a:endParaRPr lang="en-US" dirty="0"/>
          </a:p>
        </p:txBody>
      </p:sp>
      <p:sp>
        <p:nvSpPr>
          <p:cNvPr id="3" name="Content Placeholder 2"/>
          <p:cNvSpPr>
            <a:spLocks noGrp="1"/>
          </p:cNvSpPr>
          <p:nvPr>
            <p:ph idx="1"/>
          </p:nvPr>
        </p:nvSpPr>
        <p:spPr>
          <a:xfrm>
            <a:off x="457200" y="838200"/>
            <a:ext cx="8229600" cy="5715000"/>
          </a:xfrm>
        </p:spPr>
        <p:txBody>
          <a:bodyPr>
            <a:normAutofit fontScale="85000" lnSpcReduction="20000"/>
          </a:bodyPr>
          <a:lstStyle/>
          <a:p>
            <a:pPr>
              <a:buNone/>
            </a:pPr>
            <a:r>
              <a:rPr lang="en-US" b="1" dirty="0" smtClean="0">
                <a:solidFill>
                  <a:srgbClr val="00B050"/>
                </a:solidFill>
              </a:rPr>
              <a:t>In </a:t>
            </a:r>
            <a:r>
              <a:rPr lang="en-US" b="1" dirty="0" smtClean="0">
                <a:solidFill>
                  <a:srgbClr val="00B050"/>
                </a:solidFill>
              </a:rPr>
              <a:t>the future </a:t>
            </a:r>
            <a:r>
              <a:rPr lang="en-US" b="1" dirty="0" smtClean="0">
                <a:solidFill>
                  <a:srgbClr val="00B050"/>
                </a:solidFill>
              </a:rPr>
              <a:t> most </a:t>
            </a:r>
            <a:r>
              <a:rPr lang="en-US" b="1" dirty="0" smtClean="0">
                <a:solidFill>
                  <a:srgbClr val="00B050"/>
                </a:solidFill>
              </a:rPr>
              <a:t>homes will be set up for networking. Every device in the home will be capable of communicating with every other device, and all of them will be accessible over the </a:t>
            </a:r>
            <a:r>
              <a:rPr lang="en-US" b="1" dirty="0" smtClean="0">
                <a:solidFill>
                  <a:srgbClr val="00B050"/>
                </a:solidFill>
              </a:rPr>
              <a:t>Internet</a:t>
            </a:r>
            <a:endParaRPr lang="en-US" b="1" dirty="0" smtClean="0">
              <a:solidFill>
                <a:srgbClr val="00B050"/>
              </a:solidFill>
            </a:endParaRPr>
          </a:p>
          <a:p>
            <a:pPr>
              <a:buNone/>
            </a:pPr>
            <a:r>
              <a:rPr lang="en-US" b="1" dirty="0" smtClean="0"/>
              <a:t>Many devices are capable of being networked. </a:t>
            </a:r>
          </a:p>
          <a:p>
            <a:pPr lvl="0">
              <a:buNone/>
            </a:pPr>
            <a:r>
              <a:rPr lang="en-US" b="1" dirty="0" smtClean="0"/>
              <a:t>- </a:t>
            </a:r>
            <a:r>
              <a:rPr lang="en-US" b="1" dirty="0" smtClean="0">
                <a:solidFill>
                  <a:srgbClr val="0070C0"/>
                </a:solidFill>
              </a:rPr>
              <a:t>Computers </a:t>
            </a:r>
            <a:r>
              <a:rPr lang="en-US" b="1" dirty="0" smtClean="0">
                <a:solidFill>
                  <a:srgbClr val="0070C0"/>
                </a:solidFill>
              </a:rPr>
              <a:t>(desktop PC, notebook PC, PDA, shared peripherals).</a:t>
            </a:r>
          </a:p>
          <a:p>
            <a:pPr lvl="0">
              <a:buNone/>
            </a:pPr>
            <a:r>
              <a:rPr lang="en-US" b="1" dirty="0" smtClean="0">
                <a:solidFill>
                  <a:srgbClr val="FF0000"/>
                </a:solidFill>
              </a:rPr>
              <a:t>- Entertainment </a:t>
            </a:r>
            <a:r>
              <a:rPr lang="en-US" b="1" dirty="0" smtClean="0">
                <a:solidFill>
                  <a:srgbClr val="FF0000"/>
                </a:solidFill>
              </a:rPr>
              <a:t>(TV, DVD, VCR, camcorder, camera, stereo, MP3).</a:t>
            </a:r>
          </a:p>
          <a:p>
            <a:pPr lvl="0">
              <a:buNone/>
            </a:pPr>
            <a:r>
              <a:rPr lang="en-US" b="1" dirty="0" smtClean="0">
                <a:solidFill>
                  <a:srgbClr val="00B050"/>
                </a:solidFill>
              </a:rPr>
              <a:t>- Telecommunications </a:t>
            </a:r>
            <a:r>
              <a:rPr lang="en-US" b="1" dirty="0" smtClean="0">
                <a:solidFill>
                  <a:srgbClr val="00B050"/>
                </a:solidFill>
              </a:rPr>
              <a:t>(telephone, mobile telephone, intercom, fax).</a:t>
            </a:r>
          </a:p>
          <a:p>
            <a:pPr lvl="0">
              <a:buNone/>
            </a:pPr>
            <a:r>
              <a:rPr lang="en-US" b="1" dirty="0" smtClean="0"/>
              <a:t>- </a:t>
            </a:r>
            <a:r>
              <a:rPr lang="en-US" b="1" dirty="0" smtClean="0">
                <a:solidFill>
                  <a:srgbClr val="FFC000"/>
                </a:solidFill>
              </a:rPr>
              <a:t>Appliances </a:t>
            </a:r>
            <a:r>
              <a:rPr lang="en-US" b="1" dirty="0" smtClean="0">
                <a:solidFill>
                  <a:srgbClr val="FFC000"/>
                </a:solidFill>
              </a:rPr>
              <a:t>(microwave, refrigerator, clock, furnace, </a:t>
            </a:r>
            <a:r>
              <a:rPr lang="en-US" b="1" dirty="0" err="1" smtClean="0">
                <a:solidFill>
                  <a:srgbClr val="FFC000"/>
                </a:solidFill>
              </a:rPr>
              <a:t>airco</a:t>
            </a:r>
            <a:r>
              <a:rPr lang="en-US" b="1" dirty="0" smtClean="0">
                <a:solidFill>
                  <a:srgbClr val="FFC000"/>
                </a:solidFill>
              </a:rPr>
              <a:t>, lights).</a:t>
            </a:r>
          </a:p>
          <a:p>
            <a:pPr lvl="0">
              <a:buNone/>
            </a:pPr>
            <a:r>
              <a:rPr lang="en-US" b="1" dirty="0" smtClean="0">
                <a:solidFill>
                  <a:srgbClr val="C00000"/>
                </a:solidFill>
              </a:rPr>
              <a:t>- Telemetry </a:t>
            </a:r>
            <a:r>
              <a:rPr lang="en-US" b="1" dirty="0" smtClean="0">
                <a:solidFill>
                  <a:srgbClr val="C00000"/>
                </a:solidFill>
              </a:rPr>
              <a:t>(utility meter, smoke/burglar alarm, thermostat, </a:t>
            </a:r>
            <a:r>
              <a:rPr lang="en-US" b="1" dirty="0" err="1" smtClean="0">
                <a:solidFill>
                  <a:srgbClr val="C00000"/>
                </a:solidFill>
              </a:rPr>
              <a:t>babycam</a:t>
            </a:r>
            <a:r>
              <a:rPr lang="en-US" b="1" dirty="0" smtClean="0">
                <a:solidFill>
                  <a:srgbClr val="C00000"/>
                </a:solidFill>
              </a:rPr>
              <a:t>).</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smtClean="0">
                <a:solidFill>
                  <a:srgbClr val="C00000"/>
                </a:solidFill>
              </a:rPr>
              <a:t>Internetworks</a:t>
            </a:r>
            <a:r>
              <a:rPr lang="en-US" b="1" dirty="0" smtClean="0"/>
              <a:t/>
            </a:r>
            <a:br>
              <a:rPr lang="en-US" b="1" dirty="0" smtClean="0"/>
            </a:br>
            <a:endParaRPr lang="en-US" dirty="0"/>
          </a:p>
        </p:txBody>
      </p:sp>
      <p:sp>
        <p:nvSpPr>
          <p:cNvPr id="3" name="Content Placeholder 2"/>
          <p:cNvSpPr>
            <a:spLocks noGrp="1"/>
          </p:cNvSpPr>
          <p:nvPr>
            <p:ph idx="1"/>
          </p:nvPr>
        </p:nvSpPr>
        <p:spPr>
          <a:xfrm>
            <a:off x="457200" y="381000"/>
            <a:ext cx="8229600" cy="6248400"/>
          </a:xfrm>
        </p:spPr>
        <p:txBody>
          <a:bodyPr>
            <a:normAutofit fontScale="70000" lnSpcReduction="20000"/>
          </a:bodyPr>
          <a:lstStyle/>
          <a:p>
            <a:pPr>
              <a:buNone/>
            </a:pPr>
            <a:r>
              <a:rPr lang="en-US" dirty="0" smtClean="0"/>
              <a:t>Many </a:t>
            </a:r>
            <a:r>
              <a:rPr lang="en-US" dirty="0" smtClean="0"/>
              <a:t>networks exist in the world, often with different hardware and software. </a:t>
            </a:r>
            <a:endParaRPr lang="en-US" dirty="0" smtClean="0"/>
          </a:p>
          <a:p>
            <a:pPr>
              <a:buNone/>
            </a:pPr>
            <a:r>
              <a:rPr lang="en-US" dirty="0" smtClean="0">
                <a:solidFill>
                  <a:srgbClr val="00B050"/>
                </a:solidFill>
              </a:rPr>
              <a:t>Different</a:t>
            </a:r>
            <a:r>
              <a:rPr lang="en-US" dirty="0" smtClean="0">
                <a:solidFill>
                  <a:srgbClr val="00B050"/>
                </a:solidFill>
              </a:rPr>
              <a:t>, and frequently incompatible networks, be connected, sometimes by means of machines called gateways to make the connection and provide the necessary translation, both in terms of hardware and software. </a:t>
            </a:r>
            <a:endParaRPr lang="en-US" dirty="0" smtClean="0">
              <a:solidFill>
                <a:srgbClr val="00B050"/>
              </a:solidFill>
            </a:endParaRPr>
          </a:p>
          <a:p>
            <a:pPr>
              <a:buNone/>
            </a:pPr>
            <a:r>
              <a:rPr lang="en-US" dirty="0" smtClean="0">
                <a:solidFill>
                  <a:srgbClr val="FF0000"/>
                </a:solidFill>
              </a:rPr>
              <a:t>A </a:t>
            </a:r>
            <a:r>
              <a:rPr lang="en-US" dirty="0" smtClean="0">
                <a:solidFill>
                  <a:srgbClr val="FF0000"/>
                </a:solidFill>
              </a:rPr>
              <a:t>collection of interconnected networks is called an internetwork or internet. </a:t>
            </a:r>
            <a:r>
              <a:rPr lang="en-US" dirty="0" smtClean="0">
                <a:solidFill>
                  <a:srgbClr val="FF0000"/>
                </a:solidFill>
              </a:rPr>
              <a:t>internet </a:t>
            </a:r>
            <a:r>
              <a:rPr lang="en-US" dirty="0" smtClean="0">
                <a:solidFill>
                  <a:srgbClr val="FF0000"/>
                </a:solidFill>
              </a:rPr>
              <a:t>is a collection of LANs connected by a WAN</a:t>
            </a:r>
            <a:r>
              <a:rPr lang="en-US" dirty="0" smtClean="0">
                <a:solidFill>
                  <a:srgbClr val="FF0000"/>
                </a:solidFill>
              </a:rPr>
              <a:t>. The </a:t>
            </a:r>
            <a:r>
              <a:rPr lang="en-US" dirty="0" smtClean="0">
                <a:solidFill>
                  <a:srgbClr val="FF0000"/>
                </a:solidFill>
              </a:rPr>
              <a:t>only real technical distinction between a subnet and a WAN in this case is whether hosts are present. </a:t>
            </a:r>
          </a:p>
          <a:p>
            <a:pPr>
              <a:buNone/>
            </a:pPr>
            <a:r>
              <a:rPr lang="en-US" dirty="0" smtClean="0">
                <a:solidFill>
                  <a:srgbClr val="002060"/>
                </a:solidFill>
              </a:rPr>
              <a:t>An </a:t>
            </a:r>
            <a:r>
              <a:rPr lang="en-US" dirty="0" smtClean="0">
                <a:solidFill>
                  <a:srgbClr val="002060"/>
                </a:solidFill>
              </a:rPr>
              <a:t>internetwork is formed when </a:t>
            </a:r>
            <a:r>
              <a:rPr lang="en-US" dirty="0" smtClean="0">
                <a:solidFill>
                  <a:srgbClr val="002060"/>
                </a:solidFill>
              </a:rPr>
              <a:t> </a:t>
            </a:r>
            <a:r>
              <a:rPr lang="en-US" dirty="0" smtClean="0">
                <a:solidFill>
                  <a:srgbClr val="002060"/>
                </a:solidFill>
              </a:rPr>
              <a:t>networks are interconnected. In our view, connecting a LAN and a WAN or connecting two LANs forms an internetwork, but there is little agreement in the industry over terminology in this area. One rule of thumb is that if different organizations paid to construct different parts of the network and each maintains its part, we have an internetwork rather than a single network. Also, if the underlying technology is different in different parts (e.g., broadcast versus point-to-point), we probably have two networks. </a:t>
            </a:r>
            <a:endParaRPr lang="en-US" dirty="0">
              <a:solidFill>
                <a:srgbClr val="00206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Use of Computer </a:t>
            </a:r>
            <a:r>
              <a:rPr lang="en-US" b="1" dirty="0" smtClean="0">
                <a:solidFill>
                  <a:srgbClr val="0070C0"/>
                </a:solidFill>
              </a:rPr>
              <a:t>Network 1</a:t>
            </a:r>
            <a:endParaRPr lang="en-US" dirty="0"/>
          </a:p>
        </p:txBody>
      </p:sp>
      <p:sp>
        <p:nvSpPr>
          <p:cNvPr id="3" name="Content Placeholder 2"/>
          <p:cNvSpPr>
            <a:spLocks noGrp="1"/>
          </p:cNvSpPr>
          <p:nvPr>
            <p:ph idx="1"/>
          </p:nvPr>
        </p:nvSpPr>
        <p:spPr/>
        <p:txBody>
          <a:bodyPr>
            <a:normAutofit fontScale="70000" lnSpcReduction="20000"/>
          </a:bodyPr>
          <a:lstStyle/>
          <a:p>
            <a:pPr rtl="1"/>
            <a:r>
              <a:rPr lang="en-US" b="1" dirty="0" smtClean="0"/>
              <a:t>.2.1 Business Applications</a:t>
            </a:r>
            <a:endParaRPr lang="en-US" dirty="0" smtClean="0"/>
          </a:p>
          <a:p>
            <a:r>
              <a:rPr lang="en-US" dirty="0" smtClean="0"/>
              <a:t>1- resource sharing. </a:t>
            </a:r>
          </a:p>
          <a:p>
            <a:r>
              <a:rPr lang="en-US" dirty="0" smtClean="0"/>
              <a:t>2- powerful communication medium among employees. </a:t>
            </a:r>
          </a:p>
          <a:p>
            <a:pPr rtl="1"/>
            <a:r>
              <a:rPr lang="en-US" dirty="0" smtClean="0"/>
              <a:t>3- Doing business electronically with other companies.</a:t>
            </a:r>
          </a:p>
          <a:p>
            <a:pPr rtl="1"/>
            <a:r>
              <a:rPr lang="en-US" dirty="0" smtClean="0"/>
              <a:t>4- Doing business with consumers over the Internet. </a:t>
            </a:r>
          </a:p>
          <a:p>
            <a:pPr rtl="1"/>
            <a:r>
              <a:rPr lang="ar-IQ" dirty="0" smtClean="0"/>
              <a:t> </a:t>
            </a:r>
            <a:endParaRPr lang="en-US" dirty="0" smtClean="0"/>
          </a:p>
          <a:p>
            <a:pPr rtl="1"/>
            <a:r>
              <a:rPr lang="en-US" b="1" dirty="0" smtClean="0"/>
              <a:t>4.2.2 Home Applications</a:t>
            </a:r>
            <a:endParaRPr lang="en-US" dirty="0" smtClean="0"/>
          </a:p>
          <a:p>
            <a:r>
              <a:rPr lang="en-US" dirty="0" smtClean="0"/>
              <a:t>Some of the more popular uses of the Internet for home users are as follows:</a:t>
            </a:r>
          </a:p>
          <a:p>
            <a:pPr lvl="0"/>
            <a:r>
              <a:rPr lang="en-US" dirty="0" smtClean="0"/>
              <a:t>Access to remote information.</a:t>
            </a:r>
          </a:p>
          <a:p>
            <a:pPr lvl="0"/>
            <a:r>
              <a:rPr lang="en-US" dirty="0" smtClean="0"/>
              <a:t>Person-to-person communication.</a:t>
            </a:r>
          </a:p>
          <a:p>
            <a:pPr lvl="0"/>
            <a:r>
              <a:rPr lang="en-US" dirty="0" smtClean="0"/>
              <a:t>Interactive entertainment.</a:t>
            </a:r>
          </a:p>
          <a:p>
            <a:pPr lvl="0"/>
            <a:r>
              <a:rPr lang="en-US" dirty="0" smtClean="0"/>
              <a:t>Electronic commerce.</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Use of Computer </a:t>
            </a:r>
            <a:r>
              <a:rPr lang="en-US" b="1" dirty="0" smtClean="0">
                <a:solidFill>
                  <a:srgbClr val="0070C0"/>
                </a:solidFill>
              </a:rPr>
              <a:t>Network 2</a:t>
            </a:r>
            <a:endParaRPr lang="en-US" dirty="0"/>
          </a:p>
        </p:txBody>
      </p:sp>
      <p:sp>
        <p:nvSpPr>
          <p:cNvPr id="3" name="Content Placeholder 2"/>
          <p:cNvSpPr>
            <a:spLocks noGrp="1"/>
          </p:cNvSpPr>
          <p:nvPr>
            <p:ph idx="1"/>
          </p:nvPr>
        </p:nvSpPr>
        <p:spPr/>
        <p:txBody>
          <a:bodyPr>
            <a:normAutofit fontScale="62500" lnSpcReduction="20000"/>
          </a:bodyPr>
          <a:lstStyle/>
          <a:p>
            <a:r>
              <a:rPr lang="en-US" b="1" dirty="0" smtClean="0"/>
              <a:t>4.2.3 Mobile Users</a:t>
            </a:r>
            <a:endParaRPr lang="en-US" dirty="0" smtClean="0"/>
          </a:p>
          <a:p>
            <a:pPr lvl="0"/>
            <a:r>
              <a:rPr lang="en-US" dirty="0" smtClean="0"/>
              <a:t>Wireless networks are of great value to fleets of trucks, taxis, delivery vehicles, and repairpersons for keeping in contact with home.</a:t>
            </a:r>
          </a:p>
          <a:p>
            <a:pPr lvl="0"/>
            <a:r>
              <a:rPr lang="en-US" dirty="0" smtClean="0"/>
              <a:t>Wireless networks are also important to the military</a:t>
            </a:r>
          </a:p>
          <a:p>
            <a:pPr lvl="0"/>
            <a:r>
              <a:rPr lang="en-US" dirty="0" smtClean="0"/>
              <a:t>wireless networking and mobile computing are often related</a:t>
            </a:r>
          </a:p>
          <a:p>
            <a:pPr lvl="0"/>
            <a:r>
              <a:rPr lang="en-US" dirty="0" smtClean="0"/>
              <a:t>some wireless computers are not mobile</a:t>
            </a:r>
          </a:p>
          <a:p>
            <a:pPr lvl="0"/>
            <a:r>
              <a:rPr lang="en-US" dirty="0" smtClean="0"/>
              <a:t>wireless could save money is utility meter reading. If electricity, gas, water, and other meters in people's homes were to report usage over a wireless network, there would be no need to send out meter readers</a:t>
            </a:r>
          </a:p>
          <a:p>
            <a:r>
              <a:rPr lang="en-US" b="1" dirty="0" smtClean="0"/>
              <a:t>4.2.4 Social Issues</a:t>
            </a:r>
            <a:endParaRPr lang="en-US" dirty="0" smtClean="0"/>
          </a:p>
          <a:p>
            <a:r>
              <a:rPr lang="en-US" dirty="0" smtClean="0"/>
              <a:t>Networks introduced new social, ethical, and political problems.</a:t>
            </a:r>
          </a:p>
          <a:p>
            <a:r>
              <a:rPr lang="en-US" dirty="0" smtClean="0"/>
              <a:t>-A popular feature of many networks are newsgroups or bulletin boards </a:t>
            </a:r>
          </a:p>
          <a:p>
            <a:r>
              <a:rPr lang="en-US" dirty="0" smtClean="0"/>
              <a:t>-  employee rights versus employer rights.</a:t>
            </a:r>
          </a:p>
          <a:p>
            <a:r>
              <a:rPr lang="en-US" dirty="0" smtClean="0"/>
              <a:t>- government versus citizen. (anonymous messages)</a:t>
            </a:r>
          </a:p>
          <a:p>
            <a:r>
              <a:rPr lang="en-US" dirty="0" smtClean="0"/>
              <a:t>- Identity theft is becoming a serious problem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Physical Topology</a:t>
            </a:r>
            <a:endParaRPr lang="en-US" dirty="0" smtClean="0">
              <a:solidFill>
                <a:srgbClr val="FF0000"/>
              </a:solidFill>
            </a:endParaRPr>
          </a:p>
        </p:txBody>
      </p:sp>
      <p:sp>
        <p:nvSpPr>
          <p:cNvPr id="3" name="Content Placeholder 2"/>
          <p:cNvSpPr>
            <a:spLocks noGrp="1"/>
          </p:cNvSpPr>
          <p:nvPr>
            <p:ph idx="1"/>
          </p:nvPr>
        </p:nvSpPr>
        <p:spPr/>
        <p:txBody>
          <a:bodyPr>
            <a:normAutofit/>
          </a:bodyPr>
          <a:lstStyle/>
          <a:p>
            <a:r>
              <a:rPr lang="en-US" sz="2400" dirty="0" smtClean="0"/>
              <a:t>Is the </a:t>
            </a:r>
            <a:r>
              <a:rPr lang="en-US" sz="2400" dirty="0" smtClean="0"/>
              <a:t>way in which a network is laid out physically. Two or more devices connect to a link; two or more links form a topology. The topology of a network is the geometric representation of the relationship of all the links and linking devices (usually called nodes) to one another. </a:t>
            </a:r>
            <a:endParaRPr lang="en-US" sz="2400" dirty="0" smtClean="0"/>
          </a:p>
          <a:p>
            <a:endParaRPr lang="en-US" dirty="0"/>
          </a:p>
        </p:txBody>
      </p:sp>
      <p:pic>
        <p:nvPicPr>
          <p:cNvPr id="1026" name="Picture 2"/>
          <p:cNvPicPr>
            <a:picLocks noChangeAspect="1" noChangeArrowheads="1"/>
          </p:cNvPicPr>
          <p:nvPr/>
        </p:nvPicPr>
        <p:blipFill>
          <a:blip r:embed="rId2"/>
          <a:srcRect/>
          <a:stretch>
            <a:fillRect/>
          </a:stretch>
        </p:blipFill>
        <p:spPr bwMode="auto">
          <a:xfrm>
            <a:off x="1" y="3581400"/>
            <a:ext cx="8610600" cy="25908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5821363"/>
          </a:xfrm>
        </p:spPr>
        <p:txBody>
          <a:bodyPr/>
          <a:lstStyle/>
          <a:p>
            <a:endParaRPr lang="en-US" dirty="0"/>
          </a:p>
        </p:txBody>
      </p:sp>
      <p:pic>
        <p:nvPicPr>
          <p:cNvPr id="2050" name="Picture 2"/>
          <p:cNvPicPr>
            <a:picLocks noChangeAspect="1" noChangeArrowheads="1"/>
          </p:cNvPicPr>
          <p:nvPr/>
        </p:nvPicPr>
        <p:blipFill>
          <a:blip r:embed="rId2"/>
          <a:srcRect/>
          <a:stretch>
            <a:fillRect/>
          </a:stretch>
        </p:blipFill>
        <p:spPr bwMode="auto">
          <a:xfrm>
            <a:off x="685800" y="1828800"/>
            <a:ext cx="3155950" cy="1863725"/>
          </a:xfrm>
          <a:prstGeom prst="rect">
            <a:avLst/>
          </a:prstGeom>
          <a:noFill/>
          <a:ln w="9525">
            <a:noFill/>
            <a:miter lim="800000"/>
            <a:headEnd/>
            <a:tailEnd/>
          </a:ln>
        </p:spPr>
      </p:pic>
      <p:pic>
        <p:nvPicPr>
          <p:cNvPr id="2051" name="Picture 3"/>
          <p:cNvPicPr>
            <a:picLocks noChangeAspect="1" noChangeArrowheads="1"/>
          </p:cNvPicPr>
          <p:nvPr/>
        </p:nvPicPr>
        <p:blipFill>
          <a:blip r:embed="rId3"/>
          <a:srcRect/>
          <a:stretch>
            <a:fillRect/>
          </a:stretch>
        </p:blipFill>
        <p:spPr bwMode="auto">
          <a:xfrm>
            <a:off x="4229100" y="1870075"/>
            <a:ext cx="4152900" cy="1406525"/>
          </a:xfrm>
          <a:prstGeom prst="rect">
            <a:avLst/>
          </a:prstGeom>
          <a:noFill/>
          <a:ln w="9525">
            <a:noFill/>
            <a:miter lim="800000"/>
            <a:headEnd/>
            <a:tailEnd/>
          </a:ln>
        </p:spPr>
      </p:pic>
      <p:pic>
        <p:nvPicPr>
          <p:cNvPr id="2052" name="Picture 4"/>
          <p:cNvPicPr>
            <a:picLocks noChangeAspect="1" noChangeArrowheads="1"/>
          </p:cNvPicPr>
          <p:nvPr/>
        </p:nvPicPr>
        <p:blipFill>
          <a:blip r:embed="rId4"/>
          <a:srcRect/>
          <a:stretch>
            <a:fillRect/>
          </a:stretch>
        </p:blipFill>
        <p:spPr bwMode="auto">
          <a:xfrm>
            <a:off x="1666875" y="3827462"/>
            <a:ext cx="5267325" cy="896938"/>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380999" y="3962400"/>
            <a:ext cx="4267201" cy="1898650"/>
          </a:xfrm>
          <a:prstGeom prst="rect">
            <a:avLst/>
          </a:prstGeom>
          <a:noFill/>
          <a:ln w="9525">
            <a:noFill/>
            <a:miter lim="800000"/>
            <a:headEnd/>
            <a:tailEnd/>
          </a:ln>
        </p:spPr>
      </p:pic>
      <p:pic>
        <p:nvPicPr>
          <p:cNvPr id="3075" name="Picture 3"/>
          <p:cNvPicPr>
            <a:picLocks noChangeAspect="1" noChangeArrowheads="1"/>
          </p:cNvPicPr>
          <p:nvPr/>
        </p:nvPicPr>
        <p:blipFill>
          <a:blip r:embed="rId3"/>
          <a:srcRect/>
          <a:stretch>
            <a:fillRect/>
          </a:stretch>
        </p:blipFill>
        <p:spPr bwMode="auto">
          <a:xfrm>
            <a:off x="1438275" y="2362200"/>
            <a:ext cx="5267325" cy="1295400"/>
          </a:xfrm>
          <a:prstGeom prst="rect">
            <a:avLst/>
          </a:prstGeom>
          <a:noFill/>
          <a:ln w="9525">
            <a:noFill/>
            <a:miter lim="800000"/>
            <a:headEnd/>
            <a:tailEnd/>
          </a:ln>
        </p:spPr>
      </p:pic>
      <p:pic>
        <p:nvPicPr>
          <p:cNvPr id="3076" name="Picture 4"/>
          <p:cNvPicPr>
            <a:picLocks noChangeAspect="1" noChangeArrowheads="1"/>
          </p:cNvPicPr>
          <p:nvPr/>
        </p:nvPicPr>
        <p:blipFill>
          <a:blip r:embed="rId4"/>
          <a:srcRect/>
          <a:stretch>
            <a:fillRect/>
          </a:stretch>
        </p:blipFill>
        <p:spPr bwMode="auto">
          <a:xfrm>
            <a:off x="273050" y="193675"/>
            <a:ext cx="3689350" cy="1863725"/>
          </a:xfrm>
          <a:prstGeom prst="rect">
            <a:avLst/>
          </a:prstGeom>
          <a:noFill/>
          <a:ln w="9525">
            <a:noFill/>
            <a:miter lim="800000"/>
            <a:headEnd/>
            <a:tailEnd/>
          </a:ln>
        </p:spPr>
      </p:pic>
      <p:pic>
        <p:nvPicPr>
          <p:cNvPr id="3077" name="Picture 5"/>
          <p:cNvPicPr>
            <a:picLocks noChangeAspect="1" noChangeArrowheads="1"/>
          </p:cNvPicPr>
          <p:nvPr/>
        </p:nvPicPr>
        <p:blipFill>
          <a:blip r:embed="rId5"/>
          <a:srcRect/>
          <a:stretch>
            <a:fillRect/>
          </a:stretch>
        </p:blipFill>
        <p:spPr bwMode="auto">
          <a:xfrm>
            <a:off x="4152900" y="498475"/>
            <a:ext cx="4686300" cy="1406525"/>
          </a:xfrm>
          <a:prstGeom prst="rect">
            <a:avLst/>
          </a:prstGeom>
          <a:noFill/>
          <a:ln w="9525">
            <a:noFill/>
            <a:miter lim="800000"/>
            <a:headEnd/>
            <a:tailEnd/>
          </a:ln>
        </p:spPr>
      </p:pic>
      <p:pic>
        <p:nvPicPr>
          <p:cNvPr id="3078" name="Picture 6"/>
          <p:cNvPicPr>
            <a:picLocks noChangeAspect="1" noChangeArrowheads="1"/>
          </p:cNvPicPr>
          <p:nvPr/>
        </p:nvPicPr>
        <p:blipFill>
          <a:blip r:embed="rId6"/>
          <a:srcRect/>
          <a:stretch>
            <a:fillRect/>
          </a:stretch>
        </p:blipFill>
        <p:spPr bwMode="auto">
          <a:xfrm>
            <a:off x="4800600" y="3608387"/>
            <a:ext cx="3962400" cy="2030413"/>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Network Hardware</a:t>
            </a:r>
            <a:endParaRPr 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pPr>
              <a:buNone/>
            </a:pPr>
            <a:r>
              <a:rPr lang="en-US" dirty="0" smtClean="0"/>
              <a:t>is no generally accepted taxonomy </a:t>
            </a:r>
            <a:endParaRPr lang="en-US" dirty="0" smtClean="0"/>
          </a:p>
          <a:p>
            <a:pPr>
              <a:buNone/>
            </a:pPr>
            <a:r>
              <a:rPr lang="en-US" b="1" dirty="0" smtClean="0"/>
              <a:t>Transmission Technology</a:t>
            </a:r>
            <a:r>
              <a:rPr lang="en-US" dirty="0" smtClean="0"/>
              <a:t> </a:t>
            </a:r>
            <a:r>
              <a:rPr lang="en-US" dirty="0" smtClean="0"/>
              <a:t>and </a:t>
            </a:r>
            <a:r>
              <a:rPr lang="en-US" b="1" dirty="0" smtClean="0"/>
              <a:t>Scale</a:t>
            </a:r>
          </a:p>
          <a:p>
            <a:pPr>
              <a:buNone/>
            </a:pPr>
            <a:r>
              <a:rPr lang="en-US" b="1" dirty="0" smtClean="0">
                <a:solidFill>
                  <a:srgbClr val="002060"/>
                </a:solidFill>
              </a:rPr>
              <a:t>            Transmission technology</a:t>
            </a:r>
          </a:p>
          <a:p>
            <a:pPr lvl="0">
              <a:buNone/>
            </a:pPr>
            <a:r>
              <a:rPr lang="en-US" dirty="0" smtClean="0">
                <a:solidFill>
                  <a:srgbClr val="002060"/>
                </a:solidFill>
              </a:rPr>
              <a:t>              A- Broadcast </a:t>
            </a:r>
            <a:r>
              <a:rPr lang="en-US" dirty="0" smtClean="0">
                <a:solidFill>
                  <a:srgbClr val="002060"/>
                </a:solidFill>
              </a:rPr>
              <a:t>links.</a:t>
            </a:r>
          </a:p>
          <a:p>
            <a:pPr lvl="0">
              <a:buNone/>
            </a:pPr>
            <a:r>
              <a:rPr lang="en-US" dirty="0" smtClean="0">
                <a:solidFill>
                  <a:srgbClr val="002060"/>
                </a:solidFill>
              </a:rPr>
              <a:t>              B- Point-to-point </a:t>
            </a:r>
            <a:r>
              <a:rPr lang="en-US" dirty="0" smtClean="0">
                <a:solidFill>
                  <a:srgbClr val="002060"/>
                </a:solidFill>
              </a:rPr>
              <a:t>links.</a:t>
            </a:r>
          </a:p>
          <a:p>
            <a:pPr>
              <a:buNone/>
            </a:pPr>
            <a:r>
              <a:rPr lang="en-US" b="1" dirty="0" smtClean="0">
                <a:solidFill>
                  <a:srgbClr val="FF0000"/>
                </a:solidFill>
              </a:rPr>
              <a:t>                Scale</a:t>
            </a:r>
          </a:p>
          <a:p>
            <a:pPr>
              <a:buNone/>
            </a:pPr>
            <a:r>
              <a:rPr lang="en-US" dirty="0" smtClean="0">
                <a:solidFill>
                  <a:srgbClr val="FF0000"/>
                </a:solidFill>
              </a:rPr>
              <a:t>                 A-LAN</a:t>
            </a:r>
          </a:p>
          <a:p>
            <a:pPr>
              <a:buNone/>
            </a:pPr>
            <a:r>
              <a:rPr lang="en-US" dirty="0" smtClean="0">
                <a:solidFill>
                  <a:srgbClr val="FF0000"/>
                </a:solidFill>
              </a:rPr>
              <a:t>                 B- MAN</a:t>
            </a:r>
          </a:p>
          <a:p>
            <a:pPr>
              <a:buNone/>
            </a:pPr>
            <a:r>
              <a:rPr lang="en-US" dirty="0" smtClean="0">
                <a:solidFill>
                  <a:srgbClr val="FF0000"/>
                </a:solidFill>
              </a:rPr>
              <a:t>                 C- WAN</a:t>
            </a:r>
            <a:endParaRPr lang="en-US"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Broadcast networks</a:t>
            </a:r>
            <a:endParaRPr lang="en-US"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pPr>
              <a:buNone/>
            </a:pPr>
            <a:r>
              <a:rPr lang="en-US" b="1" dirty="0" smtClean="0"/>
              <a:t>Have </a:t>
            </a:r>
            <a:r>
              <a:rPr lang="en-US" b="1" dirty="0" smtClean="0"/>
              <a:t>a single communication channel that is shared by all the machines on the network.</a:t>
            </a:r>
          </a:p>
          <a:p>
            <a:pPr>
              <a:buNone/>
            </a:pPr>
            <a:r>
              <a:rPr lang="en-US" b="1" dirty="0" smtClean="0">
                <a:solidFill>
                  <a:srgbClr val="92D050"/>
                </a:solidFill>
              </a:rPr>
              <a:t>-Short messages, called packets in certain contexts, sent by any machine are received by all the others. </a:t>
            </a:r>
          </a:p>
          <a:p>
            <a:pPr>
              <a:buNone/>
            </a:pPr>
            <a:r>
              <a:rPr lang="en-US" b="1" dirty="0" smtClean="0">
                <a:solidFill>
                  <a:srgbClr val="00B050"/>
                </a:solidFill>
              </a:rPr>
              <a:t>- An address field within the packet specifies the intended recipient. Upon receiving a packet, a machine checks the address field. </a:t>
            </a:r>
          </a:p>
          <a:p>
            <a:pPr>
              <a:buNone/>
            </a:pPr>
            <a:r>
              <a:rPr lang="en-US" b="1" dirty="0" smtClean="0"/>
              <a:t>- </a:t>
            </a:r>
            <a:r>
              <a:rPr lang="en-US" b="1" dirty="0" smtClean="0">
                <a:solidFill>
                  <a:srgbClr val="0070C0"/>
                </a:solidFill>
              </a:rPr>
              <a:t>If the packet is intended for the receiving machine, that machine processes the packet; if the packet is intended for some other </a:t>
            </a:r>
            <a:r>
              <a:rPr lang="en-US" b="1" dirty="0" smtClean="0">
                <a:solidFill>
                  <a:srgbClr val="0070C0"/>
                </a:solidFill>
              </a:rPr>
              <a:t>machine</a:t>
            </a:r>
            <a:r>
              <a:rPr lang="en-US" b="1" dirty="0" smtClean="0">
                <a:solidFill>
                  <a:srgbClr val="0070C0"/>
                </a:solidFill>
              </a:rPr>
              <a:t>, it is just ignored.</a:t>
            </a:r>
          </a:p>
          <a:p>
            <a:pPr>
              <a:buNone/>
            </a:pPr>
            <a:r>
              <a:rPr lang="en-US" b="1" dirty="0" smtClean="0">
                <a:solidFill>
                  <a:srgbClr val="FFC000"/>
                </a:solidFill>
              </a:rPr>
              <a:t>- Broadcast systems generally also allow the possibility of addressing a packet to all destinations by using a special code in the address field. This mode of operation is called broadcasting. transmission to a subset of the machines, something known as multicasting.</a:t>
            </a:r>
            <a:endParaRPr lang="en-US" b="1" dirty="0">
              <a:solidFill>
                <a:srgbClr val="FFC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point-to-point networks</a:t>
            </a:r>
            <a:endParaRPr lang="en-US"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pPr>
              <a:buNone/>
            </a:pPr>
            <a:r>
              <a:rPr lang="en-US" b="1" dirty="0" smtClean="0"/>
              <a:t>consist </a:t>
            </a:r>
            <a:r>
              <a:rPr lang="en-US" b="1" dirty="0" smtClean="0"/>
              <a:t>of many connections between individual pairs of machines.</a:t>
            </a:r>
          </a:p>
          <a:p>
            <a:pPr lvl="0">
              <a:buNone/>
            </a:pPr>
            <a:r>
              <a:rPr lang="en-US" b="1" dirty="0" smtClean="0">
                <a:solidFill>
                  <a:srgbClr val="C00000"/>
                </a:solidFill>
              </a:rPr>
              <a:t>To go from the source to the destination, a packet on this type of network may have to first visit one or more intermediate machines.</a:t>
            </a:r>
          </a:p>
          <a:p>
            <a:pPr lvl="0">
              <a:buNone/>
            </a:pPr>
            <a:r>
              <a:rPr lang="en-US" b="1" dirty="0" smtClean="0">
                <a:solidFill>
                  <a:srgbClr val="00B0F0"/>
                </a:solidFill>
              </a:rPr>
              <a:t>-  Often multiple routes, of different lengths, are possible, so finding good ones is important in point-to-point networks. </a:t>
            </a:r>
          </a:p>
          <a:p>
            <a:pPr lvl="0">
              <a:buNone/>
            </a:pPr>
            <a:r>
              <a:rPr lang="en-US" b="1" dirty="0" smtClean="0">
                <a:solidFill>
                  <a:srgbClr val="FFC000"/>
                </a:solidFill>
              </a:rPr>
              <a:t>- As a general rule (although there are many exceptions), smaller, geographically localized networks tend to use broadcasting, whereas larger networks usually are point-to-point.</a:t>
            </a:r>
          </a:p>
          <a:p>
            <a:pPr lvl="0">
              <a:buNone/>
            </a:pPr>
            <a:r>
              <a:rPr lang="en-US" b="1" dirty="0" smtClean="0">
                <a:solidFill>
                  <a:srgbClr val="0070C0"/>
                </a:solidFill>
              </a:rPr>
              <a:t>-  Point-to-point transmission with one sender and one receiver is sometimes called </a:t>
            </a:r>
            <a:r>
              <a:rPr lang="en-US" b="1" dirty="0" err="1" smtClean="0">
                <a:solidFill>
                  <a:srgbClr val="0070C0"/>
                </a:solidFill>
              </a:rPr>
              <a:t>unicasting</a:t>
            </a:r>
            <a:r>
              <a:rPr lang="en-US" b="1" dirty="0" smtClean="0">
                <a:solidFill>
                  <a:srgbClr val="0070C0"/>
                </a:solidFill>
              </a:rPr>
              <a:t>.</a:t>
            </a:r>
          </a:p>
          <a:p>
            <a:pPr>
              <a:buNone/>
            </a:pPr>
            <a:endParaRPr lang="en-US"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TotalTime>
  <Words>1414</Words>
  <Application>Microsoft Office PowerPoint</Application>
  <PresentationFormat>On-screen Show (4:3)</PresentationFormat>
  <Paragraphs>101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Chapter Four: Network Hardware</vt:lpstr>
      <vt:lpstr>Use of Computer Network 1</vt:lpstr>
      <vt:lpstr>Use of Computer Network 2</vt:lpstr>
      <vt:lpstr>Physical Topology</vt:lpstr>
      <vt:lpstr>Slide 5</vt:lpstr>
      <vt:lpstr>Slide 6</vt:lpstr>
      <vt:lpstr>Network Hardware</vt:lpstr>
      <vt:lpstr>Broadcast networks</vt:lpstr>
      <vt:lpstr>point-to-point networks</vt:lpstr>
      <vt:lpstr>Local Area Networks (LANs)</vt:lpstr>
      <vt:lpstr>Metropolitan Area Networks (MANs)</vt:lpstr>
      <vt:lpstr>Wide Area Networks (WANs) 1 </vt:lpstr>
      <vt:lpstr>Wide Area Networks (WANs) 2</vt:lpstr>
      <vt:lpstr>Wireless Networks</vt:lpstr>
      <vt:lpstr>Home Networks </vt:lpstr>
      <vt:lpstr>Internetworks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Four: Network Hardware</dc:title>
  <dc:creator>SAAD MAKKI</dc:creator>
  <cp:lastModifiedBy>SAAD MAKKI</cp:lastModifiedBy>
  <cp:revision>23</cp:revision>
  <dcterms:created xsi:type="dcterms:W3CDTF">2006-08-16T00:00:00Z</dcterms:created>
  <dcterms:modified xsi:type="dcterms:W3CDTF">2015-10-30T20:13:38Z</dcterms:modified>
</cp:coreProperties>
</file>