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b="1" dirty="0" smtClean="0">
                <a:solidFill>
                  <a:srgbClr val="FF0000"/>
                </a:solidFill>
              </a:rPr>
              <a:t>Chapter Three: Signals and Data Transmission</a:t>
            </a:r>
            <a:endParaRPr lang="en-US" dirty="0">
              <a:solidFill>
                <a:srgbClr val="FF0000"/>
              </a:solidFill>
            </a:endParaRPr>
          </a:p>
        </p:txBody>
      </p:sp>
      <p:sp>
        <p:nvSpPr>
          <p:cNvPr id="3" name="Content Placeholder 2"/>
          <p:cNvSpPr>
            <a:spLocks noGrp="1"/>
          </p:cNvSpPr>
          <p:nvPr>
            <p:ph idx="1"/>
          </p:nvPr>
        </p:nvSpPr>
        <p:spPr>
          <a:xfrm>
            <a:off x="457200" y="1600200"/>
            <a:ext cx="8458200" cy="4525963"/>
          </a:xfrm>
        </p:spPr>
        <p:txBody>
          <a:bodyPr>
            <a:normAutofit/>
          </a:bodyPr>
          <a:lstStyle/>
          <a:p>
            <a:r>
              <a:rPr lang="en-US" b="1" dirty="0" smtClean="0">
                <a:solidFill>
                  <a:srgbClr val="FF0000"/>
                </a:solidFill>
              </a:rPr>
              <a:t>DATA</a:t>
            </a:r>
            <a:r>
              <a:rPr lang="en-US" b="1" dirty="0" smtClean="0"/>
              <a:t>: </a:t>
            </a:r>
            <a:r>
              <a:rPr lang="en-US" dirty="0" smtClean="0"/>
              <a:t>Entities convey meaning or information.</a:t>
            </a:r>
          </a:p>
          <a:p>
            <a:r>
              <a:rPr lang="en-US" b="1" dirty="0" smtClean="0">
                <a:solidFill>
                  <a:srgbClr val="FF0000"/>
                </a:solidFill>
              </a:rPr>
              <a:t>SIGNAL</a:t>
            </a:r>
            <a:r>
              <a:rPr lang="en-US" b="1" dirty="0" smtClean="0"/>
              <a:t>: </a:t>
            </a:r>
            <a:r>
              <a:rPr lang="en-US" dirty="0" smtClean="0"/>
              <a:t>Any electrical quantity such as voltage, current or frequency or electromagnetic field </a:t>
            </a:r>
            <a:r>
              <a:rPr lang="en-US" dirty="0" smtClean="0"/>
              <a:t>can </a:t>
            </a:r>
            <a:r>
              <a:rPr lang="en-US" dirty="0" smtClean="0"/>
              <a:t>be used to transmit information</a:t>
            </a:r>
            <a:r>
              <a:rPr lang="en-US" dirty="0" smtClean="0"/>
              <a:t>.</a:t>
            </a:r>
          </a:p>
          <a:p>
            <a:r>
              <a:rPr lang="en-US" dirty="0" smtClean="0">
                <a:solidFill>
                  <a:srgbClr val="FF0000"/>
                </a:solidFill>
              </a:rPr>
              <a:t>INFORMATION: </a:t>
            </a:r>
            <a:r>
              <a:rPr lang="en-US" dirty="0" smtClean="0"/>
              <a:t>is an ordered sequence of symbols</a:t>
            </a:r>
          </a:p>
          <a:p>
            <a:r>
              <a:rPr lang="en-US" i="1" u="sng" dirty="0" smtClean="0"/>
              <a:t>Computer Science</a:t>
            </a:r>
            <a:r>
              <a:rPr lang="en-US" dirty="0" smtClean="0"/>
              <a:t> Processed, stored, or transmitted data.</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C00000"/>
                </a:solidFill>
              </a:rPr>
              <a:t>Why Digital </a:t>
            </a:r>
            <a:endParaRPr lang="en-US" sz="6600" dirty="0">
              <a:solidFill>
                <a:srgbClr val="C00000"/>
              </a:solidFill>
            </a:endParaRPr>
          </a:p>
        </p:txBody>
      </p:sp>
      <p:sp>
        <p:nvSpPr>
          <p:cNvPr id="3" name="Content Placeholder 2"/>
          <p:cNvSpPr>
            <a:spLocks noGrp="1"/>
          </p:cNvSpPr>
          <p:nvPr>
            <p:ph idx="1"/>
          </p:nvPr>
        </p:nvSpPr>
        <p:spPr/>
        <p:txBody>
          <a:bodyPr>
            <a:normAutofit/>
          </a:bodyPr>
          <a:lstStyle/>
          <a:p>
            <a:r>
              <a:rPr lang="en-US" sz="4400" b="1" dirty="0" smtClean="0"/>
              <a:t>1- Digital technology. </a:t>
            </a:r>
            <a:endParaRPr lang="en-US" sz="4400" b="1" dirty="0" smtClean="0"/>
          </a:p>
          <a:p>
            <a:r>
              <a:rPr lang="en-US" sz="4400" b="1" dirty="0" smtClean="0"/>
              <a:t>2- </a:t>
            </a:r>
            <a:r>
              <a:rPr lang="en-US" sz="4400" b="1" dirty="0" smtClean="0"/>
              <a:t>Data integrity. </a:t>
            </a:r>
            <a:endParaRPr lang="en-US" sz="4400" dirty="0" smtClean="0"/>
          </a:p>
          <a:p>
            <a:r>
              <a:rPr lang="en-US" sz="4400" b="1" dirty="0" smtClean="0"/>
              <a:t>3- Capacity </a:t>
            </a:r>
            <a:r>
              <a:rPr lang="en-US" sz="4400" b="1" dirty="0" smtClean="0"/>
              <a:t>utilization</a:t>
            </a:r>
            <a:endParaRPr lang="en-US" sz="4400" dirty="0" smtClean="0"/>
          </a:p>
          <a:p>
            <a:r>
              <a:rPr lang="en-US" sz="4400" b="1" dirty="0" smtClean="0"/>
              <a:t>4- Security and privacy. </a:t>
            </a:r>
            <a:endParaRPr lang="en-US" sz="4400" dirty="0" smtClean="0"/>
          </a:p>
          <a:p>
            <a:r>
              <a:rPr lang="en-US" sz="4400" b="1" dirty="0" smtClean="0"/>
              <a:t>5- Integration</a:t>
            </a:r>
            <a:r>
              <a:rPr lang="en-US" sz="4400" b="1" dirty="0" smtClean="0"/>
              <a:t>. </a:t>
            </a:r>
            <a:endParaRPr lang="en-US"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TRANSMISSION IMPAIRMENT</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867400"/>
          </a:xfrm>
        </p:spPr>
        <p:txBody>
          <a:bodyPr>
            <a:normAutofit fontScale="77500" lnSpcReduction="20000"/>
          </a:bodyPr>
          <a:lstStyle/>
          <a:p>
            <a:pPr rtl="1">
              <a:buNone/>
            </a:pPr>
            <a:r>
              <a:rPr lang="en-US" b="1" dirty="0" smtClean="0">
                <a:solidFill>
                  <a:srgbClr val="00B0F0"/>
                </a:solidFill>
              </a:rPr>
              <a:t>1</a:t>
            </a:r>
            <a:r>
              <a:rPr lang="en-US" b="1" dirty="0" smtClean="0">
                <a:solidFill>
                  <a:srgbClr val="00B0F0"/>
                </a:solidFill>
              </a:rPr>
              <a:t>. </a:t>
            </a:r>
            <a:r>
              <a:rPr lang="en-US" b="1" dirty="0" smtClean="0">
                <a:solidFill>
                  <a:srgbClr val="00B0F0"/>
                </a:solidFill>
              </a:rPr>
              <a:t>Attenuation:</a:t>
            </a:r>
            <a:r>
              <a:rPr lang="en-US" dirty="0" smtClean="0">
                <a:solidFill>
                  <a:srgbClr val="00B0F0"/>
                </a:solidFill>
              </a:rPr>
              <a:t> </a:t>
            </a:r>
            <a:r>
              <a:rPr lang="en-US" dirty="0" smtClean="0"/>
              <a:t>means a loss of energy. When a signal, simple or composite, travels through a medium, it loses some of its energy in overcoming the resistance of the medium. </a:t>
            </a:r>
            <a:r>
              <a:rPr lang="en-US" dirty="0" smtClean="0"/>
              <a:t>To </a:t>
            </a:r>
            <a:r>
              <a:rPr lang="en-US" dirty="0" smtClean="0"/>
              <a:t>compensate for this loss, amplifiers are used to amplify the signal</a:t>
            </a:r>
          </a:p>
          <a:p>
            <a:pPr rtl="1">
              <a:buNone/>
            </a:pPr>
            <a:r>
              <a:rPr lang="en-US" b="1" dirty="0" smtClean="0">
                <a:solidFill>
                  <a:srgbClr val="00B0F0"/>
                </a:solidFill>
              </a:rPr>
              <a:t>2</a:t>
            </a:r>
            <a:r>
              <a:rPr lang="en-US" b="1" dirty="0" smtClean="0">
                <a:solidFill>
                  <a:srgbClr val="00B0F0"/>
                </a:solidFill>
              </a:rPr>
              <a:t>. </a:t>
            </a:r>
            <a:r>
              <a:rPr lang="en-US" b="1" dirty="0" smtClean="0">
                <a:solidFill>
                  <a:srgbClr val="00B0F0"/>
                </a:solidFill>
              </a:rPr>
              <a:t>Distortion: </a:t>
            </a:r>
            <a:r>
              <a:rPr lang="en-US" dirty="0" smtClean="0"/>
              <a:t>means that the signal changes its form or shape. Distortion can occur in a composite signal made of different frequencies. Each signal component has its own propagation speed </a:t>
            </a:r>
            <a:r>
              <a:rPr lang="en-US" dirty="0" smtClean="0"/>
              <a:t>through </a:t>
            </a:r>
            <a:r>
              <a:rPr lang="en-US" dirty="0" smtClean="0"/>
              <a:t>a medium and, therefore, its own delay in arriving at the final destination. Differences in delay may create a difference in phase if the delay is not exactly the same as the period duration. </a:t>
            </a:r>
          </a:p>
          <a:p>
            <a:pPr>
              <a:buNone/>
            </a:pPr>
            <a:r>
              <a:rPr lang="en-US" b="1" dirty="0" smtClean="0">
                <a:solidFill>
                  <a:srgbClr val="00B0F0"/>
                </a:solidFill>
              </a:rPr>
              <a:t>3</a:t>
            </a:r>
            <a:r>
              <a:rPr lang="en-US" b="1" dirty="0" smtClean="0">
                <a:solidFill>
                  <a:srgbClr val="00B0F0"/>
                </a:solidFill>
              </a:rPr>
              <a:t>. </a:t>
            </a:r>
            <a:r>
              <a:rPr lang="en-US" b="1" dirty="0" smtClean="0">
                <a:solidFill>
                  <a:srgbClr val="00B0F0"/>
                </a:solidFill>
              </a:rPr>
              <a:t>Noise: </a:t>
            </a:r>
            <a:r>
              <a:rPr lang="en-US" dirty="0" smtClean="0"/>
              <a:t>is </a:t>
            </a:r>
            <a:r>
              <a:rPr lang="en-US" dirty="0" smtClean="0"/>
              <a:t>another cause of impairment. Several types of noise, such as thermal noise, induced noise, crosstalk, and impulse noise, may corrupt the signal. Thermal noise is the random motion of electrons in a wire which creates an extra signal not originally sent by the transmitter. Induced noise comes from sources such as motors and appliances.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FF0000"/>
                </a:solidFill>
              </a:rPr>
              <a:t>Channel Capacity</a:t>
            </a:r>
            <a:endParaRPr lang="en-US" dirty="0">
              <a:solidFill>
                <a:srgbClr val="FF0000"/>
              </a:solidFill>
            </a:endParaRPr>
          </a:p>
        </p:txBody>
      </p:sp>
      <p:sp>
        <p:nvSpPr>
          <p:cNvPr id="3" name="Content Placeholder 2"/>
          <p:cNvSpPr>
            <a:spLocks noGrp="1"/>
          </p:cNvSpPr>
          <p:nvPr>
            <p:ph idx="1"/>
          </p:nvPr>
        </p:nvSpPr>
        <p:spPr>
          <a:xfrm>
            <a:off x="457200" y="990600"/>
            <a:ext cx="8229600" cy="5867400"/>
          </a:xfrm>
        </p:spPr>
        <p:txBody>
          <a:bodyPr>
            <a:normAutofit fontScale="85000" lnSpcReduction="10000"/>
          </a:bodyPr>
          <a:lstStyle/>
          <a:p>
            <a:pPr>
              <a:buNone/>
            </a:pPr>
            <a:r>
              <a:rPr lang="en-US" sz="2400" b="1" dirty="0" smtClean="0"/>
              <a:t>The rate at which data can be </a:t>
            </a:r>
            <a:r>
              <a:rPr lang="en-US" sz="2400" b="1" dirty="0" smtClean="0"/>
              <a:t>transmitted over </a:t>
            </a:r>
            <a:r>
              <a:rPr lang="en-US" sz="2400" b="1" dirty="0" smtClean="0"/>
              <a:t>a given </a:t>
            </a:r>
            <a:r>
              <a:rPr lang="en-US" sz="2400" b="1" dirty="0" smtClean="0"/>
              <a:t>communication </a:t>
            </a:r>
            <a:r>
              <a:rPr lang="en-US" sz="2400" b="1" dirty="0" smtClean="0"/>
              <a:t>path, or channel, under given conditions, is</a:t>
            </a:r>
            <a:endParaRPr lang="en-US" sz="2400" dirty="0" smtClean="0"/>
          </a:p>
          <a:p>
            <a:pPr>
              <a:buNone/>
            </a:pPr>
            <a:r>
              <a:rPr lang="en-US" sz="2400" b="1" dirty="0" smtClean="0"/>
              <a:t>referred to as the channel capacity</a:t>
            </a:r>
            <a:r>
              <a:rPr lang="en-US" sz="2400" b="1" dirty="0" smtClean="0"/>
              <a:t>.</a:t>
            </a:r>
          </a:p>
          <a:p>
            <a:pPr>
              <a:buNone/>
            </a:pPr>
            <a:r>
              <a:rPr lang="en-US" sz="2400" dirty="0" smtClean="0">
                <a:solidFill>
                  <a:srgbClr val="FF0000"/>
                </a:solidFill>
              </a:rPr>
              <a:t>four concepts here that we are trying to relate to one another</a:t>
            </a:r>
          </a:p>
          <a:p>
            <a:r>
              <a:rPr lang="en-US" b="1" dirty="0" smtClean="0"/>
              <a:t>Data rate. </a:t>
            </a:r>
            <a:r>
              <a:rPr lang="en-US" dirty="0" smtClean="0"/>
              <a:t>This is the rate, in bits per second (bps), at which data can be communicated.</a:t>
            </a:r>
          </a:p>
          <a:p>
            <a:r>
              <a:rPr lang="en-US" b="1" dirty="0" smtClean="0"/>
              <a:t>- Bandwidth. </a:t>
            </a:r>
            <a:r>
              <a:rPr lang="en-US" dirty="0" smtClean="0"/>
              <a:t>This is the bandwidth of the transmitted signal as constrained by the transmitter and by the nature of the transmission medium, expressed in cycles per second, or hertz.</a:t>
            </a:r>
          </a:p>
          <a:p>
            <a:r>
              <a:rPr lang="en-US" b="1" dirty="0" smtClean="0"/>
              <a:t>- Noise. </a:t>
            </a:r>
            <a:r>
              <a:rPr lang="en-US" dirty="0" smtClean="0"/>
              <a:t>The average level of noise over the communications path.</a:t>
            </a:r>
          </a:p>
          <a:p>
            <a:r>
              <a:rPr lang="en-US" b="1" dirty="0" smtClean="0"/>
              <a:t>- Error rate. </a:t>
            </a:r>
            <a:r>
              <a:rPr lang="en-US" dirty="0" smtClean="0"/>
              <a:t>The rate at which errors occur, where an error is the reception of a 1 when a 0 was transmitted, or the reception of a 0 when a 1 was transmitted.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Nyquist</a:t>
            </a:r>
            <a:r>
              <a:rPr lang="en-US" dirty="0" smtClean="0">
                <a:solidFill>
                  <a:srgbClr val="FF0000"/>
                </a:solidFill>
              </a:rPr>
              <a:t> &amp; Shannon</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b="1" dirty="0" err="1" smtClean="0">
                <a:solidFill>
                  <a:srgbClr val="0070C0"/>
                </a:solidFill>
              </a:rPr>
              <a:t>Nyquist</a:t>
            </a:r>
            <a:r>
              <a:rPr lang="en-US" b="1" dirty="0" smtClean="0">
                <a:solidFill>
                  <a:srgbClr val="0070C0"/>
                </a:solidFill>
              </a:rPr>
              <a:t>: channel </a:t>
            </a:r>
            <a:r>
              <a:rPr lang="en-US" b="1" dirty="0" smtClean="0">
                <a:solidFill>
                  <a:srgbClr val="0070C0"/>
                </a:solidFill>
              </a:rPr>
              <a:t>that is </a:t>
            </a:r>
            <a:r>
              <a:rPr lang="en-US" b="1" dirty="0" smtClean="0">
                <a:solidFill>
                  <a:srgbClr val="0070C0"/>
                </a:solidFill>
              </a:rPr>
              <a:t>noise-free</a:t>
            </a:r>
          </a:p>
          <a:p>
            <a:r>
              <a:rPr lang="en-US" b="1" dirty="0" smtClean="0">
                <a:solidFill>
                  <a:srgbClr val="00B050"/>
                </a:solidFill>
              </a:rPr>
              <a:t>C= 2Wlog M</a:t>
            </a:r>
          </a:p>
          <a:p>
            <a:r>
              <a:rPr lang="en-US" dirty="0" smtClean="0"/>
              <a:t>W is the Band-Width, M is Number of Levels</a:t>
            </a:r>
          </a:p>
          <a:p>
            <a:r>
              <a:rPr lang="en-US" b="1" dirty="0" smtClean="0">
                <a:solidFill>
                  <a:srgbClr val="0070C0"/>
                </a:solidFill>
              </a:rPr>
              <a:t>Shannon take noise into consideration</a:t>
            </a:r>
          </a:p>
          <a:p>
            <a:r>
              <a:rPr lang="en-US" b="1" dirty="0" smtClean="0">
                <a:solidFill>
                  <a:srgbClr val="00B050"/>
                </a:solidFill>
              </a:rPr>
              <a:t>C = W log2 (1+ S/N) </a:t>
            </a:r>
            <a:endParaRPr lang="en-US" b="1" dirty="0" smtClean="0">
              <a:solidFill>
                <a:srgbClr val="00B050"/>
              </a:solidFill>
            </a:endParaRPr>
          </a:p>
          <a:p>
            <a:r>
              <a:rPr lang="en-US" dirty="0" smtClean="0"/>
              <a:t>S/N is Signal to noise ratio</a:t>
            </a:r>
          </a:p>
          <a:p>
            <a:pPr>
              <a:buNone/>
            </a:pPr>
            <a:endParaRPr lang="en-US" dirty="0" smtClean="0"/>
          </a:p>
          <a:p>
            <a:pPr>
              <a:buNone/>
            </a:pPr>
            <a:r>
              <a:rPr lang="en-US" b="1" dirty="0" smtClean="0">
                <a:solidFill>
                  <a:srgbClr val="FFC000"/>
                </a:solidFill>
              </a:rPr>
              <a:t>                         </a:t>
            </a:r>
            <a:r>
              <a:rPr lang="en-US" b="1" dirty="0" smtClean="0">
                <a:solidFill>
                  <a:srgbClr val="FFC000"/>
                </a:solidFill>
              </a:rPr>
              <a:t>      </a:t>
            </a:r>
            <a:r>
              <a:rPr lang="en-US" b="1" dirty="0" smtClean="0">
                <a:solidFill>
                  <a:srgbClr val="FFC000"/>
                </a:solidFill>
              </a:rPr>
              <a:t>signal power</a:t>
            </a:r>
            <a:endParaRPr lang="en-US" dirty="0" smtClean="0">
              <a:solidFill>
                <a:srgbClr val="FFC000"/>
              </a:solidFill>
            </a:endParaRPr>
          </a:p>
          <a:p>
            <a:pPr>
              <a:buNone/>
            </a:pPr>
            <a:r>
              <a:rPr lang="en-US" b="1" dirty="0" smtClean="0">
                <a:solidFill>
                  <a:srgbClr val="FFC000"/>
                </a:solidFill>
              </a:rPr>
              <a:t>(S/N) dB = 10 log -----------------</a:t>
            </a:r>
            <a:endParaRPr lang="en-US" dirty="0" smtClean="0">
              <a:solidFill>
                <a:srgbClr val="FFC000"/>
              </a:solidFill>
            </a:endParaRPr>
          </a:p>
          <a:p>
            <a:pPr>
              <a:buNone/>
            </a:pPr>
            <a:r>
              <a:rPr lang="en-US" dirty="0" smtClean="0">
                <a:solidFill>
                  <a:srgbClr val="FFC000"/>
                </a:solidFill>
              </a:rPr>
              <a:t>                         </a:t>
            </a:r>
            <a:r>
              <a:rPr lang="en-US" dirty="0" smtClean="0">
                <a:solidFill>
                  <a:srgbClr val="FFC000"/>
                </a:solidFill>
              </a:rPr>
              <a:t>      </a:t>
            </a:r>
            <a:r>
              <a:rPr lang="en-US" b="1" dirty="0" smtClean="0">
                <a:solidFill>
                  <a:srgbClr val="FFC000"/>
                </a:solidFill>
              </a:rPr>
              <a:t>noise power</a:t>
            </a:r>
            <a:endParaRPr lang="en-US" dirty="0" smtClean="0">
              <a:solidFill>
                <a:srgbClr val="FFC000"/>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Signals as </a:t>
            </a:r>
            <a:r>
              <a:rPr lang="en-US" dirty="0" smtClean="0">
                <a:solidFill>
                  <a:srgbClr val="FF0000"/>
                </a:solidFill>
              </a:rPr>
              <a:t>a function of time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b="1" dirty="0" smtClean="0">
                <a:solidFill>
                  <a:srgbClr val="FF0000"/>
                </a:solidFill>
              </a:rPr>
              <a:t>A continuous signal</a:t>
            </a:r>
            <a:r>
              <a:rPr lang="en-US" sz="2400" dirty="0" smtClean="0">
                <a:solidFill>
                  <a:srgbClr val="FF0000"/>
                </a:solidFill>
              </a:rPr>
              <a:t> </a:t>
            </a:r>
            <a:r>
              <a:rPr lang="en-US" sz="2400" dirty="0" smtClean="0"/>
              <a:t>is one in which the signal intensity varies in a smooth fashion over </a:t>
            </a:r>
            <a:r>
              <a:rPr lang="en-US" sz="2400" dirty="0" smtClean="0"/>
              <a:t>time. </a:t>
            </a:r>
            <a:r>
              <a:rPr lang="en-US" sz="2400" dirty="0" smtClean="0">
                <a:solidFill>
                  <a:srgbClr val="FF0000"/>
                </a:solidFill>
              </a:rPr>
              <a:t>(Analog)</a:t>
            </a:r>
          </a:p>
          <a:p>
            <a:r>
              <a:rPr lang="en-US" sz="2400" b="1" dirty="0" smtClean="0">
                <a:solidFill>
                  <a:srgbClr val="FF0000"/>
                </a:solidFill>
              </a:rPr>
              <a:t>A discrete signal</a:t>
            </a:r>
            <a:r>
              <a:rPr lang="en-US" sz="2400" dirty="0" smtClean="0">
                <a:solidFill>
                  <a:srgbClr val="FF0000"/>
                </a:solidFill>
              </a:rPr>
              <a:t> </a:t>
            </a:r>
            <a:r>
              <a:rPr lang="en-US" sz="2400" dirty="0" smtClean="0"/>
              <a:t>is one in which the signal intensity maintains a constant level for some period of time and then changes to </a:t>
            </a:r>
            <a:r>
              <a:rPr lang="en-US" sz="2400" dirty="0" smtClean="0"/>
              <a:t>another </a:t>
            </a:r>
            <a:r>
              <a:rPr lang="en-US" sz="2400" dirty="0" smtClean="0"/>
              <a:t>constant </a:t>
            </a:r>
            <a:r>
              <a:rPr lang="en-US" sz="2400" dirty="0" smtClean="0"/>
              <a:t>level </a:t>
            </a:r>
            <a:r>
              <a:rPr lang="en-US" sz="2400" dirty="0" smtClean="0">
                <a:solidFill>
                  <a:srgbClr val="FF0000"/>
                </a:solidFill>
              </a:rPr>
              <a:t>(Digital)</a:t>
            </a:r>
          </a:p>
          <a:p>
            <a:endParaRPr lang="en-US" sz="2400" dirty="0">
              <a:solidFill>
                <a:srgbClr val="FF0000"/>
              </a:solidFill>
            </a:endParaRPr>
          </a:p>
        </p:txBody>
      </p:sp>
      <p:pic>
        <p:nvPicPr>
          <p:cNvPr id="1026" name="Picture 2" descr="clip_image002"/>
          <p:cNvPicPr>
            <a:picLocks noChangeAspect="1" noChangeArrowheads="1"/>
          </p:cNvPicPr>
          <p:nvPr/>
        </p:nvPicPr>
        <p:blipFill>
          <a:blip r:embed="rId2"/>
          <a:srcRect/>
          <a:stretch>
            <a:fillRect/>
          </a:stretch>
        </p:blipFill>
        <p:spPr bwMode="auto">
          <a:xfrm>
            <a:off x="228600" y="3505201"/>
            <a:ext cx="8534400" cy="3200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Modulation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Data is superimposed on a carrier current or wave by means of a process called </a:t>
            </a:r>
            <a:r>
              <a:rPr lang="en-US" u="sng" dirty="0" smtClean="0">
                <a:solidFill>
                  <a:srgbClr val="FF0000"/>
                </a:solidFill>
              </a:rPr>
              <a:t>modulation</a:t>
            </a:r>
            <a:r>
              <a:rPr lang="en-US" dirty="0" smtClean="0"/>
              <a:t>. Signal modulation can be done in either of two main ways: </a:t>
            </a:r>
            <a:r>
              <a:rPr lang="en-US" u="sng" dirty="0" smtClean="0">
                <a:solidFill>
                  <a:srgbClr val="FF0000"/>
                </a:solidFill>
              </a:rPr>
              <a:t>analog</a:t>
            </a:r>
            <a:r>
              <a:rPr lang="en-US" dirty="0" smtClean="0"/>
              <a:t> and </a:t>
            </a:r>
            <a:r>
              <a:rPr lang="en-US" u="sng" dirty="0" smtClean="0">
                <a:solidFill>
                  <a:srgbClr val="FF0000"/>
                </a:solidFill>
              </a:rPr>
              <a:t>digital</a:t>
            </a:r>
            <a:r>
              <a:rPr lang="en-US" dirty="0" smtClean="0">
                <a:solidFill>
                  <a:srgbClr val="FF0000"/>
                </a:solidFill>
              </a:rPr>
              <a:t>.</a:t>
            </a:r>
          </a:p>
          <a:p>
            <a:r>
              <a:rPr lang="en-US" dirty="0" smtClean="0"/>
              <a:t> </a:t>
            </a:r>
            <a:endParaRPr lang="en-US" dirty="0"/>
          </a:p>
        </p:txBody>
      </p:sp>
      <p:pic>
        <p:nvPicPr>
          <p:cNvPr id="2050" name="Picture 2"/>
          <p:cNvPicPr>
            <a:picLocks noChangeAspect="1" noChangeArrowheads="1"/>
          </p:cNvPicPr>
          <p:nvPr/>
        </p:nvPicPr>
        <p:blipFill>
          <a:blip r:embed="rId2"/>
          <a:srcRect/>
          <a:stretch>
            <a:fillRect/>
          </a:stretch>
        </p:blipFill>
        <p:spPr bwMode="auto">
          <a:xfrm>
            <a:off x="457200" y="3743325"/>
            <a:ext cx="8229599" cy="31146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1.Amplitude Modulation</a:t>
            </a:r>
            <a:r>
              <a:rPr lang="en-US" dirty="0" smtClean="0"/>
              <a:t/>
            </a:r>
            <a:br>
              <a:rPr lang="en-US" dirty="0" smtClean="0"/>
            </a:br>
            <a:endParaRPr lang="en-US" dirty="0"/>
          </a:p>
        </p:txBody>
      </p:sp>
      <p:sp>
        <p:nvSpPr>
          <p:cNvPr id="3" name="Content Placeholder 2"/>
          <p:cNvSpPr>
            <a:spLocks noGrp="1"/>
          </p:cNvSpPr>
          <p:nvPr>
            <p:ph idx="1"/>
          </p:nvPr>
        </p:nvSpPr>
        <p:spPr>
          <a:xfrm>
            <a:off x="457200" y="914401"/>
            <a:ext cx="8229600" cy="5714999"/>
          </a:xfrm>
        </p:spPr>
        <p:txBody>
          <a:bodyPr>
            <a:normAutofit/>
          </a:bodyPr>
          <a:lstStyle/>
          <a:p>
            <a:r>
              <a:rPr lang="en-US" sz="2400" dirty="0" smtClean="0"/>
              <a:t>the </a:t>
            </a:r>
            <a:r>
              <a:rPr lang="en-US" sz="2400" dirty="0" smtClean="0"/>
              <a:t>carrier signal is modulated so that its amplitude varies with the changing amplitudes of the modulating </a:t>
            </a:r>
            <a:r>
              <a:rPr lang="en-US" sz="2400" dirty="0" smtClean="0"/>
              <a:t>signal</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i="1" dirty="0" smtClean="0"/>
              <a:t>Amplitude </a:t>
            </a:r>
            <a:r>
              <a:rPr lang="en-US" sz="2400" dirty="0" smtClean="0"/>
              <a:t>Modulation Band-Width </a:t>
            </a:r>
            <a:r>
              <a:rPr lang="en-US" sz="2400" i="1" dirty="0" smtClean="0"/>
              <a:t>BAM </a:t>
            </a:r>
            <a:r>
              <a:rPr lang="en-US" sz="2400" dirty="0" smtClean="0"/>
              <a:t>=</a:t>
            </a:r>
            <a:r>
              <a:rPr lang="en-US" sz="2400" i="1" dirty="0" smtClean="0"/>
              <a:t>2B</a:t>
            </a:r>
            <a:r>
              <a:rPr lang="en-US" sz="2400" i="1" dirty="0" smtClean="0"/>
              <a:t>.</a:t>
            </a:r>
          </a:p>
          <a:p>
            <a:r>
              <a:rPr lang="en-US" sz="2400" i="1" dirty="0" smtClean="0"/>
              <a:t>B is the Band-Width (B.W.) of the Audio Signal</a:t>
            </a:r>
            <a:endParaRPr lang="en-US" sz="2400" dirty="0" smtClean="0"/>
          </a:p>
          <a:p>
            <a:endParaRPr lang="en-US" sz="2400" dirty="0" smtClean="0"/>
          </a:p>
          <a:p>
            <a:endParaRPr lang="en-US" sz="2400" dirty="0" smtClean="0"/>
          </a:p>
          <a:p>
            <a:endParaRPr lang="en-US" sz="2400" dirty="0" smtClean="0"/>
          </a:p>
          <a:p>
            <a:endParaRPr lang="en-US" sz="2400" dirty="0"/>
          </a:p>
        </p:txBody>
      </p:sp>
      <p:pic>
        <p:nvPicPr>
          <p:cNvPr id="3074" name="Picture 2"/>
          <p:cNvPicPr>
            <a:picLocks noChangeAspect="1" noChangeArrowheads="1"/>
          </p:cNvPicPr>
          <p:nvPr/>
        </p:nvPicPr>
        <p:blipFill>
          <a:blip r:embed="rId2"/>
          <a:srcRect/>
          <a:stretch>
            <a:fillRect/>
          </a:stretch>
        </p:blipFill>
        <p:spPr bwMode="auto">
          <a:xfrm>
            <a:off x="457200" y="1981200"/>
            <a:ext cx="8381999" cy="3505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2. Frequency </a:t>
            </a:r>
            <a:r>
              <a:rPr lang="en-US" b="1" dirty="0" smtClean="0">
                <a:solidFill>
                  <a:srgbClr val="FF0000"/>
                </a:solidFill>
              </a:rPr>
              <a:t>Modulation</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smtClean="0"/>
              <a:t>the frequency of the carrier signal is modulated to follow the changing voltage level (amplitude) of the modulating signal. </a:t>
            </a: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i="1" dirty="0" smtClean="0"/>
              <a:t>BFM </a:t>
            </a:r>
            <a:r>
              <a:rPr lang="en-US" sz="2400" dirty="0" smtClean="0"/>
              <a:t>=2(1 + </a:t>
            </a:r>
            <a:r>
              <a:rPr lang="en-US" sz="2400" i="1" dirty="0" smtClean="0"/>
              <a:t>B) B.</a:t>
            </a:r>
            <a:endParaRPr lang="en-US" sz="2400" dirty="0" smtClean="0"/>
          </a:p>
          <a:p>
            <a:r>
              <a:rPr lang="en-US" sz="2400" dirty="0" smtClean="0"/>
              <a:t>where </a:t>
            </a:r>
            <a:r>
              <a:rPr lang="en-US" sz="2400" i="1" dirty="0" smtClean="0"/>
              <a:t>B</a:t>
            </a:r>
            <a:r>
              <a:rPr lang="en-US" sz="2400" dirty="0" smtClean="0"/>
              <a:t> is a factor depends on modulation technique with a common value of 4.</a:t>
            </a:r>
            <a:endParaRPr lang="en-US" sz="2400" dirty="0" smtClean="0"/>
          </a:p>
          <a:p>
            <a:endParaRPr lang="en-US" sz="2400" dirty="0"/>
          </a:p>
        </p:txBody>
      </p:sp>
      <p:pic>
        <p:nvPicPr>
          <p:cNvPr id="4098" name="Picture 2"/>
          <p:cNvPicPr>
            <a:picLocks noChangeAspect="1" noChangeArrowheads="1"/>
          </p:cNvPicPr>
          <p:nvPr/>
        </p:nvPicPr>
        <p:blipFill>
          <a:blip r:embed="rId2"/>
          <a:srcRect/>
          <a:stretch>
            <a:fillRect/>
          </a:stretch>
        </p:blipFill>
        <p:spPr bwMode="auto">
          <a:xfrm>
            <a:off x="457200" y="2133600"/>
            <a:ext cx="8305800" cy="2133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3. Phase modulation</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smtClean="0"/>
              <a:t>phase of the carrier signal is modulated to follow the changing voltage level (amplitude) of the modulating signal. </a:t>
            </a: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 Phase Modulation Band-Width BPM = 2(1 + </a:t>
            </a:r>
            <a:r>
              <a:rPr lang="en-US" sz="2400" i="1" dirty="0" smtClean="0"/>
              <a:t>B) B.</a:t>
            </a:r>
            <a:endParaRPr lang="en-US" sz="2400" dirty="0"/>
          </a:p>
        </p:txBody>
      </p:sp>
      <p:pic>
        <p:nvPicPr>
          <p:cNvPr id="5122" name="Picture 2"/>
          <p:cNvPicPr>
            <a:picLocks noChangeAspect="1" noChangeArrowheads="1"/>
          </p:cNvPicPr>
          <p:nvPr/>
        </p:nvPicPr>
        <p:blipFill>
          <a:blip r:embed="rId2"/>
          <a:srcRect/>
          <a:stretch>
            <a:fillRect/>
          </a:stretch>
        </p:blipFill>
        <p:spPr bwMode="auto">
          <a:xfrm>
            <a:off x="381000" y="2133600"/>
            <a:ext cx="8000999" cy="3276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ANALOG AND DIGITAL DATA TRANSMISSION</a:t>
            </a:r>
            <a:endParaRPr lang="en-US"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solidFill>
                  <a:srgbClr val="FF0000"/>
                </a:solidFill>
              </a:rPr>
              <a:t>Signaling</a:t>
            </a:r>
            <a:r>
              <a:rPr lang="en-US" dirty="0" smtClean="0"/>
              <a:t> is the act of propagating the signal along a suitable medium. </a:t>
            </a:r>
            <a:endParaRPr lang="en-US" dirty="0" smtClean="0"/>
          </a:p>
          <a:p>
            <a:r>
              <a:rPr lang="en-US" dirty="0" smtClean="0">
                <a:solidFill>
                  <a:srgbClr val="FF0000"/>
                </a:solidFill>
              </a:rPr>
              <a:t>T</a:t>
            </a:r>
            <a:r>
              <a:rPr lang="en-US" b="1" dirty="0" smtClean="0">
                <a:solidFill>
                  <a:srgbClr val="FF0000"/>
                </a:solidFill>
              </a:rPr>
              <a:t>ransmission</a:t>
            </a:r>
            <a:r>
              <a:rPr lang="en-US" dirty="0" smtClean="0"/>
              <a:t> </a:t>
            </a:r>
            <a:r>
              <a:rPr lang="en-US" dirty="0" smtClean="0"/>
              <a:t>is the communication of data by the </a:t>
            </a:r>
            <a:r>
              <a:rPr lang="en-US" dirty="0" smtClean="0"/>
              <a:t>propagation and </a:t>
            </a:r>
            <a:r>
              <a:rPr lang="en-US" dirty="0" smtClean="0"/>
              <a:t>processing of signals</a:t>
            </a:r>
            <a:r>
              <a:rPr lang="en-US" dirty="0" smtClean="0"/>
              <a:t>.</a:t>
            </a:r>
          </a:p>
          <a:p>
            <a:r>
              <a:rPr lang="en-US" b="1" dirty="0" smtClean="0"/>
              <a:t>Analog </a:t>
            </a:r>
            <a:r>
              <a:rPr lang="en-US" b="1" dirty="0" smtClean="0"/>
              <a:t>data &amp; Digital </a:t>
            </a:r>
            <a:r>
              <a:rPr lang="en-US" b="1" dirty="0" smtClean="0"/>
              <a:t>data</a:t>
            </a:r>
            <a:r>
              <a:rPr lang="en-US" dirty="0" smtClean="0"/>
              <a:t> </a:t>
            </a:r>
            <a:r>
              <a:rPr lang="en-US" dirty="0" smtClean="0"/>
              <a:t> (Definitions)</a:t>
            </a:r>
          </a:p>
          <a:p>
            <a:r>
              <a:rPr lang="en-US" dirty="0" smtClean="0">
                <a:solidFill>
                  <a:srgbClr val="FF0000"/>
                </a:solidFill>
              </a:rPr>
              <a:t>The </a:t>
            </a:r>
            <a:r>
              <a:rPr lang="en-US" b="1" dirty="0" smtClean="0">
                <a:solidFill>
                  <a:srgbClr val="FF0000"/>
                </a:solidFill>
              </a:rPr>
              <a:t>principle advantages</a:t>
            </a:r>
            <a:r>
              <a:rPr lang="en-US" dirty="0" smtClean="0">
                <a:solidFill>
                  <a:srgbClr val="FF0000"/>
                </a:solidFill>
              </a:rPr>
              <a:t> </a:t>
            </a:r>
            <a:r>
              <a:rPr lang="en-US" dirty="0" smtClean="0"/>
              <a:t>of digital signaling are that it is generally </a:t>
            </a:r>
            <a:r>
              <a:rPr lang="en-US" dirty="0" smtClean="0">
                <a:solidFill>
                  <a:srgbClr val="0070C0"/>
                </a:solidFill>
              </a:rPr>
              <a:t>cheaper</a:t>
            </a:r>
            <a:r>
              <a:rPr lang="en-US" dirty="0" smtClean="0"/>
              <a:t> than analog signaling and is </a:t>
            </a:r>
            <a:r>
              <a:rPr lang="en-US" dirty="0" smtClean="0">
                <a:solidFill>
                  <a:srgbClr val="0070C0"/>
                </a:solidFill>
              </a:rPr>
              <a:t>less susceptible to noise interference </a:t>
            </a:r>
            <a:r>
              <a:rPr lang="en-US" dirty="0" smtClean="0"/>
              <a:t>.</a:t>
            </a:r>
          </a:p>
          <a:p>
            <a:r>
              <a:rPr lang="en-US" dirty="0" smtClean="0">
                <a:solidFill>
                  <a:srgbClr val="FF0000"/>
                </a:solidFill>
              </a:rPr>
              <a:t>The </a:t>
            </a:r>
            <a:r>
              <a:rPr lang="en-US" b="1" dirty="0" smtClean="0">
                <a:solidFill>
                  <a:srgbClr val="FF0000"/>
                </a:solidFill>
              </a:rPr>
              <a:t>principle disadvantage</a:t>
            </a:r>
            <a:r>
              <a:rPr lang="en-US" dirty="0" smtClean="0">
                <a:solidFill>
                  <a:srgbClr val="FF0000"/>
                </a:solidFill>
              </a:rPr>
              <a:t>  </a:t>
            </a:r>
            <a:r>
              <a:rPr lang="en-US" dirty="0" smtClean="0"/>
              <a:t>is that the digital signals are </a:t>
            </a:r>
            <a:r>
              <a:rPr lang="en-US" dirty="0" smtClean="0">
                <a:solidFill>
                  <a:srgbClr val="0070C0"/>
                </a:solidFill>
              </a:rPr>
              <a:t>severing</a:t>
            </a:r>
            <a:r>
              <a:rPr lang="en-US" dirty="0" smtClean="0"/>
              <a:t> </a:t>
            </a:r>
            <a:r>
              <a:rPr lang="en-US" dirty="0" smtClean="0">
                <a:solidFill>
                  <a:srgbClr val="0070C0"/>
                </a:solidFill>
              </a:rPr>
              <a:t>more from attenuation </a:t>
            </a:r>
            <a:r>
              <a:rPr lang="en-US" dirty="0" smtClean="0"/>
              <a:t>than do analog signals. </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dirty="0" smtClean="0">
                <a:solidFill>
                  <a:srgbClr val="C00000"/>
                </a:solidFill>
              </a:rPr>
              <a:t>Data To Signals</a:t>
            </a:r>
            <a:r>
              <a:rPr lang="en-US" dirty="0" smtClean="0"/>
              <a:t/>
            </a:r>
            <a:br>
              <a:rPr lang="en-US" dirty="0" smtClean="0"/>
            </a:b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228600" y="1066800"/>
            <a:ext cx="8915400" cy="5257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Signals &amp; Transmissions</a:t>
            </a:r>
            <a:endParaRPr lang="en-US" dirty="0">
              <a:solidFill>
                <a:srgbClr val="C00000"/>
              </a:solidFill>
            </a:endParaRPr>
          </a:p>
        </p:txBody>
      </p:sp>
      <p:pic>
        <p:nvPicPr>
          <p:cNvPr id="7170" name="Picture 2"/>
          <p:cNvPicPr>
            <a:picLocks noGrp="1" noChangeAspect="1" noChangeArrowheads="1"/>
          </p:cNvPicPr>
          <p:nvPr>
            <p:ph idx="1"/>
          </p:nvPr>
        </p:nvPicPr>
        <p:blipFill>
          <a:blip r:embed="rId2"/>
          <a:srcRect/>
          <a:stretch>
            <a:fillRect/>
          </a:stretch>
        </p:blipFill>
        <p:spPr bwMode="auto">
          <a:xfrm>
            <a:off x="304800" y="1600200"/>
            <a:ext cx="7971919" cy="48768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779</Words>
  <Application>Microsoft Office PowerPoint</Application>
  <PresentationFormat>On-screen Show (4:3)</PresentationFormat>
  <Paragraphs>84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Chapter Three: Signals and Data Transmission</vt:lpstr>
      <vt:lpstr>Signals as a function of time</vt:lpstr>
      <vt:lpstr>Modulation</vt:lpstr>
      <vt:lpstr>1.Amplitude Modulation </vt:lpstr>
      <vt:lpstr>2. Frequency Modulation</vt:lpstr>
      <vt:lpstr>3. Phase modulation</vt:lpstr>
      <vt:lpstr>ANALOG AND DIGITAL DATA TRANSMISSION</vt:lpstr>
      <vt:lpstr>Data To Signals </vt:lpstr>
      <vt:lpstr>Signals &amp; Transmissions</vt:lpstr>
      <vt:lpstr>Why Digital </vt:lpstr>
      <vt:lpstr>TRANSMISSION IMPAIRMENT </vt:lpstr>
      <vt:lpstr>Channel Capacity</vt:lpstr>
      <vt:lpstr>Nyquist &amp; Shannon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 Signals and Data Transmission</dc:title>
  <dc:creator>SAAD MAKKI</dc:creator>
  <cp:lastModifiedBy>SAAD MAKKI</cp:lastModifiedBy>
  <cp:revision>20</cp:revision>
  <dcterms:created xsi:type="dcterms:W3CDTF">2006-08-16T00:00:00Z</dcterms:created>
  <dcterms:modified xsi:type="dcterms:W3CDTF">2015-10-24T20:17:54Z</dcterms:modified>
</cp:coreProperties>
</file>