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Transmission Medium</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b="1" dirty="0" smtClean="0"/>
              <a:t>Is </a:t>
            </a:r>
            <a:r>
              <a:rPr lang="en-US" b="1" dirty="0" smtClean="0"/>
              <a:t>the physical path between transmitter and </a:t>
            </a:r>
            <a:r>
              <a:rPr lang="en-US" b="1" dirty="0" smtClean="0"/>
              <a:t>receiver </a:t>
            </a:r>
            <a:r>
              <a:rPr lang="en-US" b="1" dirty="0" smtClean="0"/>
              <a:t>in a data transmission system</a:t>
            </a:r>
            <a:r>
              <a:rPr lang="en-US" b="1" dirty="0" smtClean="0"/>
              <a:t>.</a:t>
            </a:r>
          </a:p>
          <a:p>
            <a:pPr>
              <a:buNone/>
            </a:pPr>
            <a:r>
              <a:rPr lang="en-US" dirty="0" smtClean="0"/>
              <a:t> </a:t>
            </a:r>
          </a:p>
          <a:p>
            <a:endParaRPr lang="en-US" dirty="0"/>
          </a:p>
        </p:txBody>
      </p:sp>
      <p:graphicFrame>
        <p:nvGraphicFramePr>
          <p:cNvPr id="4" name="Table 3"/>
          <p:cNvGraphicFramePr>
            <a:graphicFrameLocks noGrp="1"/>
          </p:cNvGraphicFramePr>
          <p:nvPr/>
        </p:nvGraphicFramePr>
        <p:xfrm>
          <a:off x="381000" y="2819400"/>
          <a:ext cx="8382000" cy="3581400"/>
        </p:xfrm>
        <a:graphic>
          <a:graphicData uri="http://schemas.openxmlformats.org/drawingml/2006/table">
            <a:tbl>
              <a:tblPr firstRow="1" bandRow="1">
                <a:tableStyleId>{5C22544A-7EE6-4342-B048-85BDC9FD1C3A}</a:tableStyleId>
              </a:tblPr>
              <a:tblGrid>
                <a:gridCol w="4191000"/>
                <a:gridCol w="4191000"/>
              </a:tblGrid>
              <a:tr h="3581400">
                <a:tc>
                  <a:txBody>
                    <a:bodyPr/>
                    <a:lstStyle/>
                    <a:p>
                      <a:r>
                        <a:rPr lang="en-US" sz="2800" b="1" dirty="0" smtClean="0">
                          <a:solidFill>
                            <a:srgbClr val="002060"/>
                          </a:solidFill>
                        </a:rPr>
                        <a:t>Guided</a:t>
                      </a:r>
                      <a:endParaRPr lang="en-US" sz="2800" dirty="0" smtClean="0">
                        <a:solidFill>
                          <a:srgbClr val="002060"/>
                        </a:solidFill>
                      </a:endParaRPr>
                    </a:p>
                    <a:p>
                      <a:r>
                        <a:rPr lang="en-US" sz="2400" dirty="0" smtClean="0"/>
                        <a:t>the waves are guided along a solid medium</a:t>
                      </a:r>
                    </a:p>
                    <a:p>
                      <a:pPr>
                        <a:buNone/>
                      </a:pPr>
                      <a:r>
                        <a:rPr lang="en-US" sz="2800" dirty="0" smtClean="0"/>
                        <a:t> </a:t>
                      </a:r>
                    </a:p>
                    <a:p>
                      <a:r>
                        <a:rPr lang="en-US" sz="2800" b="1" dirty="0" smtClean="0">
                          <a:solidFill>
                            <a:srgbClr val="FF0000"/>
                          </a:solidFill>
                        </a:rPr>
                        <a:t>-copper twisted pair</a:t>
                      </a:r>
                      <a:r>
                        <a:rPr lang="en-US" sz="2800" dirty="0" smtClean="0">
                          <a:solidFill>
                            <a:srgbClr val="FF0000"/>
                          </a:solidFill>
                        </a:rPr>
                        <a:t>, </a:t>
                      </a:r>
                    </a:p>
                    <a:p>
                      <a:r>
                        <a:rPr lang="en-US" sz="2800" b="1" dirty="0" smtClean="0">
                          <a:solidFill>
                            <a:srgbClr val="FF0000"/>
                          </a:solidFill>
                        </a:rPr>
                        <a:t>-copper coaxial cable</a:t>
                      </a:r>
                      <a:r>
                        <a:rPr lang="en-US" sz="2800" dirty="0" smtClean="0">
                          <a:solidFill>
                            <a:srgbClr val="FF0000"/>
                          </a:solidFill>
                        </a:rPr>
                        <a:t>, and </a:t>
                      </a:r>
                    </a:p>
                    <a:p>
                      <a:r>
                        <a:rPr lang="en-US" sz="2800" b="1" dirty="0" smtClean="0">
                          <a:solidFill>
                            <a:srgbClr val="FF0000"/>
                          </a:solidFill>
                        </a:rPr>
                        <a:t>-optical fiber</a:t>
                      </a:r>
                      <a:r>
                        <a:rPr lang="en-US" sz="2800" dirty="0" smtClean="0">
                          <a:solidFill>
                            <a:srgbClr val="FF0000"/>
                          </a:solidFill>
                        </a:rPr>
                        <a:t>. </a:t>
                      </a:r>
                      <a:endParaRPr lang="en-US" sz="2800" dirty="0" smtClean="0">
                        <a:solidFill>
                          <a:srgbClr val="FF0000"/>
                        </a:solidFill>
                      </a:endParaRPr>
                    </a:p>
                  </a:txBody>
                  <a:tcPr/>
                </a:tc>
                <a:tc>
                  <a:txBody>
                    <a:bodyPr/>
                    <a:lstStyle/>
                    <a:p>
                      <a:r>
                        <a:rPr lang="en-US" sz="2800" b="1" dirty="0" smtClean="0">
                          <a:solidFill>
                            <a:srgbClr val="002060"/>
                          </a:solidFill>
                        </a:rPr>
                        <a:t>Unguided</a:t>
                      </a:r>
                      <a:endParaRPr lang="en-US" sz="2800" dirty="0" smtClean="0">
                        <a:solidFill>
                          <a:srgbClr val="002060"/>
                        </a:solidFill>
                      </a:endParaRPr>
                    </a:p>
                    <a:p>
                      <a:r>
                        <a:rPr lang="en-US" sz="2400" dirty="0" smtClean="0"/>
                        <a:t>provide a means of transmitting electromagnetic signals but do not guide them</a:t>
                      </a:r>
                    </a:p>
                    <a:p>
                      <a:r>
                        <a:rPr lang="en-US" sz="2800" b="1" dirty="0" smtClean="0">
                          <a:solidFill>
                            <a:srgbClr val="FF0000"/>
                          </a:solidFill>
                        </a:rPr>
                        <a:t>- terrestrial microwave</a:t>
                      </a:r>
                      <a:endParaRPr lang="en-US" sz="2800" dirty="0" smtClean="0">
                        <a:solidFill>
                          <a:srgbClr val="FF0000"/>
                        </a:solidFill>
                      </a:endParaRPr>
                    </a:p>
                    <a:p>
                      <a:r>
                        <a:rPr lang="en-US" sz="2800" b="1" dirty="0" smtClean="0">
                          <a:solidFill>
                            <a:srgbClr val="FF0000"/>
                          </a:solidFill>
                        </a:rPr>
                        <a:t>- Satellite Microwave</a:t>
                      </a:r>
                      <a:endParaRPr lang="en-US" sz="2800" dirty="0" smtClean="0">
                        <a:solidFill>
                          <a:srgbClr val="FF0000"/>
                        </a:solidFill>
                      </a:endParaRPr>
                    </a:p>
                    <a:p>
                      <a:r>
                        <a:rPr lang="en-US" sz="2800" b="1" dirty="0" smtClean="0">
                          <a:solidFill>
                            <a:srgbClr val="FF0000"/>
                          </a:solidFill>
                        </a:rPr>
                        <a:t>- Broadcast Radio</a:t>
                      </a:r>
                      <a:endParaRPr lang="en-US" sz="2800" dirty="0" smtClean="0">
                        <a:solidFill>
                          <a:srgbClr val="FF0000"/>
                        </a:solidFill>
                      </a:endParaRPr>
                    </a:p>
                    <a:p>
                      <a:r>
                        <a:rPr lang="en-US" sz="2800" b="1" dirty="0" smtClean="0">
                          <a:solidFill>
                            <a:srgbClr val="FF0000"/>
                          </a:solidFill>
                        </a:rPr>
                        <a:t>- Infrared</a:t>
                      </a:r>
                      <a:endParaRPr lang="en-US" sz="2800" dirty="0" smtClean="0">
                        <a:solidFill>
                          <a:srgbClr val="FF0000"/>
                        </a:solidFill>
                      </a:endParaRPr>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Optical Fiber Structure</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An optical fiber cable has a cylindrical shape and consists of three concentric sections: the core, the cladding, and the </a:t>
            </a:r>
            <a:r>
              <a:rPr lang="en-US" dirty="0" smtClean="0"/>
              <a:t>jacket. </a:t>
            </a:r>
          </a:p>
          <a:p>
            <a:r>
              <a:rPr lang="en-US" dirty="0" smtClean="0"/>
              <a:t>The </a:t>
            </a:r>
            <a:r>
              <a:rPr lang="en-US" i="1" dirty="0" smtClean="0"/>
              <a:t>core </a:t>
            </a:r>
            <a:r>
              <a:rPr lang="en-US" dirty="0" smtClean="0"/>
              <a:t>is the innermost section and consists of one or more very thin strands, or fibers, made of glass or plastic</a:t>
            </a:r>
            <a:r>
              <a:rPr lang="en-US" dirty="0" smtClean="0"/>
              <a:t>.</a:t>
            </a:r>
          </a:p>
          <a:p>
            <a:r>
              <a:rPr lang="en-US" dirty="0" smtClean="0"/>
              <a:t> </a:t>
            </a:r>
            <a:r>
              <a:rPr lang="en-US" dirty="0" smtClean="0"/>
              <a:t>Each fiber is surrounded by its own </a:t>
            </a:r>
            <a:r>
              <a:rPr lang="en-US" i="1" dirty="0" smtClean="0"/>
              <a:t>cladding, </a:t>
            </a:r>
            <a:r>
              <a:rPr lang="en-US" dirty="0" smtClean="0"/>
              <a:t>a glass or plastic coating that has optical properties different from those of the core</a:t>
            </a:r>
            <a:r>
              <a:rPr lang="en-US" dirty="0" smtClean="0"/>
              <a:t>.</a:t>
            </a:r>
          </a:p>
          <a:p>
            <a:r>
              <a:rPr lang="en-US" dirty="0" smtClean="0"/>
              <a:t> </a:t>
            </a:r>
            <a:r>
              <a:rPr lang="en-US" dirty="0" smtClean="0"/>
              <a:t>The outermost layer, surrounding one or a bundle of </a:t>
            </a:r>
            <a:r>
              <a:rPr lang="en-US" dirty="0" err="1" smtClean="0"/>
              <a:t>cladded</a:t>
            </a:r>
            <a:r>
              <a:rPr lang="en-US" dirty="0" smtClean="0"/>
              <a:t> fibers, is the </a:t>
            </a:r>
            <a:r>
              <a:rPr lang="en-US" i="1" dirty="0" smtClean="0"/>
              <a:t>jacket</a:t>
            </a:r>
            <a:r>
              <a:rPr lang="en-US" i="1" dirty="0" smtClean="0"/>
              <a:t>.</a:t>
            </a:r>
          </a:p>
          <a:p>
            <a:r>
              <a:rPr lang="en-US" i="1" dirty="0" smtClean="0"/>
              <a:t> </a:t>
            </a:r>
            <a:r>
              <a:rPr lang="en-US" dirty="0" smtClean="0"/>
              <a:t>The jacket is composed of plastic and other material layered to protect against moisture, abrasion, crushing, and other environmental dangers.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Optical </a:t>
            </a:r>
            <a:r>
              <a:rPr lang="en-US" b="1" dirty="0" smtClean="0">
                <a:solidFill>
                  <a:srgbClr val="FF0000"/>
                </a:solidFill>
              </a:rPr>
              <a:t>Fiber Characteristics</a:t>
            </a:r>
            <a:endParaRPr lang="en-US" dirty="0">
              <a:solidFill>
                <a:srgbClr val="FF0000"/>
              </a:solidFill>
            </a:endParaRPr>
          </a:p>
        </p:txBody>
      </p:sp>
      <p:sp>
        <p:nvSpPr>
          <p:cNvPr id="3" name="Content Placeholder 2"/>
          <p:cNvSpPr>
            <a:spLocks noGrp="1"/>
          </p:cNvSpPr>
          <p:nvPr>
            <p:ph idx="1"/>
          </p:nvPr>
        </p:nvSpPr>
        <p:spPr>
          <a:xfrm>
            <a:off x="457200" y="1219200"/>
            <a:ext cx="8458200" cy="5181600"/>
          </a:xfrm>
        </p:spPr>
        <p:txBody>
          <a:bodyPr>
            <a:normAutofit fontScale="77500" lnSpcReduction="20000"/>
          </a:bodyPr>
          <a:lstStyle/>
          <a:p>
            <a:r>
              <a:rPr lang="en-US" dirty="0" smtClean="0"/>
              <a:t>The following characteristics</a:t>
            </a:r>
          </a:p>
          <a:p>
            <a:r>
              <a:rPr lang="en-US" b="1" dirty="0" smtClean="0"/>
              <a:t>Greater </a:t>
            </a:r>
            <a:r>
              <a:rPr lang="en-US" b="1" dirty="0" smtClean="0"/>
              <a:t>capacity. </a:t>
            </a:r>
            <a:r>
              <a:rPr lang="en-US" dirty="0" smtClean="0"/>
              <a:t>The potential bandwidth, and hence data rate, of optical fiber is immense; data rates of 2 </a:t>
            </a:r>
            <a:r>
              <a:rPr lang="en-US" dirty="0" err="1" smtClean="0"/>
              <a:t>Gbps</a:t>
            </a:r>
            <a:r>
              <a:rPr lang="en-US" dirty="0" smtClean="0"/>
              <a:t> over tens of kilometers have been demonstrated. </a:t>
            </a:r>
          </a:p>
          <a:p>
            <a:r>
              <a:rPr lang="en-US" b="1" dirty="0" smtClean="0"/>
              <a:t>Smaller size and lighter weight. </a:t>
            </a:r>
            <a:endParaRPr lang="en-US" dirty="0" smtClean="0"/>
          </a:p>
          <a:p>
            <a:r>
              <a:rPr lang="en-US" b="1" dirty="0" smtClean="0"/>
              <a:t>Lower attenuation. </a:t>
            </a:r>
            <a:endParaRPr lang="en-US" dirty="0" smtClean="0"/>
          </a:p>
          <a:p>
            <a:r>
              <a:rPr lang="en-US" b="1" dirty="0" smtClean="0"/>
              <a:t>Electromagnetic isolation. </a:t>
            </a:r>
            <a:r>
              <a:rPr lang="en-US" dirty="0" smtClean="0"/>
              <a:t>fiber is inherently difficult to tap.</a:t>
            </a:r>
          </a:p>
          <a:p>
            <a:r>
              <a:rPr lang="en-US" b="1" dirty="0" smtClean="0"/>
              <a:t>Greater repeater spacing. </a:t>
            </a:r>
            <a:r>
              <a:rPr lang="en-US" dirty="0" smtClean="0"/>
              <a:t> Fiber transmission system that achieves a data rate of 3.5 </a:t>
            </a:r>
            <a:r>
              <a:rPr lang="en-US" dirty="0" err="1" smtClean="0"/>
              <a:t>Gbps</a:t>
            </a:r>
            <a:r>
              <a:rPr lang="en-US" dirty="0" smtClean="0"/>
              <a:t> over a distance of 318 km [PARK921 without repeaters. Coaxial and twisted-pair systems generally have repeaters every few kilometers</a:t>
            </a:r>
            <a:r>
              <a:rPr lang="en-US" dirty="0" smtClean="0"/>
              <a:t>.</a:t>
            </a:r>
          </a:p>
          <a:p>
            <a:r>
              <a:rPr lang="en-US" dirty="0" smtClean="0"/>
              <a:t>Two different types of light source are used in fiber optic systems: the </a:t>
            </a:r>
            <a:r>
              <a:rPr lang="en-US" b="1" dirty="0" smtClean="0"/>
              <a:t>light emitting diode (LED) </a:t>
            </a:r>
            <a:r>
              <a:rPr lang="en-US" dirty="0" smtClean="0"/>
              <a:t>and </a:t>
            </a:r>
            <a:r>
              <a:rPr lang="en-US" b="1" dirty="0" smtClean="0"/>
              <a:t>the injection laser diode (ILD). </a:t>
            </a:r>
            <a:r>
              <a:rPr lang="en-US" dirty="0" smtClean="0"/>
              <a:t>Both are semiconductor devices that emit a beam of light when a voltage is applied.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WIRELESS </a:t>
            </a:r>
            <a:r>
              <a:rPr lang="en-US" b="1" dirty="0" smtClean="0">
                <a:solidFill>
                  <a:srgbClr val="FF0000"/>
                </a:solidFill>
              </a:rPr>
              <a:t>TRANSMISSION (Unguided)</a:t>
            </a:r>
            <a:endParaRPr lang="en-US" dirty="0">
              <a:solidFill>
                <a:srgbClr val="FF0000"/>
              </a:solidFill>
            </a:endParaRPr>
          </a:p>
        </p:txBody>
      </p:sp>
      <p:sp>
        <p:nvSpPr>
          <p:cNvPr id="3" name="Content Placeholder 2"/>
          <p:cNvSpPr>
            <a:spLocks noGrp="1"/>
          </p:cNvSpPr>
          <p:nvPr>
            <p:ph idx="1"/>
          </p:nvPr>
        </p:nvSpPr>
        <p:spPr>
          <a:xfrm>
            <a:off x="457200" y="1143000"/>
            <a:ext cx="8229600" cy="4525963"/>
          </a:xfrm>
        </p:spPr>
        <p:txBody>
          <a:bodyPr>
            <a:normAutofit/>
          </a:bodyPr>
          <a:lstStyle/>
          <a:p>
            <a:r>
              <a:rPr lang="en-US" sz="2800" dirty="0" smtClean="0"/>
              <a:t>For </a:t>
            </a:r>
            <a:r>
              <a:rPr lang="en-US" sz="2800" b="1" dirty="0" smtClean="0"/>
              <a:t>unguided media</a:t>
            </a:r>
            <a:r>
              <a:rPr lang="en-US" sz="2800" dirty="0" smtClean="0"/>
              <a:t>, </a:t>
            </a:r>
            <a:r>
              <a:rPr lang="en-US" sz="2800" dirty="0" smtClean="0">
                <a:solidFill>
                  <a:srgbClr val="FF0000"/>
                </a:solidFill>
              </a:rPr>
              <a:t>transmission and reception are achieved by means of an antenna</a:t>
            </a:r>
            <a:r>
              <a:rPr lang="en-US" sz="2800" dirty="0" smtClean="0"/>
              <a:t>. For transmission, the antenna radiates electromagnetic energy into the medium (usually air), and for reception, the antenna picks up electromagnetic waves from </a:t>
            </a:r>
            <a:r>
              <a:rPr lang="en-US" sz="2800" dirty="0" smtClean="0"/>
              <a:t>the surrounding </a:t>
            </a:r>
            <a:r>
              <a:rPr lang="en-US" sz="2800" dirty="0" smtClean="0"/>
              <a:t>medium</a:t>
            </a:r>
            <a:r>
              <a:rPr lang="en-US" sz="2800" dirty="0" smtClean="0"/>
              <a:t>.</a:t>
            </a:r>
          </a:p>
          <a:p>
            <a:r>
              <a:rPr lang="en-US" sz="2800" dirty="0" smtClean="0"/>
              <a:t>2-40 GHz (Microwave) Directional , 30MHz-1GHz (Radio waves)</a:t>
            </a:r>
            <a:r>
              <a:rPr lang="en-US" sz="2800" dirty="0" err="1" smtClean="0"/>
              <a:t>Omnidiractional</a:t>
            </a:r>
            <a:r>
              <a:rPr lang="en-US" sz="2800" dirty="0" smtClean="0"/>
              <a:t> Broadcasting radio, Infrared</a:t>
            </a:r>
            <a:endParaRPr lang="en-US" sz="2800" dirty="0"/>
          </a:p>
        </p:txBody>
      </p:sp>
      <p:pic>
        <p:nvPicPr>
          <p:cNvPr id="5122" name="Picture 2"/>
          <p:cNvPicPr>
            <a:picLocks noChangeAspect="1" noChangeArrowheads="1"/>
          </p:cNvPicPr>
          <p:nvPr/>
        </p:nvPicPr>
        <p:blipFill>
          <a:blip r:embed="rId2"/>
          <a:srcRect/>
          <a:stretch>
            <a:fillRect/>
          </a:stretch>
        </p:blipFill>
        <p:spPr bwMode="auto">
          <a:xfrm>
            <a:off x="609600" y="5181600"/>
            <a:ext cx="8305800" cy="1295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1</a:t>
            </a:r>
            <a:r>
              <a:rPr lang="en-US" b="1" dirty="0" smtClean="0">
                <a:solidFill>
                  <a:srgbClr val="FF0000"/>
                </a:solidFill>
              </a:rPr>
              <a:t>- terrestrial microwave </a:t>
            </a:r>
            <a:endParaRPr lang="en-US" dirty="0">
              <a:solidFill>
                <a:srgbClr val="FF0000"/>
              </a:solidFill>
            </a:endParaRPr>
          </a:p>
        </p:txBody>
      </p:sp>
      <p:sp>
        <p:nvSpPr>
          <p:cNvPr id="3" name="Content Placeholder 2"/>
          <p:cNvSpPr>
            <a:spLocks noGrp="1"/>
          </p:cNvSpPr>
          <p:nvPr>
            <p:ph idx="1"/>
          </p:nvPr>
        </p:nvSpPr>
        <p:spPr>
          <a:xfrm>
            <a:off x="304800" y="1600200"/>
            <a:ext cx="8839200" cy="4525963"/>
          </a:xfrm>
        </p:spPr>
        <p:txBody>
          <a:bodyPr>
            <a:normAutofit/>
          </a:bodyPr>
          <a:lstStyle/>
          <a:p>
            <a:r>
              <a:rPr lang="en-US" dirty="0" smtClean="0"/>
              <a:t>microwave antenna is the parabolic "</a:t>
            </a:r>
            <a:r>
              <a:rPr lang="en-US" dirty="0" smtClean="0"/>
              <a:t>dish 10 Feet</a:t>
            </a:r>
          </a:p>
          <a:p>
            <a:r>
              <a:rPr lang="en-US" dirty="0" smtClean="0"/>
              <a:t>antenna is fixed rigidly </a:t>
            </a:r>
            <a:r>
              <a:rPr lang="en-US" dirty="0" smtClean="0"/>
              <a:t>,achieve line-of-sight</a:t>
            </a:r>
          </a:p>
          <a:p>
            <a:r>
              <a:rPr lang="en-US" dirty="0" smtClean="0"/>
              <a:t>Use in </a:t>
            </a:r>
            <a:r>
              <a:rPr lang="en-US" dirty="0" smtClean="0"/>
              <a:t>long-haul telecommunications </a:t>
            </a:r>
            <a:r>
              <a:rPr lang="en-US" dirty="0" smtClean="0"/>
              <a:t>service</a:t>
            </a:r>
          </a:p>
          <a:p>
            <a:r>
              <a:rPr lang="en-US" dirty="0" smtClean="0"/>
              <a:t>requires </a:t>
            </a:r>
            <a:r>
              <a:rPr lang="en-US" dirty="0" smtClean="0"/>
              <a:t>far fewer </a:t>
            </a:r>
            <a:r>
              <a:rPr lang="en-US" dirty="0" err="1" smtClean="0"/>
              <a:t>amplif</a:t>
            </a:r>
            <a:r>
              <a:rPr lang="en-US" dirty="0" smtClean="0"/>
              <a:t>. </a:t>
            </a:r>
            <a:r>
              <a:rPr lang="en-US" dirty="0" smtClean="0"/>
              <a:t>or </a:t>
            </a:r>
            <a:r>
              <a:rPr lang="en-US" dirty="0" smtClean="0"/>
              <a:t>repeat. </a:t>
            </a:r>
            <a:r>
              <a:rPr lang="en-US" dirty="0" smtClean="0"/>
              <a:t>than </a:t>
            </a:r>
            <a:r>
              <a:rPr lang="en-US" dirty="0" smtClean="0"/>
              <a:t>coaxial</a:t>
            </a:r>
          </a:p>
          <a:p>
            <a:r>
              <a:rPr lang="en-US" dirty="0" smtClean="0"/>
              <a:t>Use for </a:t>
            </a:r>
            <a:r>
              <a:rPr lang="en-US" dirty="0" smtClean="0"/>
              <a:t>short point-to-point links </a:t>
            </a:r>
            <a:r>
              <a:rPr lang="en-US" dirty="0" smtClean="0"/>
              <a:t>.</a:t>
            </a:r>
          </a:p>
          <a:p>
            <a:r>
              <a:rPr lang="en-US" dirty="0" smtClean="0"/>
              <a:t>Common frequencies </a:t>
            </a:r>
            <a:r>
              <a:rPr lang="en-US" dirty="0" smtClean="0"/>
              <a:t>2 </a:t>
            </a:r>
            <a:r>
              <a:rPr lang="en-US" dirty="0" smtClean="0"/>
              <a:t>to 40 GHz. </a:t>
            </a:r>
            <a:r>
              <a:rPr lang="en-US" dirty="0" smtClean="0"/>
              <a:t>Higher frequency means higher bandwidth </a:t>
            </a:r>
            <a:r>
              <a:rPr lang="en-US" dirty="0" smtClean="0"/>
              <a:t>and </a:t>
            </a:r>
            <a:r>
              <a:rPr lang="en-US" dirty="0" smtClean="0"/>
              <a:t>higher data </a:t>
            </a:r>
            <a:r>
              <a:rPr lang="en-US" dirty="0" smtClean="0"/>
              <a:t>rate.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Frequencies and </a:t>
            </a:r>
            <a:r>
              <a:rPr lang="en-US" dirty="0" err="1" smtClean="0">
                <a:solidFill>
                  <a:srgbClr val="FF0000"/>
                </a:solidFill>
              </a:rPr>
              <a:t>DataRates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Band (GHz)   Bandwidth (MHz)   Data rate (Mbps)</a:t>
            </a:r>
          </a:p>
          <a:p>
            <a:r>
              <a:rPr lang="en-US" dirty="0" smtClean="0"/>
              <a:t>     </a:t>
            </a:r>
          </a:p>
          <a:p>
            <a:r>
              <a:rPr lang="en-US" dirty="0" smtClean="0"/>
              <a:t>       2                        7                           12    </a:t>
            </a:r>
          </a:p>
          <a:p>
            <a:r>
              <a:rPr lang="en-US" dirty="0" smtClean="0"/>
              <a:t>       6                      30                           90</a:t>
            </a:r>
          </a:p>
          <a:p>
            <a:r>
              <a:rPr lang="en-US" dirty="0" smtClean="0"/>
              <a:t>     11                      40                           90                         </a:t>
            </a:r>
          </a:p>
          <a:p>
            <a:r>
              <a:rPr lang="en-US" dirty="0" smtClean="0"/>
              <a:t>    18                     220                          274</a:t>
            </a:r>
          </a:p>
          <a:p>
            <a:r>
              <a:rPr lang="en-US" dirty="0" smtClean="0"/>
              <a:t> </a:t>
            </a:r>
          </a:p>
          <a:p>
            <a:r>
              <a:rPr lang="en-US" dirty="0" smtClean="0"/>
              <a:t>Repeaters or amplifiers, then, may be placed farther apart for microwave systems-10 to 100 km is typical. Attenuation increases with rainfall, the effects of which become especially noticeable above 10 GHz. Another source of impairment is interference. </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2- Satellite Microwave</a:t>
            </a:r>
            <a:endParaRPr lang="en-US" dirty="0">
              <a:solidFill>
                <a:srgbClr val="FF0000"/>
              </a:solidFill>
            </a:endParaRPr>
          </a:p>
        </p:txBody>
      </p:sp>
      <p:sp>
        <p:nvSpPr>
          <p:cNvPr id="3" name="Content Placeholder 2"/>
          <p:cNvSpPr>
            <a:spLocks noGrp="1"/>
          </p:cNvSpPr>
          <p:nvPr>
            <p:ph idx="1"/>
          </p:nvPr>
        </p:nvSpPr>
        <p:spPr>
          <a:xfrm>
            <a:off x="457200" y="1219200"/>
            <a:ext cx="8229600" cy="5257800"/>
          </a:xfrm>
        </p:spPr>
        <p:txBody>
          <a:bodyPr>
            <a:normAutofit fontScale="70000" lnSpcReduction="20000"/>
          </a:bodyPr>
          <a:lstStyle/>
          <a:p>
            <a:r>
              <a:rPr lang="en-US" b="1" dirty="0" smtClean="0"/>
              <a:t>A communication satellite is, in effect, a microwave relay station. </a:t>
            </a:r>
            <a:endParaRPr lang="en-US" b="1" dirty="0" smtClean="0"/>
          </a:p>
          <a:p>
            <a:r>
              <a:rPr lang="en-US" b="1" dirty="0" smtClean="0"/>
              <a:t>It </a:t>
            </a:r>
            <a:r>
              <a:rPr lang="en-US" b="1" dirty="0" smtClean="0"/>
              <a:t>is used to link two or more ground-based microwave transmitter/receivers, known as earth stations, or ground stations. The satellite receives transmissions on one frequency band (uplink), amplifies or repeats the signal, and transmits it on another frequency (downlink). A single orbiting satellite will operate on a number of frequency bands, called </a:t>
            </a:r>
            <a:r>
              <a:rPr lang="en-US" b="1" i="1" dirty="0" smtClean="0"/>
              <a:t>transponder channels, </a:t>
            </a:r>
            <a:r>
              <a:rPr lang="en-US" b="1" dirty="0" smtClean="0"/>
              <a:t>or simply </a:t>
            </a:r>
            <a:r>
              <a:rPr lang="en-US" b="1" i="1" dirty="0" smtClean="0"/>
              <a:t>transponders.</a:t>
            </a:r>
            <a:endParaRPr lang="en-US" b="1" dirty="0" smtClean="0"/>
          </a:p>
          <a:p>
            <a:r>
              <a:rPr lang="en-US" b="1" dirty="0" smtClean="0"/>
              <a:t>To remain stationary, the satellite must have a period of rotation equal to the earth's period </a:t>
            </a:r>
            <a:r>
              <a:rPr lang="en-US" b="1" dirty="0" smtClean="0"/>
              <a:t>of rotation</a:t>
            </a:r>
            <a:r>
              <a:rPr lang="en-US" b="1" dirty="0" smtClean="0"/>
              <a:t>. This match occurs at a height of 35,784 km.</a:t>
            </a:r>
          </a:p>
          <a:p>
            <a:r>
              <a:rPr lang="en-US" b="1" dirty="0" smtClean="0"/>
              <a:t>The communication satellite is a technological revolution as important as fiber optics. Among the most important applications for satellites are:</a:t>
            </a:r>
          </a:p>
          <a:p>
            <a:r>
              <a:rPr lang="en-US" b="1" dirty="0" smtClean="0"/>
              <a:t> - Television distribution </a:t>
            </a:r>
          </a:p>
          <a:p>
            <a:r>
              <a:rPr lang="en-US" b="1" i="1" dirty="0" smtClean="0"/>
              <a:t>- </a:t>
            </a:r>
            <a:r>
              <a:rPr lang="en-US" b="1" dirty="0" smtClean="0"/>
              <a:t>Long-distance telephone transmission</a:t>
            </a:r>
          </a:p>
          <a:p>
            <a:r>
              <a:rPr lang="en-US" b="1" dirty="0" smtClean="0"/>
              <a:t>-Private business networks</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Applications and Characteristics</a:t>
            </a:r>
            <a:endParaRPr lang="en-US" dirty="0">
              <a:solidFill>
                <a:srgbClr val="FF0000"/>
              </a:solidFill>
            </a:endParaRPr>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r>
              <a:rPr lang="en-US" b="1" dirty="0" smtClean="0"/>
              <a:t>A recent development is the very small aperture terminal (VSAT) system, which provides a low-cost alternative. Figure 3.5 depicts a typical VSAT configuration. </a:t>
            </a:r>
          </a:p>
          <a:p>
            <a:r>
              <a:rPr lang="en-US" b="1" dirty="0" smtClean="0"/>
              <a:t>The optimum frequency range for satellite transmission is 1 to 10 GHz. Below 1 GHz, there is significant noise from natural sources, including galactic, solar, and atmospheric noise, and human-made interference from various electronic devices</a:t>
            </a:r>
            <a:r>
              <a:rPr lang="en-US" b="1" dirty="0" smtClean="0"/>
              <a:t>.</a:t>
            </a:r>
            <a:endParaRPr lang="en-US" b="1" dirty="0" smtClean="0"/>
          </a:p>
          <a:p>
            <a:r>
              <a:rPr lang="en-US" b="1" dirty="0" smtClean="0"/>
              <a:t>Above 10 GHz, the signal is severely attenuated by atmospheric absorption and precipitation</a:t>
            </a:r>
            <a:r>
              <a:rPr lang="en-US" b="1" dirty="0" smtClean="0"/>
              <a:t>.</a:t>
            </a:r>
            <a:endParaRPr lang="en-US" b="1" dirty="0" smtClean="0"/>
          </a:p>
          <a:p>
            <a:r>
              <a:rPr lang="en-US" b="1" dirty="0" smtClean="0"/>
              <a:t>Most satellites providing point-to-point service today use </a:t>
            </a:r>
            <a:r>
              <a:rPr lang="en-US" b="1" dirty="0" smtClean="0"/>
              <a:t>4/6 GHz bandwidth</a:t>
            </a:r>
            <a:r>
              <a:rPr lang="en-US" b="1" dirty="0" smtClean="0"/>
              <a:t> </a:t>
            </a:r>
          </a:p>
          <a:p>
            <a:r>
              <a:rPr lang="en-US" b="1" dirty="0" smtClean="0"/>
              <a:t>The 12/14 GHz band has been </a:t>
            </a:r>
            <a:endParaRPr lang="en-US" b="1" dirty="0" smtClean="0"/>
          </a:p>
          <a:p>
            <a:r>
              <a:rPr lang="en-US" b="1" dirty="0" smtClean="0"/>
              <a:t>It </a:t>
            </a:r>
            <a:r>
              <a:rPr lang="en-US" b="1" dirty="0" smtClean="0"/>
              <a:t>is anticipated that this band will also saturate, and use is projected for the 19/29 </a:t>
            </a:r>
            <a:r>
              <a:rPr lang="en-US" b="1" dirty="0" smtClean="0"/>
              <a:t>GHz</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3- Broadcast Radio</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b="1" dirty="0" err="1" smtClean="0"/>
              <a:t>omnidirectional</a:t>
            </a:r>
            <a:r>
              <a:rPr lang="en-US" b="1" dirty="0" smtClean="0"/>
              <a:t> </a:t>
            </a:r>
            <a:r>
              <a:rPr lang="en-US" b="1" dirty="0" smtClean="0"/>
              <a:t> Antenna</a:t>
            </a:r>
          </a:p>
          <a:p>
            <a:r>
              <a:rPr lang="en-US" b="1" dirty="0" smtClean="0"/>
              <a:t>Radio is a general term used to encompass frequencies in the range of </a:t>
            </a:r>
            <a:r>
              <a:rPr lang="en-US" b="1" dirty="0" smtClean="0"/>
              <a:t>3kHz </a:t>
            </a:r>
            <a:r>
              <a:rPr lang="en-US" b="1" dirty="0" smtClean="0"/>
              <a:t>to 300 GHz. </a:t>
            </a:r>
            <a:endParaRPr lang="en-US" b="1" dirty="0" smtClean="0"/>
          </a:p>
          <a:p>
            <a:r>
              <a:rPr lang="en-US" b="1" i="1" dirty="0" smtClean="0"/>
              <a:t>broadcast </a:t>
            </a:r>
            <a:r>
              <a:rPr lang="en-US" b="1" i="1" dirty="0" smtClean="0"/>
              <a:t>radio </a:t>
            </a:r>
            <a:r>
              <a:rPr lang="en-US" b="1" dirty="0" smtClean="0"/>
              <a:t>to cover the VHF and part of the UHF band: 30 MHz to 1 GHz. This range covers FM radio as well as UHF and VHF television. This range is also used for a number of data-networking applications.</a:t>
            </a:r>
          </a:p>
          <a:p>
            <a:r>
              <a:rPr lang="en-US" b="1" dirty="0" smtClean="0"/>
              <a:t> </a:t>
            </a:r>
          </a:p>
          <a:p>
            <a:r>
              <a:rPr lang="en-US" b="1" dirty="0" smtClean="0"/>
              <a:t>The range 30 MHz to 1 GHz is an effective one for broadcast communications. Unlike the case for lower-frequency electromagnetic waves, the ionosphere is transparent to radio waves above 30 </a:t>
            </a:r>
            <a:r>
              <a:rPr lang="en-US" b="1" dirty="0" err="1" smtClean="0"/>
              <a:t>MHz.</a:t>
            </a:r>
            <a:r>
              <a:rPr lang="en-US" b="1" dirty="0" smtClean="0"/>
              <a:t> Transmission is limited to line of sight, and distant transmitters will not interfere with each other due to reflection from the atmosphere. Unlike the higher frequencies of the microwave region, broadcast radio waves are less sensitive to attenuation from rainfall.</a:t>
            </a:r>
          </a:p>
          <a:p>
            <a:endParaRPr lang="en-US"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4- </a:t>
            </a:r>
            <a:r>
              <a:rPr lang="en-US" b="1" dirty="0" smtClean="0">
                <a:solidFill>
                  <a:srgbClr val="FF0000"/>
                </a:solidFill>
              </a:rPr>
              <a:t>Infrared       </a:t>
            </a:r>
            <a:endParaRPr lang="en-US" dirty="0" smtClean="0">
              <a:solidFill>
                <a:srgbClr val="FF0000"/>
              </a:solidFill>
            </a:endParaRPr>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b="1" dirty="0" smtClean="0"/>
              <a:t>Infrared </a:t>
            </a:r>
            <a:r>
              <a:rPr lang="en-US" b="1" dirty="0" smtClean="0"/>
              <a:t>communications is achieved using transmitters/receivers (transceivers) that modulate </a:t>
            </a:r>
            <a:r>
              <a:rPr lang="en-US" b="1" dirty="0" err="1" smtClean="0"/>
              <a:t>noncoherent</a:t>
            </a:r>
            <a:r>
              <a:rPr lang="en-US" b="1" dirty="0" smtClean="0"/>
              <a:t> infrared light. Transceivers must be in line of sight of each other, either directly or via reflection from a light-colored surface such as the ceiling of a room.</a:t>
            </a:r>
          </a:p>
          <a:p>
            <a:pPr>
              <a:buNone/>
            </a:pPr>
            <a:endParaRPr lang="en-US" b="1" dirty="0" smtClean="0"/>
          </a:p>
          <a:p>
            <a:r>
              <a:rPr lang="en-US" b="1" dirty="0" smtClean="0"/>
              <a:t>One important difference between infrared and microwave transmission is that the former does not penetrate walls. Thus, the security and interference problems encountered in microwave systems are not present. Furthermore, there is no frequency allocation issue with infrared, because no licensing is required.</a:t>
            </a:r>
          </a:p>
          <a:p>
            <a:pPr>
              <a:buNone/>
            </a:pP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0000"/>
                </a:solidFill>
              </a:rPr>
              <a:t>Design Factors</a:t>
            </a:r>
            <a:endParaRPr lang="en-US" sz="5400" b="1"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t>      Design </a:t>
            </a:r>
            <a:r>
              <a:rPr lang="en-US" dirty="0" smtClean="0"/>
              <a:t>factors relating to the transmission medium and to the </a:t>
            </a:r>
            <a:r>
              <a:rPr lang="en-US" dirty="0" smtClean="0"/>
              <a:t>signal determine </a:t>
            </a:r>
            <a:r>
              <a:rPr lang="en-US" dirty="0" smtClean="0"/>
              <a:t>the </a:t>
            </a:r>
            <a:endParaRPr lang="en-US" dirty="0" smtClean="0"/>
          </a:p>
          <a:p>
            <a:r>
              <a:rPr lang="en-US" b="1" dirty="0" smtClean="0"/>
              <a:t>data </a:t>
            </a:r>
            <a:r>
              <a:rPr lang="en-US" b="1" dirty="0" smtClean="0"/>
              <a:t>rate</a:t>
            </a:r>
            <a:r>
              <a:rPr lang="en-US" dirty="0" smtClean="0"/>
              <a:t> and </a:t>
            </a:r>
            <a:endParaRPr lang="en-US" dirty="0" smtClean="0"/>
          </a:p>
          <a:p>
            <a:r>
              <a:rPr lang="en-US" b="1" dirty="0" smtClean="0"/>
              <a:t>Distance</a:t>
            </a:r>
            <a:r>
              <a:rPr lang="en-US" dirty="0" smtClean="0"/>
              <a:t>,</a:t>
            </a:r>
          </a:p>
          <a:p>
            <a:r>
              <a:rPr lang="en-US" b="1" dirty="0" smtClean="0"/>
              <a:t>Bandwidth</a:t>
            </a:r>
            <a:r>
              <a:rPr lang="en-US" b="1" dirty="0" smtClean="0"/>
              <a:t>. </a:t>
            </a:r>
            <a:endParaRPr lang="en-US" b="1" dirty="0" smtClean="0"/>
          </a:p>
          <a:p>
            <a:r>
              <a:rPr lang="en-US" b="1" dirty="0" smtClean="0"/>
              <a:t>Transmission </a:t>
            </a:r>
            <a:r>
              <a:rPr lang="en-US" b="1" dirty="0" smtClean="0"/>
              <a:t>impairments. </a:t>
            </a:r>
            <a:endParaRPr lang="en-US" b="1" dirty="0" smtClean="0"/>
          </a:p>
          <a:p>
            <a:r>
              <a:rPr lang="en-US" b="1" dirty="0" smtClean="0"/>
              <a:t>Interference and</a:t>
            </a:r>
          </a:p>
          <a:p>
            <a:r>
              <a:rPr lang="en-US" b="1" dirty="0" smtClean="0"/>
              <a:t>Number </a:t>
            </a:r>
            <a:r>
              <a:rPr lang="en-US" b="1" dirty="0" smtClean="0"/>
              <a:t>of receivers.</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1- Twisted </a:t>
            </a:r>
            <a:r>
              <a:rPr lang="en-US" b="1" dirty="0" smtClean="0">
                <a:solidFill>
                  <a:srgbClr val="FF0000"/>
                </a:solidFill>
              </a:rPr>
              <a:t>Pair</a:t>
            </a:r>
            <a:endParaRPr lang="en-US" dirty="0">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sz="2800" dirty="0" smtClean="0"/>
              <a:t>The least-expensive and most widely-used guided transmission medium is </a:t>
            </a:r>
            <a:r>
              <a:rPr lang="en-US" sz="2800" dirty="0" smtClean="0"/>
              <a:t>twisted pair.</a:t>
            </a:r>
          </a:p>
          <a:p>
            <a:endParaRPr lang="en-US" sz="2800" dirty="0" smtClean="0"/>
          </a:p>
          <a:p>
            <a:endParaRPr lang="en-US" sz="2800" dirty="0" smtClean="0"/>
          </a:p>
          <a:p>
            <a:endParaRPr lang="en-US" sz="2800" dirty="0" smtClean="0"/>
          </a:p>
          <a:p>
            <a:endParaRPr lang="en-US" sz="2800" dirty="0" smtClean="0"/>
          </a:p>
          <a:p>
            <a:r>
              <a:rPr lang="en-US" sz="2800" dirty="0" smtClean="0"/>
              <a:t>consists of two insulated copper wires arranged in a regular spiral pattern. A wire pair acts as a single communication </a:t>
            </a:r>
            <a:r>
              <a:rPr lang="en-US" sz="2800" dirty="0" smtClean="0"/>
              <a:t>link.</a:t>
            </a:r>
          </a:p>
          <a:p>
            <a:r>
              <a:rPr lang="en-US" sz="2800" dirty="0" smtClean="0"/>
              <a:t>Neighboring pairs in a bundle typically have somewhat different twist lengths to </a:t>
            </a:r>
            <a:r>
              <a:rPr lang="en-US" sz="2800" dirty="0" smtClean="0"/>
              <a:t>reduce </a:t>
            </a:r>
            <a:r>
              <a:rPr lang="en-US" sz="2800" dirty="0" smtClean="0"/>
              <a:t>the crosstalk interference</a:t>
            </a:r>
            <a:r>
              <a:rPr lang="en-US" sz="2800" dirty="0" smtClean="0"/>
              <a:t>.</a:t>
            </a:r>
          </a:p>
          <a:p>
            <a:r>
              <a:rPr lang="en-US" sz="2800" dirty="0" smtClean="0"/>
              <a:t>the </a:t>
            </a:r>
            <a:r>
              <a:rPr lang="en-US" sz="2800" dirty="0" smtClean="0"/>
              <a:t>twist length typically varies from two to six inches</a:t>
            </a:r>
            <a:r>
              <a:rPr lang="en-US" sz="2800" dirty="0" smtClean="0"/>
              <a:t>.</a:t>
            </a:r>
          </a:p>
          <a:p>
            <a:r>
              <a:rPr lang="en-US" sz="2800" dirty="0" smtClean="0"/>
              <a:t>The </a:t>
            </a:r>
            <a:r>
              <a:rPr lang="en-US" sz="2800" dirty="0" smtClean="0"/>
              <a:t>wires in a pair have thicknesses of from 0.016 to 0.036 </a:t>
            </a:r>
            <a:r>
              <a:rPr lang="en-US" sz="2800" dirty="0" smtClean="0"/>
              <a:t>inches. </a:t>
            </a:r>
            <a:endParaRPr lang="en-US" sz="2800" dirty="0"/>
          </a:p>
        </p:txBody>
      </p:sp>
      <p:pic>
        <p:nvPicPr>
          <p:cNvPr id="1026" name="Picture 2"/>
          <p:cNvPicPr>
            <a:picLocks noChangeAspect="1" noChangeArrowheads="1"/>
          </p:cNvPicPr>
          <p:nvPr/>
        </p:nvPicPr>
        <p:blipFill>
          <a:blip r:embed="rId2"/>
          <a:srcRect/>
          <a:stretch>
            <a:fillRect/>
          </a:stretch>
        </p:blipFill>
        <p:spPr bwMode="auto">
          <a:xfrm>
            <a:off x="380999" y="2286000"/>
            <a:ext cx="7848601" cy="742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twisted pair </a:t>
            </a:r>
            <a:r>
              <a:rPr lang="en-US" b="1" dirty="0" smtClean="0">
                <a:solidFill>
                  <a:srgbClr val="FF0000"/>
                </a:solidFill>
              </a:rPr>
              <a:t>distance</a:t>
            </a:r>
            <a:r>
              <a:rPr lang="en-US" b="1" dirty="0" smtClean="0">
                <a:solidFill>
                  <a:srgbClr val="FF0000"/>
                </a:solidFill>
              </a:rPr>
              <a:t>, bandwidth, and data rate.</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is </a:t>
            </a:r>
            <a:r>
              <a:rPr lang="en-US" dirty="0" smtClean="0"/>
              <a:t>limited in </a:t>
            </a:r>
            <a:r>
              <a:rPr lang="en-US" dirty="0" smtClean="0"/>
              <a:t>all</a:t>
            </a:r>
          </a:p>
          <a:p>
            <a:r>
              <a:rPr lang="en-US" dirty="0" smtClean="0"/>
              <a:t>For point-to-point analog signaling, a bandwidth of up to about 250 kHz is possible</a:t>
            </a:r>
            <a:r>
              <a:rPr lang="en-US" dirty="0" smtClean="0"/>
              <a:t>.</a:t>
            </a:r>
          </a:p>
          <a:p>
            <a:r>
              <a:rPr lang="en-US" dirty="0" smtClean="0"/>
              <a:t> For </a:t>
            </a:r>
            <a:r>
              <a:rPr lang="en-US" dirty="0" smtClean="0"/>
              <a:t>long-distance digital point-to-point signaling, data rates of up to a few Mbps are </a:t>
            </a:r>
            <a:r>
              <a:rPr lang="en-US" dirty="0" smtClean="0"/>
              <a:t>possible</a:t>
            </a:r>
          </a:p>
          <a:p>
            <a:r>
              <a:rPr lang="en-US" dirty="0" smtClean="0"/>
              <a:t> For </a:t>
            </a:r>
            <a:r>
              <a:rPr lang="en-US" dirty="0" smtClean="0"/>
              <a:t>very short distances, data rates of up to 100 Mbps have been achieved in commercially available products.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solidFill>
                  <a:srgbClr val="FF0000"/>
                </a:solidFill>
              </a:rPr>
              <a:t>Unshiealded</a:t>
            </a:r>
            <a:r>
              <a:rPr lang="en-US" b="1" dirty="0" smtClean="0">
                <a:solidFill>
                  <a:srgbClr val="FF0000"/>
                </a:solidFill>
              </a:rPr>
              <a:t> </a:t>
            </a:r>
            <a:r>
              <a:rPr lang="en-US" b="1" dirty="0" smtClean="0">
                <a:solidFill>
                  <a:srgbClr val="FF0000"/>
                </a:solidFill>
              </a:rPr>
              <a:t>and Shielded Twisted Pair</a:t>
            </a:r>
            <a:endParaRPr lang="en-US" dirty="0">
              <a:solidFill>
                <a:srgbClr val="FF0000"/>
              </a:solidFill>
            </a:endParaRPr>
          </a:p>
        </p:txBody>
      </p:sp>
      <p:sp>
        <p:nvSpPr>
          <p:cNvPr id="3" name="Content Placeholder 2"/>
          <p:cNvSpPr>
            <a:spLocks noGrp="1"/>
          </p:cNvSpPr>
          <p:nvPr>
            <p:ph idx="1"/>
          </p:nvPr>
        </p:nvSpPr>
        <p:spPr>
          <a:xfrm>
            <a:off x="457200" y="1143000"/>
            <a:ext cx="8229600" cy="5410200"/>
          </a:xfrm>
        </p:spPr>
        <p:txBody>
          <a:bodyPr>
            <a:normAutofit/>
          </a:bodyPr>
          <a:lstStyle/>
          <a:p>
            <a:r>
              <a:rPr lang="en-US" sz="2400" dirty="0" smtClean="0"/>
              <a:t>to improve the characteristics of this medium is to shield the twisted pair with a metallic braid or sheathing that reduces interference. </a:t>
            </a:r>
            <a:endParaRPr lang="en-US" sz="2400" dirty="0" smtClean="0"/>
          </a:p>
          <a:p>
            <a:r>
              <a:rPr lang="en-US" sz="2400" dirty="0" smtClean="0"/>
              <a:t>(</a:t>
            </a:r>
            <a:r>
              <a:rPr lang="en-US" sz="2400" dirty="0" smtClean="0"/>
              <a:t>STP) provides better performance at lower data rates. </a:t>
            </a:r>
            <a:endParaRPr lang="en-US" sz="2400" dirty="0" smtClean="0"/>
          </a:p>
          <a:p>
            <a:r>
              <a:rPr lang="en-US" sz="2400" dirty="0" smtClean="0"/>
              <a:t>it </a:t>
            </a:r>
            <a:r>
              <a:rPr lang="en-US" sz="2400" dirty="0" smtClean="0"/>
              <a:t>is more expensive and more difficult to work with than unshielded </a:t>
            </a:r>
            <a:r>
              <a:rPr lang="en-US" sz="2400" dirty="0" smtClean="0"/>
              <a:t>twisted pair</a:t>
            </a:r>
            <a:r>
              <a:rPr lang="en-US" sz="2400" dirty="0" smtClean="0"/>
              <a:t>.</a:t>
            </a:r>
            <a:endParaRPr lang="en-US" sz="2400" dirty="0"/>
          </a:p>
        </p:txBody>
      </p:sp>
      <p:pic>
        <p:nvPicPr>
          <p:cNvPr id="2050" name="Picture 2"/>
          <p:cNvPicPr>
            <a:picLocks noChangeAspect="1" noChangeArrowheads="1"/>
          </p:cNvPicPr>
          <p:nvPr/>
        </p:nvPicPr>
        <p:blipFill>
          <a:blip r:embed="rId2"/>
          <a:srcRect/>
          <a:stretch>
            <a:fillRect/>
          </a:stretch>
        </p:blipFill>
        <p:spPr bwMode="auto">
          <a:xfrm>
            <a:off x="914400" y="3581400"/>
            <a:ext cx="7619999" cy="3048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UTP Categories</a:t>
            </a:r>
            <a:endParaRPr lang="en-US" dirty="0">
              <a:solidFill>
                <a:srgbClr val="FF0000"/>
              </a:solidFill>
            </a:endParaRPr>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r>
              <a:rPr lang="en-US" sz="3400" b="1" dirty="0" smtClean="0"/>
              <a:t>Category 3. </a:t>
            </a:r>
            <a:r>
              <a:rPr lang="en-US" sz="3400" dirty="0" smtClean="0"/>
              <a:t>UTP cables and associated connecting hardware whose transmission characteristics are specified up to 16 </a:t>
            </a:r>
            <a:r>
              <a:rPr lang="en-US" sz="3400" dirty="0" err="1" smtClean="0"/>
              <a:t>MHz.</a:t>
            </a:r>
            <a:endParaRPr lang="en-US" sz="3400" dirty="0" smtClean="0"/>
          </a:p>
          <a:p>
            <a:r>
              <a:rPr lang="en-US" sz="3400" b="1" dirty="0" smtClean="0"/>
              <a:t>Category 4. </a:t>
            </a:r>
            <a:r>
              <a:rPr lang="en-US" sz="3400" dirty="0" smtClean="0"/>
              <a:t>UTP cables and associated connecting hardware whose transmission characteristics are specified up to 20 </a:t>
            </a:r>
            <a:r>
              <a:rPr lang="en-US" sz="3400" dirty="0" err="1" smtClean="0"/>
              <a:t>MHz.</a:t>
            </a:r>
            <a:endParaRPr lang="en-US" sz="3400" dirty="0" smtClean="0"/>
          </a:p>
          <a:p>
            <a:r>
              <a:rPr lang="en-US" sz="3400" b="1" dirty="0" smtClean="0"/>
              <a:t>Category 5. </a:t>
            </a:r>
            <a:r>
              <a:rPr lang="en-US" sz="3400" dirty="0" smtClean="0"/>
              <a:t>UTP cables and associated connecting hardware whose transmission characteristics are specified up to 100 </a:t>
            </a:r>
            <a:r>
              <a:rPr lang="en-US" sz="3400" dirty="0" err="1" smtClean="0"/>
              <a:t>MHz.</a:t>
            </a:r>
            <a:endParaRPr lang="en-US" sz="3400" dirty="0" smtClean="0"/>
          </a:p>
          <a:p>
            <a:pPr>
              <a:buNone/>
            </a:pPr>
            <a:r>
              <a:rPr lang="en-US" dirty="0" smtClean="0"/>
              <a:t> </a:t>
            </a:r>
          </a:p>
          <a:p>
            <a:r>
              <a:rPr lang="en-US" dirty="0" smtClean="0"/>
              <a:t>A key difference between Category 3 and Category 5 cable is the number of twists in the cable per unit distance. Category 5 is much more tightly twisted typically 3 to 4 twists per inch, compared to 3 to 4 twists per foot for Category 3.</a:t>
            </a:r>
          </a:p>
          <a:p>
            <a:r>
              <a:rPr lang="en-US" dirty="0" smtClean="0"/>
              <a:t>The tighter twisting is more expensive but provides much better performance than Category 3.</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2- Coaxial </a:t>
            </a:r>
            <a:r>
              <a:rPr lang="en-US" b="1" dirty="0" smtClean="0">
                <a:solidFill>
                  <a:srgbClr val="FF0000"/>
                </a:solidFill>
              </a:rPr>
              <a:t>Cable</a:t>
            </a:r>
            <a:endParaRPr lang="en-US" dirty="0">
              <a:solidFill>
                <a:srgbClr val="FF0000"/>
              </a:solidFill>
            </a:endParaRPr>
          </a:p>
        </p:txBody>
      </p:sp>
      <p:sp>
        <p:nvSpPr>
          <p:cNvPr id="3" name="Content Placeholder 2"/>
          <p:cNvSpPr>
            <a:spLocks noGrp="1"/>
          </p:cNvSpPr>
          <p:nvPr>
            <p:ph idx="1"/>
          </p:nvPr>
        </p:nvSpPr>
        <p:spPr>
          <a:xfrm>
            <a:off x="457200" y="1295400"/>
            <a:ext cx="8229600" cy="5181600"/>
          </a:xfrm>
        </p:spPr>
        <p:txBody>
          <a:bodyPr>
            <a:normAutofit/>
          </a:bodyPr>
          <a:lstStyle/>
          <a:p>
            <a:r>
              <a:rPr lang="en-US" sz="2800" dirty="0" smtClean="0"/>
              <a:t>It </a:t>
            </a:r>
            <a:r>
              <a:rPr lang="en-US" sz="2800" dirty="0" smtClean="0"/>
              <a:t>consists of a hollow outer cylindrical conductor that surrounds a single inner wire conductor </a:t>
            </a:r>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The </a:t>
            </a:r>
            <a:r>
              <a:rPr lang="en-US" sz="2800" dirty="0" smtClean="0"/>
              <a:t>outer conductor is covered with a jacket or shield. A single coaxial cable has a diameter of from 0.4 to about 1 in.</a:t>
            </a:r>
            <a:endParaRPr lang="en-US" sz="2800" dirty="0"/>
          </a:p>
        </p:txBody>
      </p:sp>
      <p:pic>
        <p:nvPicPr>
          <p:cNvPr id="3074" name="Picture 2"/>
          <p:cNvPicPr>
            <a:picLocks noChangeAspect="1" noChangeArrowheads="1"/>
          </p:cNvPicPr>
          <p:nvPr/>
        </p:nvPicPr>
        <p:blipFill>
          <a:blip r:embed="rId2"/>
          <a:srcRect/>
          <a:stretch>
            <a:fillRect/>
          </a:stretch>
        </p:blipFill>
        <p:spPr bwMode="auto">
          <a:xfrm>
            <a:off x="838200" y="2514600"/>
            <a:ext cx="7391400" cy="2133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Coaxial Cable Applications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buNone/>
            </a:pPr>
            <a:r>
              <a:rPr lang="en-US" sz="2800" dirty="0" smtClean="0"/>
              <a:t>Most </a:t>
            </a:r>
            <a:r>
              <a:rPr lang="en-US" sz="2800" dirty="0" smtClean="0"/>
              <a:t>important of these are </a:t>
            </a:r>
            <a:r>
              <a:rPr lang="en-US" sz="2800" b="1" i="1" dirty="0" smtClean="0"/>
              <a:t>: </a:t>
            </a:r>
            <a:endParaRPr lang="en-US" sz="2800" dirty="0" smtClean="0"/>
          </a:p>
          <a:p>
            <a:pPr lvl="0"/>
            <a:r>
              <a:rPr lang="en-US" sz="2800" dirty="0" smtClean="0"/>
              <a:t>Television distribution</a:t>
            </a:r>
          </a:p>
          <a:p>
            <a:pPr lvl="0"/>
            <a:r>
              <a:rPr lang="en-US" sz="2800" dirty="0" smtClean="0"/>
              <a:t>Long-distance telephone transmission</a:t>
            </a:r>
          </a:p>
          <a:p>
            <a:pPr lvl="0"/>
            <a:r>
              <a:rPr lang="en-US" sz="2800" dirty="0" smtClean="0"/>
              <a:t>Short-run computer system links</a:t>
            </a:r>
          </a:p>
          <a:p>
            <a:pPr lvl="0"/>
            <a:r>
              <a:rPr lang="en-US" sz="2800" b="1" dirty="0" smtClean="0"/>
              <a:t> </a:t>
            </a:r>
            <a:r>
              <a:rPr lang="en-US" sz="2800" dirty="0" smtClean="0"/>
              <a:t>Local </a:t>
            </a:r>
            <a:r>
              <a:rPr lang="en-US" sz="2800" dirty="0" smtClean="0"/>
              <a:t>area </a:t>
            </a:r>
            <a:r>
              <a:rPr lang="en-US" sz="2800" dirty="0" smtClean="0"/>
              <a:t>networks</a:t>
            </a:r>
          </a:p>
          <a:p>
            <a:r>
              <a:rPr lang="en-US" dirty="0" smtClean="0"/>
              <a:t>For long-distance transmission of </a:t>
            </a:r>
            <a:r>
              <a:rPr lang="en-US" dirty="0" smtClean="0">
                <a:solidFill>
                  <a:srgbClr val="FF0000"/>
                </a:solidFill>
              </a:rPr>
              <a:t>analog signals</a:t>
            </a:r>
            <a:r>
              <a:rPr lang="en-US" dirty="0" smtClean="0"/>
              <a:t>, </a:t>
            </a:r>
            <a:r>
              <a:rPr lang="en-US" dirty="0" smtClean="0">
                <a:solidFill>
                  <a:srgbClr val="FF0000"/>
                </a:solidFill>
              </a:rPr>
              <a:t>amplifiers</a:t>
            </a:r>
            <a:r>
              <a:rPr lang="en-US" dirty="0" smtClean="0"/>
              <a:t> are needed every few </a:t>
            </a:r>
            <a:r>
              <a:rPr lang="en-US" dirty="0" smtClean="0"/>
              <a:t>kilometers. </a:t>
            </a:r>
          </a:p>
          <a:p>
            <a:r>
              <a:rPr lang="en-US" dirty="0" smtClean="0"/>
              <a:t>The </a:t>
            </a:r>
            <a:r>
              <a:rPr lang="en-US" dirty="0" smtClean="0"/>
              <a:t>usable spectrum for analog signaling extends to about 400 </a:t>
            </a:r>
            <a:r>
              <a:rPr lang="en-US" dirty="0" err="1" smtClean="0"/>
              <a:t>MHz.</a:t>
            </a:r>
            <a:r>
              <a:rPr lang="en-US" dirty="0" smtClean="0"/>
              <a:t> For </a:t>
            </a:r>
            <a:r>
              <a:rPr lang="en-US" dirty="0" smtClean="0">
                <a:solidFill>
                  <a:srgbClr val="FF0000"/>
                </a:solidFill>
              </a:rPr>
              <a:t>digital signaling</a:t>
            </a:r>
            <a:r>
              <a:rPr lang="en-US" dirty="0" smtClean="0"/>
              <a:t>, </a:t>
            </a:r>
            <a:r>
              <a:rPr lang="en-US" dirty="0" smtClean="0">
                <a:solidFill>
                  <a:srgbClr val="FF0000"/>
                </a:solidFill>
              </a:rPr>
              <a:t>repeaters </a:t>
            </a:r>
            <a:r>
              <a:rPr lang="en-US" dirty="0" smtClean="0"/>
              <a:t>are needed every kilometer or so, with closer spacing needed for higher data rates.</a:t>
            </a:r>
          </a:p>
          <a:p>
            <a:pPr lvl="0"/>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3- Optical </a:t>
            </a:r>
            <a:r>
              <a:rPr lang="en-US" b="1" dirty="0" smtClean="0">
                <a:solidFill>
                  <a:srgbClr val="FF0000"/>
                </a:solidFill>
              </a:rPr>
              <a:t>Fiber</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An optical fiber is a thin (2 to 125 pm), flexible medium capable of conducting an optical ray. Various glasses and plastics can be used to make optical fibers. </a:t>
            </a:r>
            <a:endParaRPr lang="en-US" dirty="0"/>
          </a:p>
        </p:txBody>
      </p:sp>
      <p:pic>
        <p:nvPicPr>
          <p:cNvPr id="4098" name="Picture 2"/>
          <p:cNvPicPr>
            <a:picLocks noChangeAspect="1" noChangeArrowheads="1"/>
          </p:cNvPicPr>
          <p:nvPr/>
        </p:nvPicPr>
        <p:blipFill>
          <a:blip r:embed="rId2"/>
          <a:srcRect/>
          <a:stretch>
            <a:fillRect/>
          </a:stretch>
        </p:blipFill>
        <p:spPr bwMode="auto">
          <a:xfrm>
            <a:off x="838200" y="3581400"/>
            <a:ext cx="8086725" cy="2971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1312</Words>
  <Application>Microsoft Office PowerPoint</Application>
  <PresentationFormat>On-screen Show (4:3)</PresentationFormat>
  <Paragraphs>125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Transmission Medium</vt:lpstr>
      <vt:lpstr>Design Factors</vt:lpstr>
      <vt:lpstr>1- Twisted Pair</vt:lpstr>
      <vt:lpstr>twisted pair distance, bandwidth, and data rate.</vt:lpstr>
      <vt:lpstr>Unshiealded and Shielded Twisted Pair</vt:lpstr>
      <vt:lpstr>UTP Categories</vt:lpstr>
      <vt:lpstr>2- Coaxial Cable</vt:lpstr>
      <vt:lpstr>Coaxial Cable Applications</vt:lpstr>
      <vt:lpstr>3- Optical Fiber</vt:lpstr>
      <vt:lpstr>Optical Fiber Structure</vt:lpstr>
      <vt:lpstr>Optical Fiber Characteristics</vt:lpstr>
      <vt:lpstr>WIRELESS TRANSMISSION (Unguided)</vt:lpstr>
      <vt:lpstr>1- terrestrial microwave </vt:lpstr>
      <vt:lpstr>Frequencies and DataRates</vt:lpstr>
      <vt:lpstr>2- Satellite Microwave</vt:lpstr>
      <vt:lpstr>Applications and Characteristics</vt:lpstr>
      <vt:lpstr>3- Broadcast Radio</vt:lpstr>
      <vt:lpstr>4- Infrared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SAAD MAKKI</dc:creator>
  <cp:lastModifiedBy>SAAD MAKKI</cp:lastModifiedBy>
  <cp:revision>31</cp:revision>
  <dcterms:created xsi:type="dcterms:W3CDTF">2006-08-16T00:00:00Z</dcterms:created>
  <dcterms:modified xsi:type="dcterms:W3CDTF">2015-10-15T20:40:57Z</dcterms:modified>
</cp:coreProperties>
</file>