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1" r:id="rId17"/>
    <p:sldId id="272"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communications system</a:t>
            </a:r>
            <a:endParaRPr lang="en-US" dirty="0">
              <a:solidFill>
                <a:srgbClr val="FF0000"/>
              </a:solidFill>
            </a:endParaRPr>
          </a:p>
        </p:txBody>
      </p:sp>
      <p:sp>
        <p:nvSpPr>
          <p:cNvPr id="3" name="Content Placeholder 2"/>
          <p:cNvSpPr>
            <a:spLocks noGrp="1"/>
          </p:cNvSpPr>
          <p:nvPr>
            <p:ph idx="1"/>
          </p:nvPr>
        </p:nvSpPr>
        <p:spPr/>
        <p:txBody>
          <a:bodyPr/>
          <a:lstStyle/>
          <a:p>
            <a:r>
              <a:rPr lang="en-US" sz="4800" dirty="0" smtClean="0">
                <a:solidFill>
                  <a:srgbClr val="0070C0"/>
                </a:solidFill>
              </a:rPr>
              <a:t>The fundamental purpose of a communications system is the </a:t>
            </a:r>
            <a:r>
              <a:rPr lang="en-US" sz="4800" b="1" dirty="0" smtClean="0">
                <a:solidFill>
                  <a:srgbClr val="0070C0"/>
                </a:solidFill>
              </a:rPr>
              <a:t>exchange of data between two parties</a:t>
            </a:r>
            <a:r>
              <a:rPr lang="en-US" sz="4800" dirty="0" smtClean="0">
                <a:solidFill>
                  <a:srgbClr val="0070C0"/>
                </a:solidFill>
              </a:rPr>
              <a:t>.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Parallel Transmission</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lstStyle/>
          <a:p>
            <a:r>
              <a:rPr lang="en-US" dirty="0" smtClean="0"/>
              <a:t>By grouping, we can send data </a:t>
            </a:r>
            <a:r>
              <a:rPr lang="en-US" i="1" dirty="0" smtClean="0"/>
              <a:t>n </a:t>
            </a:r>
            <a:r>
              <a:rPr lang="en-US" dirty="0" smtClean="0"/>
              <a:t>bits at a time instead of </a:t>
            </a:r>
            <a:r>
              <a:rPr lang="en-US" dirty="0" smtClean="0"/>
              <a:t>1 (Parallel Transmission). </a:t>
            </a:r>
          </a:p>
          <a:p>
            <a:r>
              <a:rPr lang="en-US" dirty="0" smtClean="0"/>
              <a:t>Commuters produce and consume data in groups of bits</a:t>
            </a:r>
            <a:endParaRPr lang="en-US" dirty="0"/>
          </a:p>
        </p:txBody>
      </p:sp>
      <p:pic>
        <p:nvPicPr>
          <p:cNvPr id="5122" name="Picture 41"/>
          <p:cNvPicPr>
            <a:picLocks noChangeAspect="1" noChangeArrowheads="1"/>
          </p:cNvPicPr>
          <p:nvPr/>
        </p:nvPicPr>
        <p:blipFill>
          <a:blip r:embed="rId2"/>
          <a:srcRect/>
          <a:stretch>
            <a:fillRect/>
          </a:stretch>
        </p:blipFill>
        <p:spPr bwMode="auto">
          <a:xfrm>
            <a:off x="2114550" y="3552825"/>
            <a:ext cx="5276850" cy="30765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rPr>
              <a:t>Serial </a:t>
            </a:r>
            <a:r>
              <a:rPr lang="en-US" b="1" dirty="0" smtClean="0">
                <a:solidFill>
                  <a:srgbClr val="C00000"/>
                </a:solidFill>
              </a:rPr>
              <a:t>Transmission</a:t>
            </a:r>
            <a:endParaRPr lang="en-US" dirty="0">
              <a:solidFill>
                <a:srgbClr val="C00000"/>
              </a:solidFill>
            </a:endParaRPr>
          </a:p>
        </p:txBody>
      </p:sp>
      <p:sp>
        <p:nvSpPr>
          <p:cNvPr id="3" name="Content Placeholder 2"/>
          <p:cNvSpPr>
            <a:spLocks noGrp="1"/>
          </p:cNvSpPr>
          <p:nvPr>
            <p:ph idx="1"/>
          </p:nvPr>
        </p:nvSpPr>
        <p:spPr/>
        <p:txBody>
          <a:bodyPr/>
          <a:lstStyle/>
          <a:p>
            <a:r>
              <a:rPr lang="en-US" dirty="0" smtClean="0"/>
              <a:t>In serial transmission one bit follows another, so we need only one communication channel rather than </a:t>
            </a:r>
            <a:r>
              <a:rPr lang="en-US" i="1" dirty="0" smtClean="0"/>
              <a:t>n </a:t>
            </a:r>
            <a:r>
              <a:rPr lang="en-US" dirty="0" smtClean="0"/>
              <a:t>to transmit data between two communicating devices</a:t>
            </a:r>
            <a:endParaRPr lang="en-US" dirty="0"/>
          </a:p>
        </p:txBody>
      </p:sp>
      <p:pic>
        <p:nvPicPr>
          <p:cNvPr id="6146" name="Picture 42"/>
          <p:cNvPicPr>
            <a:picLocks noChangeAspect="1" noChangeArrowheads="1"/>
          </p:cNvPicPr>
          <p:nvPr/>
        </p:nvPicPr>
        <p:blipFill>
          <a:blip r:embed="rId2"/>
          <a:srcRect/>
          <a:stretch>
            <a:fillRect/>
          </a:stretch>
        </p:blipFill>
        <p:spPr bwMode="auto">
          <a:xfrm>
            <a:off x="2047875" y="3695700"/>
            <a:ext cx="5267325" cy="27051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rgbClr val="C00000"/>
                </a:solidFill>
              </a:rPr>
              <a:t>Asynchronous Transmission</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457200" y="838200"/>
            <a:ext cx="8686800" cy="5287963"/>
          </a:xfrm>
        </p:spPr>
        <p:txBody>
          <a:bodyPr>
            <a:noAutofit/>
          </a:bodyPr>
          <a:lstStyle/>
          <a:p>
            <a:pPr rtl="1">
              <a:buNone/>
            </a:pPr>
            <a:r>
              <a:rPr lang="en-US" sz="2400" b="1" dirty="0" smtClean="0"/>
              <a:t>Asynchronous transmission is so named because the timing of a signal is unimportant.</a:t>
            </a:r>
          </a:p>
          <a:p>
            <a:pPr rtl="1">
              <a:buNone/>
            </a:pPr>
            <a:r>
              <a:rPr lang="en-US" sz="2400" b="1" dirty="0" smtClean="0"/>
              <a:t>Instead, information is received and translated by agreed upon patterns. </a:t>
            </a:r>
            <a:r>
              <a:rPr lang="en-US" sz="2400" b="1" dirty="0" smtClean="0"/>
              <a:t>Patterns </a:t>
            </a:r>
            <a:r>
              <a:rPr lang="en-US" sz="2400" b="1" dirty="0" smtClean="0"/>
              <a:t>are based on grouping the bit stream into bytes. </a:t>
            </a:r>
          </a:p>
          <a:p>
            <a:pPr rtl="1">
              <a:buNone/>
            </a:pPr>
            <a:r>
              <a:rPr lang="en-US" sz="2400" b="1" dirty="0" smtClean="0"/>
              <a:t>Asynchronous </a:t>
            </a:r>
            <a:r>
              <a:rPr lang="en-US" sz="2400" b="1" dirty="0" smtClean="0"/>
              <a:t>here means "asynchronous at the byte level;' but the bits are still synchronized; their durations are the same.</a:t>
            </a:r>
          </a:p>
          <a:p>
            <a:pPr rtl="1">
              <a:buNone/>
            </a:pPr>
            <a:r>
              <a:rPr lang="en-US" sz="2400" b="1" dirty="0" smtClean="0"/>
              <a:t>The </a:t>
            </a:r>
            <a:r>
              <a:rPr lang="en-US" sz="2400" b="1" dirty="0" smtClean="0"/>
              <a:t>addition of stop and start bits and the insertion of gaps into the bit stream make asynchronous transmission slower than forms of transmission that can operate without the addition of control information. But it is cheap and </a:t>
            </a:r>
            <a:r>
              <a:rPr lang="en-US" sz="2400" b="1" dirty="0" smtClean="0"/>
              <a:t>effective.</a:t>
            </a:r>
            <a:endParaRPr lang="en-US" sz="2400" b="1" dirty="0" smtClean="0"/>
          </a:p>
          <a:p>
            <a:pPr>
              <a:buNone/>
            </a:pPr>
            <a:r>
              <a:rPr lang="en-US" sz="2400" b="1" dirty="0" smtClean="0"/>
              <a:t>For example, the connection of a keyboard to a </a:t>
            </a:r>
            <a:r>
              <a:rPr lang="en-US" sz="2400" b="1" dirty="0" smtClean="0"/>
              <a:t>computer.</a:t>
            </a:r>
            <a:endParaRPr lang="en-US"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C00000"/>
                </a:solidFill>
              </a:rPr>
              <a:t>Asynchronous Transmission</a:t>
            </a:r>
            <a:endParaRPr lang="en-US" dirty="0">
              <a:solidFill>
                <a:srgbClr val="C00000"/>
              </a:solidFill>
            </a:endParaRPr>
          </a:p>
        </p:txBody>
      </p:sp>
      <p:sp>
        <p:nvSpPr>
          <p:cNvPr id="3" name="Content Placeholder 2"/>
          <p:cNvSpPr>
            <a:spLocks noGrp="1"/>
          </p:cNvSpPr>
          <p:nvPr>
            <p:ph idx="1"/>
          </p:nvPr>
        </p:nvSpPr>
        <p:spPr>
          <a:xfrm>
            <a:off x="457200" y="1600200"/>
            <a:ext cx="8229600" cy="4953000"/>
          </a:xfrm>
        </p:spPr>
        <p:txBody>
          <a:bodyPr/>
          <a:lstStyle/>
          <a:p>
            <a:endParaRPr lang="en-US" dirty="0"/>
          </a:p>
        </p:txBody>
      </p:sp>
      <p:pic>
        <p:nvPicPr>
          <p:cNvPr id="7170" name="Picture 43"/>
          <p:cNvPicPr>
            <a:picLocks noChangeAspect="1" noChangeArrowheads="1"/>
          </p:cNvPicPr>
          <p:nvPr/>
        </p:nvPicPr>
        <p:blipFill>
          <a:blip r:embed="rId2"/>
          <a:srcRect/>
          <a:stretch>
            <a:fillRect/>
          </a:stretch>
        </p:blipFill>
        <p:spPr bwMode="auto">
          <a:xfrm>
            <a:off x="582869" y="1524001"/>
            <a:ext cx="8180131" cy="42672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rgbClr val="C00000"/>
                </a:solidFill>
              </a:rPr>
              <a:t>Synchronous Transmission</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228600" y="1143000"/>
            <a:ext cx="8915400" cy="5715000"/>
          </a:xfrm>
        </p:spPr>
        <p:txBody>
          <a:bodyPr>
            <a:noAutofit/>
          </a:bodyPr>
          <a:lstStyle/>
          <a:p>
            <a:pPr rtl="1">
              <a:buNone/>
            </a:pPr>
            <a:r>
              <a:rPr lang="en-US" sz="2400" b="1" dirty="0" smtClean="0"/>
              <a:t>In synchronous transmission, the bit stream is combined into longer "frames," which may contain multiple bytes. Each byte, however, is introduced onto the transmission link without a gap between it and the next one.  </a:t>
            </a:r>
          </a:p>
          <a:p>
            <a:pPr rtl="1">
              <a:buNone/>
            </a:pPr>
            <a:r>
              <a:rPr lang="en-US" sz="2400" b="1" dirty="0" smtClean="0"/>
              <a:t>In synchronous transmission, we send bits one after another without start or stop bits or gaps. It is the responsibility of the receiver to group the bits.</a:t>
            </a:r>
          </a:p>
          <a:p>
            <a:pPr rtl="1">
              <a:buNone/>
            </a:pPr>
            <a:r>
              <a:rPr lang="en-US" sz="2400" b="1" dirty="0" smtClean="0"/>
              <a:t>Timing </a:t>
            </a:r>
            <a:r>
              <a:rPr lang="en-US" sz="2400" b="1" dirty="0" smtClean="0"/>
              <a:t>becomes very important, therefore, because the accuracy of the received information is completely dependent on the ability of the receiving device to keep an accurate count of the bits as they come in.</a:t>
            </a:r>
          </a:p>
          <a:p>
            <a:pPr rtl="1">
              <a:buNone/>
            </a:pPr>
            <a:r>
              <a:rPr lang="en-US" sz="2400" b="1" dirty="0" smtClean="0"/>
              <a:t>The advantage of synchronous transmission is speed. </a:t>
            </a:r>
            <a:endParaRPr lang="en-US" sz="2400" b="1" dirty="0" smtClean="0"/>
          </a:p>
          <a:p>
            <a:pPr rtl="1">
              <a:buNone/>
            </a:pPr>
            <a:r>
              <a:rPr lang="en-US" sz="2400" b="1" dirty="0" smtClean="0"/>
              <a:t>synchronous </a:t>
            </a:r>
            <a:r>
              <a:rPr lang="en-US" sz="2400" b="1" dirty="0" smtClean="0"/>
              <a:t>transmission is faster than asynchronous transmission.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rgbClr val="C00000"/>
                </a:solidFill>
              </a:rPr>
              <a:t>Synchronous Transmission</a:t>
            </a:r>
            <a:endParaRPr lang="en-US" dirty="0">
              <a:solidFill>
                <a:srgbClr val="C00000"/>
              </a:solidFill>
            </a:endParaRPr>
          </a:p>
        </p:txBody>
      </p:sp>
      <p:sp>
        <p:nvSpPr>
          <p:cNvPr id="3" name="Content Placeholder 2"/>
          <p:cNvSpPr>
            <a:spLocks noGrp="1"/>
          </p:cNvSpPr>
          <p:nvPr>
            <p:ph idx="1"/>
          </p:nvPr>
        </p:nvSpPr>
        <p:spPr/>
        <p:txBody>
          <a:bodyPr/>
          <a:lstStyle/>
          <a:p>
            <a:endParaRPr lang="en-US"/>
          </a:p>
        </p:txBody>
      </p:sp>
      <p:pic>
        <p:nvPicPr>
          <p:cNvPr id="8194" name="Picture 44"/>
          <p:cNvPicPr>
            <a:picLocks noChangeAspect="1" noChangeArrowheads="1"/>
          </p:cNvPicPr>
          <p:nvPr/>
        </p:nvPicPr>
        <p:blipFill>
          <a:blip r:embed="rId2"/>
          <a:srcRect/>
          <a:stretch>
            <a:fillRect/>
          </a:stretch>
        </p:blipFill>
        <p:spPr bwMode="auto">
          <a:xfrm>
            <a:off x="904875" y="1600200"/>
            <a:ext cx="7324725" cy="38862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rgbClr val="C00000"/>
                </a:solidFill>
              </a:rPr>
              <a:t>Isochronous</a:t>
            </a:r>
            <a:endParaRPr lang="en-US"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pPr rtl="1"/>
            <a:r>
              <a:rPr lang="en-US" dirty="0" smtClean="0"/>
              <a:t>In real-time audio and video, in which uneven delays between frames are not acceptable, synchronous transmission fails. For example, TV images are broadcast at the rate of 30 images per second; they must be viewed at the same rate. If each image is sent by using one or more frames, there should be no delays between frames. For this type of application, synchronization between characters is not enough; the entire stream of bits must be synchronized. The isochronous transmission guarantees that the data arrive at a fixed rate.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rPr>
              <a:t>Data Communication </a:t>
            </a:r>
            <a:r>
              <a:rPr lang="en-US" b="1" dirty="0" smtClean="0">
                <a:solidFill>
                  <a:srgbClr val="C00000"/>
                </a:solidFill>
              </a:rPr>
              <a:t>Networking</a:t>
            </a:r>
            <a:endParaRPr lang="en-US" dirty="0">
              <a:solidFill>
                <a:srgbClr val="C00000"/>
              </a:solidFill>
            </a:endParaRPr>
          </a:p>
        </p:txBody>
      </p:sp>
      <p:sp>
        <p:nvSpPr>
          <p:cNvPr id="3" name="Content Placeholder 2"/>
          <p:cNvSpPr>
            <a:spLocks noGrp="1"/>
          </p:cNvSpPr>
          <p:nvPr>
            <p:ph idx="1"/>
          </p:nvPr>
        </p:nvSpPr>
        <p:spPr/>
        <p:txBody>
          <a:bodyPr>
            <a:normAutofit fontScale="70000" lnSpcReduction="20000"/>
          </a:bodyPr>
          <a:lstStyle/>
          <a:p>
            <a:pPr>
              <a:buNone/>
            </a:pPr>
            <a:r>
              <a:rPr lang="en-US" dirty="0" smtClean="0"/>
              <a:t>In its simplest form, data communication takes place between two devices that are directly connected by some form of point-to-point transmission medium. Often, however, it is impractical for two devices to be directly, point-to-point connected.</a:t>
            </a:r>
          </a:p>
          <a:p>
            <a:pPr>
              <a:buNone/>
            </a:pPr>
            <a:r>
              <a:rPr lang="en-US" dirty="0" smtClean="0"/>
              <a:t> </a:t>
            </a:r>
          </a:p>
          <a:p>
            <a:pPr>
              <a:buNone/>
            </a:pPr>
            <a:r>
              <a:rPr lang="en-US" dirty="0" smtClean="0"/>
              <a:t>This is so for one (or both) of the following contingencies:</a:t>
            </a:r>
          </a:p>
          <a:p>
            <a:pPr>
              <a:buNone/>
            </a:pPr>
            <a:r>
              <a:rPr lang="en-US" dirty="0" smtClean="0"/>
              <a:t>1- The </a:t>
            </a:r>
            <a:r>
              <a:rPr lang="en-US" dirty="0" smtClean="0"/>
              <a:t>devices are very far apart. It would be inordinately expensive, for example,  to string a dedicated link between two devices thousands of miles apart. </a:t>
            </a:r>
            <a:endParaRPr lang="en-US" dirty="0" smtClean="0"/>
          </a:p>
          <a:p>
            <a:pPr>
              <a:buNone/>
            </a:pPr>
            <a:r>
              <a:rPr lang="en-US" dirty="0" smtClean="0"/>
              <a:t>2- There </a:t>
            </a:r>
            <a:r>
              <a:rPr lang="en-US" dirty="0" smtClean="0"/>
              <a:t>is a set of devices, each of which may require a link to many of the others at various times. Examples are all of the telephones in the world and all of the terminals and computers owned by a single organization. Except for the case of a very few devices, it is impractical to provide a dedicated wire between each pair of devices.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C00000"/>
                </a:solidFill>
              </a:rPr>
              <a:t>network</a:t>
            </a:r>
            <a:endParaRPr lang="en-US" dirty="0">
              <a:solidFill>
                <a:srgbClr val="C00000"/>
              </a:solidFill>
            </a:endParaRPr>
          </a:p>
        </p:txBody>
      </p:sp>
      <p:sp>
        <p:nvSpPr>
          <p:cNvPr id="3" name="Content Placeholder 2"/>
          <p:cNvSpPr>
            <a:spLocks noGrp="1"/>
          </p:cNvSpPr>
          <p:nvPr>
            <p:ph idx="1"/>
          </p:nvPr>
        </p:nvSpPr>
        <p:spPr/>
        <p:txBody>
          <a:bodyPr/>
          <a:lstStyle/>
          <a:p>
            <a:r>
              <a:rPr lang="en-US" b="1" i="1" dirty="0" smtClean="0">
                <a:solidFill>
                  <a:srgbClr val="C00000"/>
                </a:solidFill>
              </a:rPr>
              <a:t>network</a:t>
            </a:r>
            <a:r>
              <a:rPr lang="en-US" dirty="0" smtClean="0"/>
              <a:t> </a:t>
            </a:r>
            <a:r>
              <a:rPr lang="en-US" dirty="0" smtClean="0">
                <a:solidFill>
                  <a:srgbClr val="0070C0"/>
                </a:solidFill>
              </a:rPr>
              <a:t>is two or more devices connected through links. A link is a communications pathway that transfers data from one device to another. For visualization purposes, it is simplest to imagine any link as a line drawn between two points. For communication to occur, two devices must be connected in some way to the same link at the same time</a:t>
            </a:r>
            <a:endParaRPr lang="en-US" dirty="0">
              <a:solidFill>
                <a:srgbClr val="0070C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rPr>
              <a:t>Types </a:t>
            </a:r>
            <a:r>
              <a:rPr lang="en-US" b="1" dirty="0" smtClean="0">
                <a:solidFill>
                  <a:srgbClr val="C00000"/>
                </a:solidFill>
              </a:rPr>
              <a:t>of </a:t>
            </a:r>
            <a:r>
              <a:rPr lang="en-US" b="1" dirty="0" smtClean="0">
                <a:solidFill>
                  <a:srgbClr val="C00000"/>
                </a:solidFill>
              </a:rPr>
              <a:t>Connection</a:t>
            </a:r>
            <a:endParaRPr lang="en-US" dirty="0">
              <a:solidFill>
                <a:srgbClr val="C00000"/>
              </a:solidFill>
            </a:endParaRPr>
          </a:p>
        </p:txBody>
      </p:sp>
      <p:sp>
        <p:nvSpPr>
          <p:cNvPr id="3" name="Content Placeholder 2"/>
          <p:cNvSpPr>
            <a:spLocks noGrp="1"/>
          </p:cNvSpPr>
          <p:nvPr>
            <p:ph idx="1"/>
          </p:nvPr>
        </p:nvSpPr>
        <p:spPr/>
        <p:txBody>
          <a:bodyPr/>
          <a:lstStyle/>
          <a:p>
            <a:endParaRPr lang="en-US" dirty="0"/>
          </a:p>
        </p:txBody>
      </p:sp>
      <p:pic>
        <p:nvPicPr>
          <p:cNvPr id="9218" name="Picture 6"/>
          <p:cNvPicPr>
            <a:picLocks noChangeAspect="1" noChangeArrowheads="1"/>
          </p:cNvPicPr>
          <p:nvPr/>
        </p:nvPicPr>
        <p:blipFill>
          <a:blip r:embed="rId2"/>
          <a:srcRect/>
          <a:stretch>
            <a:fillRect/>
          </a:stretch>
        </p:blipFill>
        <p:spPr bwMode="auto">
          <a:xfrm>
            <a:off x="533400" y="1447800"/>
            <a:ext cx="8229600" cy="5181599"/>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One </a:t>
            </a:r>
            <a:r>
              <a:rPr lang="en-US" dirty="0" smtClean="0">
                <a:solidFill>
                  <a:srgbClr val="C00000"/>
                </a:solidFill>
              </a:rPr>
              <a:t>particular example</a:t>
            </a:r>
            <a:endParaRPr lang="en-US" dirty="0">
              <a:solidFill>
                <a:srgbClr val="C00000"/>
              </a:solidFill>
            </a:endParaRPr>
          </a:p>
        </p:txBody>
      </p:sp>
      <p:pic>
        <p:nvPicPr>
          <p:cNvPr id="4" name="Picture 2" descr="clip_image002"/>
          <p:cNvPicPr>
            <a:picLocks noGrp="1" noChangeAspect="1" noChangeArrowheads="1"/>
          </p:cNvPicPr>
          <p:nvPr>
            <p:ph idx="1"/>
          </p:nvPr>
        </p:nvPicPr>
        <p:blipFill>
          <a:blip r:embed="rId2"/>
          <a:srcRect/>
          <a:stretch>
            <a:fillRect/>
          </a:stretch>
        </p:blipFill>
        <p:spPr bwMode="auto">
          <a:xfrm>
            <a:off x="762000" y="1459825"/>
            <a:ext cx="8382000" cy="50933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70C0"/>
                </a:solidFill>
              </a:rPr>
              <a:t>The solution to this problem is to attach each device to a communications network</a:t>
            </a:r>
            <a:endParaRPr lang="en-US" sz="3600" b="1" dirty="0">
              <a:solidFill>
                <a:srgbClr val="0070C0"/>
              </a:solidFill>
            </a:endParaRPr>
          </a:p>
        </p:txBody>
      </p:sp>
      <p:sp>
        <p:nvSpPr>
          <p:cNvPr id="3" name="Content Placeholder 2"/>
          <p:cNvSpPr>
            <a:spLocks noGrp="1"/>
          </p:cNvSpPr>
          <p:nvPr>
            <p:ph idx="1"/>
          </p:nvPr>
        </p:nvSpPr>
        <p:spPr/>
        <p:txBody>
          <a:bodyPr/>
          <a:lstStyle/>
          <a:p>
            <a:endParaRPr lang="en-US" dirty="0"/>
          </a:p>
        </p:txBody>
      </p:sp>
      <p:pic>
        <p:nvPicPr>
          <p:cNvPr id="10242" name="Picture 2"/>
          <p:cNvPicPr>
            <a:picLocks noChangeAspect="1" noChangeArrowheads="1"/>
          </p:cNvPicPr>
          <p:nvPr/>
        </p:nvPicPr>
        <p:blipFill>
          <a:blip r:embed="rId2"/>
          <a:srcRect/>
          <a:stretch>
            <a:fillRect/>
          </a:stretch>
        </p:blipFill>
        <p:spPr bwMode="auto">
          <a:xfrm>
            <a:off x="685800" y="1447800"/>
            <a:ext cx="8153400" cy="529904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solidFill>
                  <a:srgbClr val="C00000"/>
                </a:solidFill>
              </a:rPr>
              <a:t>A Communication </a:t>
            </a:r>
            <a:r>
              <a:rPr lang="en-US" b="1" dirty="0" smtClean="0">
                <a:solidFill>
                  <a:srgbClr val="C00000"/>
                </a:solidFill>
              </a:rPr>
              <a:t>Model:</a:t>
            </a:r>
            <a:r>
              <a:rPr lang="en-US" dirty="0" smtClean="0">
                <a:solidFill>
                  <a:srgbClr val="C00000"/>
                </a:solidFill>
              </a:rPr>
              <a:t> key elements of the model </a:t>
            </a:r>
            <a:endParaRPr lang="en-US" dirty="0">
              <a:solidFill>
                <a:srgbClr val="C00000"/>
              </a:solidFill>
            </a:endParaRPr>
          </a:p>
        </p:txBody>
      </p:sp>
      <p:sp>
        <p:nvSpPr>
          <p:cNvPr id="3" name="Content Placeholder 2"/>
          <p:cNvSpPr>
            <a:spLocks noGrp="1"/>
          </p:cNvSpPr>
          <p:nvPr>
            <p:ph idx="1"/>
          </p:nvPr>
        </p:nvSpPr>
        <p:spPr>
          <a:xfrm>
            <a:off x="457200" y="1219200"/>
            <a:ext cx="8229600" cy="4906963"/>
          </a:xfrm>
        </p:spPr>
        <p:txBody>
          <a:bodyPr>
            <a:noAutofit/>
          </a:bodyPr>
          <a:lstStyle/>
          <a:p>
            <a:pPr>
              <a:buNone/>
            </a:pPr>
            <a:r>
              <a:rPr lang="en-US" sz="1800" b="1" dirty="0" smtClean="0"/>
              <a:t>Source. </a:t>
            </a:r>
            <a:r>
              <a:rPr lang="en-US" sz="1800" dirty="0" smtClean="0"/>
              <a:t>This device generates the data to be transmitted; examples are telephones</a:t>
            </a:r>
          </a:p>
          <a:p>
            <a:pPr rtl="1">
              <a:buNone/>
            </a:pPr>
            <a:r>
              <a:rPr lang="en-US" sz="1800" dirty="0" smtClean="0"/>
              <a:t>and personal computers</a:t>
            </a:r>
            <a:r>
              <a:rPr lang="en-US" sz="1800" dirty="0" smtClean="0"/>
              <a:t>.</a:t>
            </a:r>
            <a:endParaRPr lang="en-US" sz="1800" dirty="0" smtClean="0"/>
          </a:p>
          <a:p>
            <a:pPr>
              <a:buNone/>
            </a:pPr>
            <a:r>
              <a:rPr lang="en-US" sz="1800" b="1" dirty="0" smtClean="0"/>
              <a:t>Transmitter. </a:t>
            </a:r>
            <a:r>
              <a:rPr lang="en-US" sz="1800" dirty="0" smtClean="0"/>
              <a:t>a transmitter transforms and encodes the information in such a way as to produce electromagnetic signals that can be transmitted across some sort of transmission system. For example, a modem takes a digital bit stream from an attached device such as a personal computer and transforms that bit stream into an analog signal that can be handled by the telephone network.</a:t>
            </a:r>
          </a:p>
          <a:p>
            <a:pPr>
              <a:buNone/>
            </a:pPr>
            <a:r>
              <a:rPr lang="en-US" sz="1800" dirty="0" smtClean="0"/>
              <a:t> </a:t>
            </a:r>
            <a:r>
              <a:rPr lang="en-US" sz="1800" b="1" dirty="0" smtClean="0"/>
              <a:t>Transmission </a:t>
            </a:r>
            <a:r>
              <a:rPr lang="en-US" sz="1800" b="1" dirty="0" smtClean="0"/>
              <a:t>System. </a:t>
            </a:r>
            <a:r>
              <a:rPr lang="en-US" sz="1800" dirty="0" smtClean="0"/>
              <a:t>This can be a single transmission line or a complex network connecting source and destination.</a:t>
            </a:r>
          </a:p>
          <a:p>
            <a:pPr>
              <a:buNone/>
            </a:pPr>
            <a:r>
              <a:rPr lang="en-US" sz="1800" dirty="0" smtClean="0"/>
              <a:t> </a:t>
            </a:r>
            <a:r>
              <a:rPr lang="en-US" sz="1800" b="1" dirty="0" smtClean="0"/>
              <a:t>Receiver</a:t>
            </a:r>
            <a:r>
              <a:rPr lang="en-US" sz="1800" b="1" dirty="0" smtClean="0"/>
              <a:t>. </a:t>
            </a:r>
            <a:r>
              <a:rPr lang="en-US" sz="1800" dirty="0" smtClean="0"/>
              <a:t>The receiver accepts the signal from the transmission system and converts it into a form that can be handled by the destination device. For example, a modem will accept an analog signal coming from a network or transmission line and convert it into a digital bit stream. </a:t>
            </a:r>
          </a:p>
          <a:p>
            <a:pPr>
              <a:buNone/>
            </a:pPr>
            <a:r>
              <a:rPr lang="en-US" sz="1800" dirty="0" smtClean="0"/>
              <a:t> </a:t>
            </a:r>
            <a:r>
              <a:rPr lang="en-US" sz="1800" b="1" dirty="0" smtClean="0"/>
              <a:t>Destination</a:t>
            </a:r>
            <a:r>
              <a:rPr lang="en-US" sz="1800" b="1" dirty="0" smtClean="0"/>
              <a:t>. </a:t>
            </a:r>
            <a:r>
              <a:rPr lang="en-US" sz="1800" dirty="0" smtClean="0"/>
              <a:t>Takes the incoming data from the receiver.</a:t>
            </a:r>
          </a:p>
          <a:p>
            <a:pPr>
              <a:buNone/>
            </a:pP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data communications system </a:t>
            </a:r>
            <a:r>
              <a:rPr lang="en-US" b="1" dirty="0" smtClean="0">
                <a:solidFill>
                  <a:srgbClr val="C00000"/>
                </a:solidFill>
              </a:rPr>
              <a:t>components</a:t>
            </a:r>
            <a:endParaRPr lang="en-US" b="1" dirty="0">
              <a:solidFill>
                <a:srgbClr val="C00000"/>
              </a:solidFill>
            </a:endParaRPr>
          </a:p>
        </p:txBody>
      </p:sp>
      <p:sp>
        <p:nvSpPr>
          <p:cNvPr id="3" name="Content Placeholder 2"/>
          <p:cNvSpPr>
            <a:spLocks noGrp="1"/>
          </p:cNvSpPr>
          <p:nvPr>
            <p:ph idx="1"/>
          </p:nvPr>
        </p:nvSpPr>
        <p:spPr/>
        <p:txBody>
          <a:bodyPr/>
          <a:lstStyle/>
          <a:p>
            <a:pPr>
              <a:buNone/>
            </a:pPr>
            <a:endParaRPr lang="en-US" dirty="0"/>
          </a:p>
        </p:txBody>
      </p:sp>
      <p:pic>
        <p:nvPicPr>
          <p:cNvPr id="2050" name="Picture 1"/>
          <p:cNvPicPr>
            <a:picLocks noChangeAspect="1" noChangeArrowheads="1"/>
          </p:cNvPicPr>
          <p:nvPr/>
        </p:nvPicPr>
        <p:blipFill>
          <a:blip r:embed="rId2"/>
          <a:srcRect/>
          <a:stretch>
            <a:fillRect/>
          </a:stretch>
        </p:blipFill>
        <p:spPr bwMode="auto">
          <a:xfrm>
            <a:off x="630767" y="1828800"/>
            <a:ext cx="8208433" cy="36576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data communications system components</a:t>
            </a:r>
            <a:endParaRPr lang="en-US" b="1" dirty="0">
              <a:solidFill>
                <a:srgbClr val="C00000"/>
              </a:solidFill>
            </a:endParaRPr>
          </a:p>
        </p:txBody>
      </p:sp>
      <p:sp>
        <p:nvSpPr>
          <p:cNvPr id="3" name="Content Placeholder 2"/>
          <p:cNvSpPr>
            <a:spLocks noGrp="1"/>
          </p:cNvSpPr>
          <p:nvPr>
            <p:ph idx="1"/>
          </p:nvPr>
        </p:nvSpPr>
        <p:spPr/>
        <p:txBody>
          <a:bodyPr>
            <a:normAutofit fontScale="55000" lnSpcReduction="20000"/>
          </a:bodyPr>
          <a:lstStyle/>
          <a:p>
            <a:pPr rtl="1">
              <a:buNone/>
            </a:pPr>
            <a:r>
              <a:rPr lang="en-US" dirty="0" smtClean="0"/>
              <a:t>1. </a:t>
            </a:r>
            <a:r>
              <a:rPr lang="en-US" b="1" dirty="0" smtClean="0"/>
              <a:t>Message</a:t>
            </a:r>
            <a:r>
              <a:rPr lang="en-US" dirty="0" smtClean="0"/>
              <a:t>. The message is the information (data) to be communicated. Popular forms of information include text, numbers, pictures, audio, and video.</a:t>
            </a:r>
          </a:p>
          <a:p>
            <a:pPr rtl="1">
              <a:buNone/>
            </a:pPr>
            <a:r>
              <a:rPr lang="en-US" dirty="0" smtClean="0"/>
              <a:t> </a:t>
            </a:r>
          </a:p>
          <a:p>
            <a:pPr rtl="1">
              <a:buNone/>
            </a:pPr>
            <a:r>
              <a:rPr lang="en-US" dirty="0" smtClean="0"/>
              <a:t>2. </a:t>
            </a:r>
            <a:r>
              <a:rPr lang="en-US" b="1" dirty="0" smtClean="0"/>
              <a:t>Sender</a:t>
            </a:r>
            <a:r>
              <a:rPr lang="en-US" dirty="0" smtClean="0"/>
              <a:t>. The sender is the device that sends the data message. It can be a computer, workstation, telephone handset, video camera, and so on.</a:t>
            </a:r>
          </a:p>
          <a:p>
            <a:pPr rtl="1">
              <a:buNone/>
            </a:pPr>
            <a:r>
              <a:rPr lang="en-US" dirty="0" smtClean="0"/>
              <a:t> </a:t>
            </a:r>
          </a:p>
          <a:p>
            <a:pPr rtl="1">
              <a:buNone/>
            </a:pPr>
            <a:r>
              <a:rPr lang="en-US" dirty="0" smtClean="0"/>
              <a:t>3. </a:t>
            </a:r>
            <a:r>
              <a:rPr lang="en-US" b="1" dirty="0" smtClean="0"/>
              <a:t>Receiver.</a:t>
            </a:r>
            <a:r>
              <a:rPr lang="en-US" dirty="0" smtClean="0"/>
              <a:t> The receiver is the device that receives the message. It can be a computer, workstation, telephone handset, television, and so on.</a:t>
            </a:r>
          </a:p>
          <a:p>
            <a:pPr rtl="1">
              <a:buNone/>
            </a:pPr>
            <a:r>
              <a:rPr lang="en-US" dirty="0" smtClean="0"/>
              <a:t> </a:t>
            </a:r>
          </a:p>
          <a:p>
            <a:pPr rtl="1">
              <a:buNone/>
            </a:pPr>
            <a:r>
              <a:rPr lang="en-US" dirty="0" smtClean="0"/>
              <a:t>4. </a:t>
            </a:r>
            <a:r>
              <a:rPr lang="en-US" b="1" dirty="0" smtClean="0"/>
              <a:t>Transmission medium</a:t>
            </a:r>
            <a:r>
              <a:rPr lang="en-US" dirty="0" smtClean="0"/>
              <a:t>. The transmission medium is the physical path by which a message travels from sender to receiver. Some examples of transmission media include twisted-pair wire, coaxial cable, fiber-optic cable, and radio waves.</a:t>
            </a:r>
          </a:p>
          <a:p>
            <a:pPr rtl="1">
              <a:buNone/>
            </a:pPr>
            <a:r>
              <a:rPr lang="en-US" dirty="0" smtClean="0"/>
              <a:t> </a:t>
            </a:r>
          </a:p>
          <a:p>
            <a:pPr>
              <a:buNone/>
            </a:pPr>
            <a:r>
              <a:rPr lang="en-US" dirty="0" smtClean="0"/>
              <a:t>5. </a:t>
            </a:r>
            <a:r>
              <a:rPr lang="en-US" b="1" dirty="0" smtClean="0"/>
              <a:t>Protocol</a:t>
            </a:r>
            <a:r>
              <a:rPr lang="en-US" dirty="0" smtClean="0"/>
              <a:t>. A protocol is a set of rules that govern data communications. It represents an agreement between the communicating devices. Without a protocol, two devices may be connected but not communicating, just as a person speaking French cannot be understood by a person who speaks only Japanese.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rPr>
              <a:t>Data </a:t>
            </a:r>
            <a:r>
              <a:rPr lang="en-US" b="1" dirty="0" smtClean="0">
                <a:solidFill>
                  <a:srgbClr val="C00000"/>
                </a:solidFill>
              </a:rPr>
              <a:t>Representation</a:t>
            </a:r>
            <a:endParaRPr lang="en-US" dirty="0">
              <a:solidFill>
                <a:srgbClr val="C0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 </a:t>
            </a:r>
          </a:p>
          <a:p>
            <a:r>
              <a:rPr lang="en-US" dirty="0" smtClean="0"/>
              <a:t>Information today comes in different forms such as text, numbers, images, audio, and video.</a:t>
            </a:r>
          </a:p>
          <a:p>
            <a:r>
              <a:rPr lang="en-US" b="1" i="1" dirty="0" smtClean="0"/>
              <a:t> </a:t>
            </a:r>
            <a:endParaRPr lang="en-US" dirty="0" smtClean="0"/>
          </a:p>
          <a:p>
            <a:r>
              <a:rPr lang="en-US" b="1" dirty="0" smtClean="0"/>
              <a:t>1. Text</a:t>
            </a:r>
            <a:endParaRPr lang="en-US" dirty="0" smtClean="0"/>
          </a:p>
          <a:p>
            <a:r>
              <a:rPr lang="en-US" b="1" dirty="0" smtClean="0"/>
              <a:t> </a:t>
            </a:r>
            <a:endParaRPr lang="en-US" dirty="0" smtClean="0"/>
          </a:p>
          <a:p>
            <a:r>
              <a:rPr lang="en-US" b="1" dirty="0" smtClean="0"/>
              <a:t>2</a:t>
            </a:r>
            <a:r>
              <a:rPr lang="en-US" b="1" dirty="0" smtClean="0"/>
              <a:t>. Images</a:t>
            </a:r>
            <a:endParaRPr lang="en-US" dirty="0" smtClean="0"/>
          </a:p>
          <a:p>
            <a:r>
              <a:rPr lang="en-US" b="1" dirty="0" smtClean="0"/>
              <a:t> </a:t>
            </a:r>
            <a:endParaRPr lang="en-US" dirty="0" smtClean="0"/>
          </a:p>
          <a:p>
            <a:r>
              <a:rPr lang="en-US" b="1" dirty="0" smtClean="0"/>
              <a:t>3</a:t>
            </a:r>
            <a:r>
              <a:rPr lang="en-US" b="1" dirty="0" smtClean="0"/>
              <a:t>. Audio</a:t>
            </a:r>
            <a:endParaRPr lang="en-US" dirty="0" smtClean="0"/>
          </a:p>
          <a:p>
            <a:r>
              <a:rPr lang="en-US" i="1" dirty="0" smtClean="0"/>
              <a:t> </a:t>
            </a:r>
            <a:endParaRPr lang="en-US" dirty="0" smtClean="0"/>
          </a:p>
          <a:p>
            <a:r>
              <a:rPr lang="en-US" b="1" dirty="0" smtClean="0"/>
              <a:t>4. Video</a:t>
            </a:r>
            <a:endParaRPr lang="en-US" dirty="0" smtClean="0"/>
          </a:p>
          <a:p>
            <a:r>
              <a:rPr lang="en-US" b="1" dirty="0" smtClean="0"/>
              <a:t> </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Data Transmission Mode/Data </a:t>
            </a:r>
            <a:r>
              <a:rPr lang="en-US" b="1" dirty="0" smtClean="0">
                <a:solidFill>
                  <a:srgbClr val="C00000"/>
                </a:solidFill>
              </a:rPr>
              <a:t>Flow</a:t>
            </a:r>
            <a:endParaRPr lang="en-US" dirty="0">
              <a:solidFill>
                <a:srgbClr val="C00000"/>
              </a:solidFill>
            </a:endParaRPr>
          </a:p>
        </p:txBody>
      </p:sp>
      <p:sp>
        <p:nvSpPr>
          <p:cNvPr id="3" name="Content Placeholder 2"/>
          <p:cNvSpPr>
            <a:spLocks noGrp="1"/>
          </p:cNvSpPr>
          <p:nvPr>
            <p:ph idx="1"/>
          </p:nvPr>
        </p:nvSpPr>
        <p:spPr/>
        <p:txBody>
          <a:bodyPr/>
          <a:lstStyle/>
          <a:p>
            <a:endParaRPr lang="en-US" dirty="0"/>
          </a:p>
        </p:txBody>
      </p:sp>
      <p:pic>
        <p:nvPicPr>
          <p:cNvPr id="3074" name="Picture 2"/>
          <p:cNvPicPr>
            <a:picLocks noChangeAspect="1" noChangeArrowheads="1"/>
          </p:cNvPicPr>
          <p:nvPr/>
        </p:nvPicPr>
        <p:blipFill>
          <a:blip r:embed="rId2"/>
          <a:srcRect/>
          <a:stretch>
            <a:fillRect/>
          </a:stretch>
        </p:blipFill>
        <p:spPr bwMode="auto">
          <a:xfrm>
            <a:off x="381000" y="1447800"/>
            <a:ext cx="8305800" cy="5105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Data Transmission Mode/Data Flow</a:t>
            </a:r>
            <a:endParaRPr lang="en-US" dirty="0">
              <a:solidFill>
                <a:srgbClr val="C00000"/>
              </a:solidFill>
            </a:endParaRPr>
          </a:p>
        </p:txBody>
      </p:sp>
      <p:sp>
        <p:nvSpPr>
          <p:cNvPr id="3" name="Content Placeholder 2"/>
          <p:cNvSpPr>
            <a:spLocks noGrp="1"/>
          </p:cNvSpPr>
          <p:nvPr>
            <p:ph idx="1"/>
          </p:nvPr>
        </p:nvSpPr>
        <p:spPr/>
        <p:txBody>
          <a:bodyPr>
            <a:normAutofit fontScale="25000" lnSpcReduction="20000"/>
          </a:bodyPr>
          <a:lstStyle/>
          <a:p>
            <a:pPr>
              <a:buNone/>
            </a:pPr>
            <a:r>
              <a:rPr lang="en-US" sz="9600" b="1" dirty="0" smtClean="0"/>
              <a:t>1. </a:t>
            </a:r>
            <a:r>
              <a:rPr lang="en-US" sz="9600" b="1" dirty="0" smtClean="0"/>
              <a:t>Simplex</a:t>
            </a:r>
            <a:endParaRPr lang="en-US" sz="9600" dirty="0" smtClean="0"/>
          </a:p>
          <a:p>
            <a:r>
              <a:rPr lang="en-US" sz="9600" dirty="0" smtClean="0"/>
              <a:t>In simplex mode, the communication is unidirectional, as on a one-way street. Only one of the two devices on a link can transmit; the other can only receive (see Figure 1.2a).</a:t>
            </a:r>
          </a:p>
          <a:p>
            <a:pPr>
              <a:buNone/>
            </a:pPr>
            <a:r>
              <a:rPr lang="en-US" sz="9600" b="1" dirty="0" smtClean="0"/>
              <a:t>2</a:t>
            </a:r>
            <a:r>
              <a:rPr lang="en-US" sz="9600" b="1" dirty="0" smtClean="0"/>
              <a:t>. </a:t>
            </a:r>
            <a:r>
              <a:rPr lang="en-US" sz="9600" b="1" dirty="0" smtClean="0"/>
              <a:t>Half-Duplex</a:t>
            </a:r>
            <a:r>
              <a:rPr lang="en-US" sz="9600" b="1" dirty="0" smtClean="0"/>
              <a:t> </a:t>
            </a:r>
            <a:endParaRPr lang="en-US" sz="9600" dirty="0" smtClean="0"/>
          </a:p>
          <a:p>
            <a:r>
              <a:rPr lang="en-US" sz="9600" dirty="0" smtClean="0"/>
              <a:t>In half-duplex mode, each station can both transmit and receive, but not at the same time. When one device is sending, the other can only receive, and vice versa (see Figure 1.2b).</a:t>
            </a:r>
          </a:p>
          <a:p>
            <a:pPr>
              <a:buNone/>
            </a:pPr>
            <a:r>
              <a:rPr lang="en-US" sz="9600" b="1" dirty="0" smtClean="0"/>
              <a:t>3</a:t>
            </a:r>
            <a:r>
              <a:rPr lang="en-US" sz="9600" b="1" dirty="0" smtClean="0"/>
              <a:t>. </a:t>
            </a:r>
            <a:r>
              <a:rPr lang="en-US" sz="9600" b="1" dirty="0" smtClean="0"/>
              <a:t>Full-Duplex</a:t>
            </a:r>
            <a:r>
              <a:rPr lang="en-US" sz="9600" b="1" dirty="0" smtClean="0"/>
              <a:t> </a:t>
            </a:r>
            <a:endParaRPr lang="en-US" sz="9600" dirty="0" smtClean="0"/>
          </a:p>
          <a:p>
            <a:r>
              <a:rPr lang="en-US" sz="9600" dirty="0" smtClean="0"/>
              <a:t>In full-duplex mode (also called duplex), both stations can transmit and receive simultaneously (see Figure 1.2c).</a:t>
            </a:r>
          </a:p>
          <a:p>
            <a:r>
              <a:rPr lang="en-US" sz="9600" dirty="0" smtClean="0"/>
              <a:t>One </a:t>
            </a:r>
            <a:r>
              <a:rPr lang="en-US" sz="9600" dirty="0" smtClean="0"/>
              <a:t>common example of full-duplex communication is the telephone network.</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TRANSMISSION MODES/Data Streams</a:t>
            </a:r>
            <a:endParaRPr lang="en-US" dirty="0">
              <a:solidFill>
                <a:srgbClr val="C00000"/>
              </a:solidFill>
            </a:endParaRPr>
          </a:p>
        </p:txBody>
      </p:sp>
      <p:sp>
        <p:nvSpPr>
          <p:cNvPr id="3" name="Content Placeholder 2"/>
          <p:cNvSpPr>
            <a:spLocks noGrp="1"/>
          </p:cNvSpPr>
          <p:nvPr>
            <p:ph idx="1"/>
          </p:nvPr>
        </p:nvSpPr>
        <p:spPr/>
        <p:txBody>
          <a:bodyPr/>
          <a:lstStyle/>
          <a:p>
            <a:endParaRPr lang="en-US" dirty="0"/>
          </a:p>
        </p:txBody>
      </p:sp>
      <p:pic>
        <p:nvPicPr>
          <p:cNvPr id="4098" name="Picture 40"/>
          <p:cNvPicPr>
            <a:picLocks noChangeAspect="1" noChangeArrowheads="1"/>
          </p:cNvPicPr>
          <p:nvPr/>
        </p:nvPicPr>
        <p:blipFill>
          <a:blip r:embed="rId2"/>
          <a:srcRect/>
          <a:stretch>
            <a:fillRect/>
          </a:stretch>
        </p:blipFill>
        <p:spPr bwMode="auto">
          <a:xfrm>
            <a:off x="304801" y="1371600"/>
            <a:ext cx="8534400" cy="5334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657</Words>
  <Application>Microsoft Office PowerPoint</Application>
  <PresentationFormat>On-screen Show (4:3)</PresentationFormat>
  <Paragraphs>74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communications system</vt:lpstr>
      <vt:lpstr>One particular example</vt:lpstr>
      <vt:lpstr>A Communication Model: key elements of the model </vt:lpstr>
      <vt:lpstr>data communications system components</vt:lpstr>
      <vt:lpstr>data communications system components</vt:lpstr>
      <vt:lpstr>Data Representation</vt:lpstr>
      <vt:lpstr>Data Transmission Mode/Data Flow</vt:lpstr>
      <vt:lpstr>Data Transmission Mode/Data Flow</vt:lpstr>
      <vt:lpstr>TRANSMISSION MODES/Data Streams</vt:lpstr>
      <vt:lpstr>Parallel Transmission </vt:lpstr>
      <vt:lpstr>Serial Transmission</vt:lpstr>
      <vt:lpstr>Asynchronous Transmission </vt:lpstr>
      <vt:lpstr>Asynchronous Transmission</vt:lpstr>
      <vt:lpstr>Synchronous Transmission </vt:lpstr>
      <vt:lpstr>Synchronous Transmission</vt:lpstr>
      <vt:lpstr>Isochronous</vt:lpstr>
      <vt:lpstr>Data Communication Networking</vt:lpstr>
      <vt:lpstr>network</vt:lpstr>
      <vt:lpstr>Types of Connection</vt:lpstr>
      <vt:lpstr>The solution to this problem is to attach each device to a communications network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 system</dc:title>
  <dc:creator>SAAD MAKKI</dc:creator>
  <cp:lastModifiedBy>SAAD MAKKI</cp:lastModifiedBy>
  <cp:revision>22</cp:revision>
  <dcterms:created xsi:type="dcterms:W3CDTF">2006-08-16T00:00:00Z</dcterms:created>
  <dcterms:modified xsi:type="dcterms:W3CDTF">2015-10-11T17:49:03Z</dcterms:modified>
</cp:coreProperties>
</file>