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677934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3665969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279885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4083357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3514300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272B0F42-243A-458C-9C3C-0ABAC7292FD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476877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272B0F42-243A-458C-9C3C-0ABAC7292FDF}" type="datetimeFigureOut">
              <a:rPr lang="ar-IQ" smtClean="0"/>
              <a:t>10/04/1440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187227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272B0F42-243A-458C-9C3C-0ABAC7292FDF}" type="datetimeFigureOut">
              <a:rPr lang="ar-IQ" smtClean="0"/>
              <a:t>10/04/1440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13578297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2B0F42-243A-458C-9C3C-0ABAC7292FDF}" type="datetimeFigureOut">
              <a:rPr lang="ar-IQ" smtClean="0"/>
              <a:t>10/04/1440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9562411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2B0F42-243A-458C-9C3C-0ABAC7292FD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2246991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72B0F42-243A-458C-9C3C-0ABAC7292FDF}" type="datetimeFigureOut">
              <a:rPr lang="ar-IQ" smtClean="0"/>
              <a:t>10/04/1440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C8F74C5-3E6E-4F6B-B46F-8E8BB195853B}" type="slidenum">
              <a:rPr lang="ar-IQ" smtClean="0"/>
              <a:t>‹#›</a:t>
            </a:fld>
            <a:endParaRPr lang="ar-IQ"/>
          </a:p>
        </p:txBody>
      </p:sp>
    </p:spTree>
    <p:extLst>
      <p:ext uri="{BB962C8B-B14F-4D97-AF65-F5344CB8AC3E}">
        <p14:creationId xmlns:p14="http://schemas.microsoft.com/office/powerpoint/2010/main" val="3936602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72B0F42-243A-458C-9C3C-0ABAC7292FDF}" type="datetimeFigureOut">
              <a:rPr lang="ar-IQ" smtClean="0"/>
              <a:t>10/04/1440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C8F74C5-3E6E-4F6B-B46F-8E8BB195853B}" type="slidenum">
              <a:rPr lang="ar-IQ" smtClean="0"/>
              <a:t>‹#›</a:t>
            </a:fld>
            <a:endParaRPr lang="ar-IQ"/>
          </a:p>
        </p:txBody>
      </p:sp>
    </p:spTree>
    <p:extLst>
      <p:ext uri="{BB962C8B-B14F-4D97-AF65-F5344CB8AC3E}">
        <p14:creationId xmlns:p14="http://schemas.microsoft.com/office/powerpoint/2010/main" val="325427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
            <a:ext cx="7772400" cy="692695"/>
          </a:xfrm>
        </p:spPr>
        <p:txBody>
          <a:bodyPr>
            <a:normAutofit/>
          </a:bodyPr>
          <a:lstStyle/>
          <a:p>
            <a:r>
              <a:rPr lang="ar-IQ" sz="2400" dirty="0" smtClean="0"/>
              <a:t>الصخور المتحولة والعمليات </a:t>
            </a:r>
            <a:r>
              <a:rPr lang="ar-IQ" sz="2400" dirty="0" err="1" smtClean="0"/>
              <a:t>الجيومورفولوجية</a:t>
            </a:r>
            <a:endParaRPr lang="ar-IQ" sz="2400" dirty="0"/>
          </a:p>
        </p:txBody>
      </p:sp>
      <p:sp>
        <p:nvSpPr>
          <p:cNvPr id="3" name="عنوان فرعي 2"/>
          <p:cNvSpPr>
            <a:spLocks noGrp="1"/>
          </p:cNvSpPr>
          <p:nvPr>
            <p:ph type="subTitle" idx="1"/>
          </p:nvPr>
        </p:nvSpPr>
        <p:spPr>
          <a:xfrm>
            <a:off x="0" y="836712"/>
            <a:ext cx="9144000" cy="6021288"/>
          </a:xfrm>
        </p:spPr>
        <p:txBody>
          <a:bodyPr>
            <a:normAutofit/>
          </a:bodyPr>
          <a:lstStyle/>
          <a:p>
            <a:pPr marL="16510" marR="245110" lvl="0" algn="just">
              <a:spcBef>
                <a:spcPts val="0"/>
              </a:spcBef>
            </a:pPr>
            <a:r>
              <a:rPr lang="ar-BH" sz="2000" b="1" dirty="0">
                <a:solidFill>
                  <a:prstClr val="black"/>
                </a:solidFill>
                <a:latin typeface="Times New Roman"/>
                <a:ea typeface="Times New Roman"/>
              </a:rPr>
              <a:t>أولاً:  </a:t>
            </a:r>
            <a:r>
              <a:rPr lang="ar-SA" sz="1800" b="1" dirty="0">
                <a:solidFill>
                  <a:prstClr val="black"/>
                </a:solidFill>
                <a:latin typeface="Times New Roman"/>
                <a:ea typeface="Times New Roman"/>
              </a:rPr>
              <a:t>عمليات التجوية</a:t>
            </a:r>
            <a:r>
              <a:rPr lang="ar-SA" sz="1800" dirty="0">
                <a:solidFill>
                  <a:prstClr val="black"/>
                </a:solidFill>
                <a:latin typeface="Times New Roman"/>
                <a:ea typeface="Times New Roman"/>
              </a:rPr>
              <a:t>   </a:t>
            </a:r>
            <a:r>
              <a:rPr lang="en-US" sz="1800" b="1" dirty="0">
                <a:solidFill>
                  <a:prstClr val="black"/>
                </a:solidFill>
                <a:latin typeface="Times New Roman"/>
                <a:ea typeface="Times New Roman"/>
              </a:rPr>
              <a:t>Weathering Processes</a:t>
            </a:r>
            <a:r>
              <a:rPr lang="en-US"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marR="2451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تعني التجوية التحول </a:t>
            </a:r>
            <a:r>
              <a:rPr lang="ar-SA" sz="1800" dirty="0" err="1">
                <a:solidFill>
                  <a:prstClr val="black"/>
                </a:solidFill>
                <a:latin typeface="Times New Roman"/>
                <a:ea typeface="Times New Roman"/>
              </a:rPr>
              <a:t>الفيزياوي</a:t>
            </a:r>
            <a:r>
              <a:rPr lang="ar-SA" sz="1800" dirty="0">
                <a:solidFill>
                  <a:prstClr val="black"/>
                </a:solidFill>
                <a:latin typeface="Times New Roman"/>
                <a:ea typeface="Times New Roman"/>
              </a:rPr>
              <a:t> </a:t>
            </a:r>
            <a:r>
              <a:rPr lang="en-US" sz="1800" dirty="0">
                <a:solidFill>
                  <a:prstClr val="black"/>
                </a:solidFill>
                <a:latin typeface="Times New Roman"/>
                <a:ea typeface="Times New Roman"/>
              </a:rPr>
              <a:t>Disintegration </a:t>
            </a:r>
            <a:r>
              <a:rPr lang="ar-SA" sz="1800" dirty="0">
                <a:solidFill>
                  <a:prstClr val="black"/>
                </a:solidFill>
                <a:latin typeface="Times New Roman"/>
                <a:ea typeface="Times New Roman"/>
              </a:rPr>
              <a:t>أو التحول الكيماوي </a:t>
            </a:r>
            <a:r>
              <a:rPr lang="en-US" sz="1800" dirty="0">
                <a:solidFill>
                  <a:prstClr val="black"/>
                </a:solidFill>
                <a:latin typeface="Times New Roman"/>
                <a:ea typeface="Times New Roman"/>
              </a:rPr>
              <a:t>Decomposition </a:t>
            </a:r>
            <a:r>
              <a:rPr lang="ar-SA" sz="1800" dirty="0">
                <a:solidFill>
                  <a:prstClr val="black"/>
                </a:solidFill>
                <a:latin typeface="Times New Roman"/>
                <a:ea typeface="Times New Roman"/>
              </a:rPr>
              <a:t>أو كليهما لمعادن الصخور على سطح الأرض أو بالقرب منه. إن معظم الصخور والمعادن الم</a:t>
            </a:r>
            <a:r>
              <a:rPr lang="ar-BH" sz="1800" dirty="0">
                <a:solidFill>
                  <a:prstClr val="black"/>
                </a:solidFill>
                <a:latin typeface="Times New Roman"/>
                <a:ea typeface="Times New Roman"/>
              </a:rPr>
              <a:t>ن</a:t>
            </a:r>
            <a:r>
              <a:rPr lang="ar-SA" sz="1800" dirty="0">
                <a:solidFill>
                  <a:prstClr val="black"/>
                </a:solidFill>
                <a:latin typeface="Times New Roman"/>
                <a:ea typeface="Times New Roman"/>
              </a:rPr>
              <a:t>كشفة على سطح الأرض أو بالقرب منه أو تحته مباشرة تكون متواجدة في بيئة لا تتشابه مع البيئة التي تكونت</a:t>
            </a:r>
            <a:r>
              <a:rPr lang="ar-BH" sz="1800" dirty="0">
                <a:solidFill>
                  <a:prstClr val="black"/>
                </a:solidFill>
                <a:latin typeface="Times New Roman"/>
                <a:ea typeface="Times New Roman"/>
              </a:rPr>
              <a:t> فيها</a:t>
            </a:r>
            <a:r>
              <a:rPr lang="ar-SA" sz="1800" dirty="0">
                <a:solidFill>
                  <a:prstClr val="black"/>
                </a:solidFill>
                <a:latin typeface="Times New Roman"/>
                <a:ea typeface="Times New Roman"/>
              </a:rPr>
              <a:t> هذه الصخور، </a:t>
            </a:r>
            <a:r>
              <a:rPr lang="ar-BH" sz="1800" dirty="0">
                <a:solidFill>
                  <a:prstClr val="black"/>
                </a:solidFill>
                <a:latin typeface="Times New Roman"/>
                <a:ea typeface="Times New Roman"/>
              </a:rPr>
              <a:t>وخاصة </a:t>
            </a:r>
            <a:r>
              <a:rPr lang="ar-SA" sz="1800" dirty="0">
                <a:solidFill>
                  <a:prstClr val="black"/>
                </a:solidFill>
                <a:latin typeface="Times New Roman"/>
                <a:ea typeface="Times New Roman"/>
              </a:rPr>
              <a:t>الصخور النارية والمتحولة التي تكونت في درجات حرارة وضغوط عالية، لذلك يمكن إيجاز تعريف عملية التجوية بأنها عملية تحول الصخور ومعادنها إلى إشكال قد تكون أكثر ثباتا في ظل وضعيات</a:t>
            </a:r>
            <a:r>
              <a:rPr lang="ar-BH" sz="1800" dirty="0">
                <a:solidFill>
                  <a:prstClr val="black"/>
                </a:solidFill>
                <a:latin typeface="Times New Roman"/>
                <a:ea typeface="Times New Roman"/>
              </a:rPr>
              <a:t> جديدة في بيئتها بفعل </a:t>
            </a:r>
            <a:r>
              <a:rPr lang="ar-SA" sz="1800" dirty="0">
                <a:solidFill>
                  <a:prstClr val="black"/>
                </a:solidFill>
                <a:latin typeface="Times New Roman"/>
                <a:ea typeface="Times New Roman"/>
              </a:rPr>
              <a:t>الرطوبة ودرجات الحرارة و</a:t>
            </a:r>
            <a:r>
              <a:rPr lang="ar-BH" sz="1800" dirty="0">
                <a:solidFill>
                  <a:prstClr val="black"/>
                </a:solidFill>
                <a:latin typeface="Times New Roman"/>
                <a:ea typeface="Times New Roman"/>
              </a:rPr>
              <a:t>النشاط</a:t>
            </a:r>
            <a:r>
              <a:rPr lang="ar-SA" sz="1800" dirty="0">
                <a:solidFill>
                  <a:prstClr val="black"/>
                </a:solidFill>
                <a:latin typeface="Times New Roman"/>
                <a:ea typeface="Times New Roman"/>
              </a:rPr>
              <a:t> </a:t>
            </a:r>
            <a:r>
              <a:rPr lang="ar-SA" sz="1800" dirty="0" err="1">
                <a:solidFill>
                  <a:prstClr val="black"/>
                </a:solidFill>
                <a:latin typeface="Times New Roman"/>
                <a:ea typeface="Times New Roman"/>
              </a:rPr>
              <a:t>البايولوجي</a:t>
            </a:r>
            <a:r>
              <a:rPr lang="ar-SA" sz="1800" dirty="0">
                <a:solidFill>
                  <a:prstClr val="black"/>
                </a:solidFill>
                <a:latin typeface="Times New Roman"/>
                <a:ea typeface="Times New Roman"/>
              </a:rPr>
              <a:t>.</a:t>
            </a:r>
            <a:endParaRPr lang="en-US" sz="1400" b="1"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والتجوية عملية خارجية لا صلة لها بباطن الأرض. وقد عرفها البعض بأنها عملية ابتدائية </a:t>
            </a:r>
            <a:r>
              <a:rPr lang="ar-BH" sz="1800" dirty="0">
                <a:solidFill>
                  <a:prstClr val="black"/>
                </a:solidFill>
                <a:latin typeface="Times New Roman"/>
                <a:ea typeface="Times New Roman"/>
              </a:rPr>
              <a:t>تعمل على </a:t>
            </a:r>
            <a:r>
              <a:rPr lang="ar-SA" sz="1800" dirty="0">
                <a:solidFill>
                  <a:prstClr val="black"/>
                </a:solidFill>
                <a:latin typeface="Times New Roman"/>
                <a:ea typeface="Times New Roman"/>
              </a:rPr>
              <a:t>تمهيد الصخور</a:t>
            </a:r>
            <a:r>
              <a:rPr lang="ar-BH" sz="1800" dirty="0">
                <a:solidFill>
                  <a:prstClr val="black"/>
                </a:solidFill>
                <a:latin typeface="Times New Roman"/>
                <a:ea typeface="Times New Roman"/>
              </a:rPr>
              <a:t> لعمليات ال</a:t>
            </a:r>
            <a:r>
              <a:rPr lang="ar-SA" sz="1800" dirty="0">
                <a:solidFill>
                  <a:prstClr val="black"/>
                </a:solidFill>
                <a:latin typeface="Times New Roman"/>
                <a:ea typeface="Times New Roman"/>
              </a:rPr>
              <a:t>حمل والنقل </a:t>
            </a:r>
            <a:r>
              <a:rPr lang="ar-SA" sz="1800" dirty="0" err="1">
                <a:solidFill>
                  <a:prstClr val="black"/>
                </a:solidFill>
                <a:latin typeface="Times New Roman"/>
                <a:ea typeface="Times New Roman"/>
              </a:rPr>
              <a:t>والارساب</a:t>
            </a:r>
            <a:r>
              <a:rPr lang="ar-SA" sz="1800" dirty="0">
                <a:solidFill>
                  <a:prstClr val="black"/>
                </a:solidFill>
                <a:latin typeface="Times New Roman"/>
                <a:ea typeface="Times New Roman"/>
              </a:rPr>
              <a:t>, ولولا عملية الإعداد هذه لما تمكنت عوامل الح</a:t>
            </a:r>
            <a:r>
              <a:rPr lang="ar-BH" sz="1800" dirty="0">
                <a:solidFill>
                  <a:prstClr val="black"/>
                </a:solidFill>
                <a:latin typeface="Times New Roman"/>
                <a:ea typeface="Times New Roman"/>
              </a:rPr>
              <a:t>ت</a:t>
            </a:r>
            <a:r>
              <a:rPr lang="ar-SA" sz="1800" dirty="0">
                <a:solidFill>
                  <a:prstClr val="black"/>
                </a:solidFill>
                <a:latin typeface="Times New Roman"/>
                <a:ea typeface="Times New Roman"/>
              </a:rPr>
              <a:t> والنقل من تأدية عملها على الوجه الأكمل</a:t>
            </a:r>
            <a:r>
              <a:rPr lang="ar-BH" sz="1800" dirty="0">
                <a:solidFill>
                  <a:prstClr val="black"/>
                </a:solidFill>
                <a:latin typeface="Times New Roman"/>
                <a:ea typeface="Times New Roman"/>
              </a:rPr>
              <a:t>، و</a:t>
            </a:r>
            <a:r>
              <a:rPr lang="ar-SA" sz="1800" dirty="0">
                <a:solidFill>
                  <a:prstClr val="black"/>
                </a:solidFill>
                <a:latin typeface="Times New Roman"/>
                <a:ea typeface="Times New Roman"/>
              </a:rPr>
              <a:t>تحتاج عمليات التجوية كافة إلى الطاقة اللازمة لقيامها بعملها سواء كان ذلك العمل ميكانيكيا أم كيماويا</a:t>
            </a:r>
            <a:r>
              <a:rPr lang="ar-BH" sz="1800" dirty="0">
                <a:solidFill>
                  <a:prstClr val="black"/>
                </a:solidFill>
                <a:latin typeface="Times New Roman"/>
                <a:ea typeface="Times New Roman"/>
              </a:rPr>
              <a:t> أو حيويا، </a:t>
            </a:r>
            <a:r>
              <a:rPr lang="ar-SA" sz="1800" dirty="0">
                <a:solidFill>
                  <a:prstClr val="black"/>
                </a:solidFill>
                <a:latin typeface="Times New Roman"/>
                <a:ea typeface="Times New Roman"/>
              </a:rPr>
              <a:t>ويهيئ الجو تلك الطاقة من خلال أشعة الشمس وطاقتها الحرارية، حيث أن الطاقة الشمسية هي المسؤولة عن أي تغيير يحدث في حالة الغلاف الغازي الذي يحيط بالكرة الأرضية وينعكس ذلك بدوره على فعاليات عمليات التجوية المختلفة.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r>
              <a:rPr lang="ar-SA" sz="1800" dirty="0">
                <a:solidFill>
                  <a:prstClr val="black"/>
                </a:solidFill>
                <a:latin typeface="Times New Roman"/>
                <a:ea typeface="Times New Roman"/>
              </a:rPr>
              <a:t>وتعتبر عملية التجوية مهمة جدا للحياة على سطح الأرض، إذ أنها ال</a:t>
            </a:r>
            <a:r>
              <a:rPr lang="ar-BH" sz="1800" dirty="0">
                <a:solidFill>
                  <a:prstClr val="black"/>
                </a:solidFill>
                <a:latin typeface="Times New Roman"/>
                <a:ea typeface="Times New Roman"/>
              </a:rPr>
              <a:t>مس</a:t>
            </a:r>
            <a:r>
              <a:rPr lang="ar-SA" sz="1800" dirty="0" err="1">
                <a:solidFill>
                  <a:prstClr val="black"/>
                </a:solidFill>
                <a:latin typeface="Times New Roman"/>
                <a:ea typeface="Times New Roman"/>
              </a:rPr>
              <a:t>ؤول</a:t>
            </a:r>
            <a:r>
              <a:rPr lang="ar-SA" sz="1800" dirty="0">
                <a:solidFill>
                  <a:prstClr val="black"/>
                </a:solidFill>
                <a:latin typeface="Times New Roman"/>
                <a:ea typeface="Times New Roman"/>
              </a:rPr>
              <a:t> الرئيسي عن تكوين التربة التي تعتبر الأساس الأول لدورة الحياة على سطح الأرض.</a:t>
            </a:r>
            <a:endParaRPr lang="en-US" sz="1400" b="1" dirty="0">
              <a:solidFill>
                <a:prstClr val="black"/>
              </a:solidFill>
              <a:latin typeface="Times New Roman"/>
              <a:ea typeface="Times New Roman"/>
            </a:endParaRPr>
          </a:p>
          <a:p>
            <a:pPr marL="16510" lvl="0" algn="just">
              <a:spcBef>
                <a:spcPts val="0"/>
              </a:spcBef>
            </a:pPr>
            <a:r>
              <a:rPr lang="ar-SA" sz="1800" dirty="0">
                <a:solidFill>
                  <a:prstClr val="black"/>
                </a:solidFill>
                <a:latin typeface="Times New Roman"/>
                <a:ea typeface="Times New Roman"/>
              </a:rPr>
              <a:t>       </a:t>
            </a:r>
            <a:r>
              <a:rPr lang="ar-BH" sz="1800" dirty="0">
                <a:solidFill>
                  <a:prstClr val="black"/>
                </a:solidFill>
                <a:latin typeface="Times New Roman"/>
                <a:ea typeface="Times New Roman"/>
              </a:rPr>
              <a:t>تتميز </a:t>
            </a:r>
            <a:r>
              <a:rPr lang="ar-SA" sz="1800" dirty="0">
                <a:solidFill>
                  <a:prstClr val="black"/>
                </a:solidFill>
                <a:latin typeface="Times New Roman"/>
                <a:ea typeface="Times New Roman"/>
              </a:rPr>
              <a:t>عمليات التجوية </a:t>
            </a:r>
            <a:r>
              <a:rPr lang="ar-BH" sz="1800" dirty="0">
                <a:solidFill>
                  <a:prstClr val="black"/>
                </a:solidFill>
                <a:latin typeface="Times New Roman"/>
                <a:ea typeface="Times New Roman"/>
              </a:rPr>
              <a:t>بأنها </a:t>
            </a:r>
            <a:r>
              <a:rPr lang="ar-SA" sz="1800" dirty="0">
                <a:solidFill>
                  <a:prstClr val="black"/>
                </a:solidFill>
                <a:latin typeface="Times New Roman"/>
                <a:ea typeface="Times New Roman"/>
              </a:rPr>
              <a:t>بطيئة جدا بصورة عامة بحيث لا يمكن ملاحظتها بصورة مباشرة، وقد أمكن من خلال المباني التي أقامتها الحضارات الإنسانية الأولى</a:t>
            </a:r>
            <a:r>
              <a:rPr lang="ar-BH" sz="1800" dirty="0">
                <a:solidFill>
                  <a:prstClr val="black"/>
                </a:solidFill>
                <a:latin typeface="Times New Roman"/>
                <a:ea typeface="Times New Roman"/>
              </a:rPr>
              <a:t> وما جمع عنها من </a:t>
            </a:r>
            <a:r>
              <a:rPr lang="ar-SA" sz="1800" dirty="0">
                <a:solidFill>
                  <a:prstClr val="black"/>
                </a:solidFill>
                <a:latin typeface="Times New Roman"/>
                <a:ea typeface="Times New Roman"/>
              </a:rPr>
              <a:t>معلومات أثرية وتاريخية </a:t>
            </a:r>
            <a:r>
              <a:rPr lang="ar-BH" sz="1800" dirty="0">
                <a:solidFill>
                  <a:prstClr val="black"/>
                </a:solidFill>
                <a:latin typeface="Times New Roman"/>
                <a:ea typeface="Times New Roman"/>
              </a:rPr>
              <a:t>ت</a:t>
            </a:r>
            <a:r>
              <a:rPr lang="ar-SA" sz="1800" dirty="0">
                <a:solidFill>
                  <a:prstClr val="black"/>
                </a:solidFill>
                <a:latin typeface="Times New Roman"/>
                <a:ea typeface="Times New Roman"/>
              </a:rPr>
              <a:t>قد</a:t>
            </a:r>
            <a:r>
              <a:rPr lang="ar-BH" sz="1800" dirty="0">
                <a:solidFill>
                  <a:prstClr val="black"/>
                </a:solidFill>
                <a:latin typeface="Times New Roman"/>
                <a:ea typeface="Times New Roman"/>
              </a:rPr>
              <a:t>ي</a:t>
            </a:r>
            <a:r>
              <a:rPr lang="ar-SA" sz="1800" dirty="0">
                <a:solidFill>
                  <a:prstClr val="black"/>
                </a:solidFill>
                <a:latin typeface="Times New Roman"/>
                <a:ea typeface="Times New Roman"/>
              </a:rPr>
              <a:t>ر معدل التجوية لأنواع الصخور المختلفة وعلى فترات طويلة.</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spcBef>
                <a:spcPts val="0"/>
              </a:spcBef>
            </a:pPr>
            <a:r>
              <a:rPr lang="ar-BH" sz="1800" dirty="0">
                <a:solidFill>
                  <a:prstClr val="black"/>
                </a:solidFill>
                <a:latin typeface="Times New Roman"/>
                <a:ea typeface="Times New Roman"/>
              </a:rPr>
              <a:t> </a:t>
            </a:r>
            <a:endParaRPr lang="en-US" sz="1400" b="1" dirty="0">
              <a:solidFill>
                <a:prstClr val="black"/>
              </a:solidFill>
              <a:latin typeface="Times New Roman"/>
              <a:ea typeface="Times New Roman"/>
            </a:endParaRPr>
          </a:p>
          <a:p>
            <a:endParaRPr lang="ar-IQ" dirty="0"/>
          </a:p>
        </p:txBody>
      </p:sp>
    </p:spTree>
    <p:extLst>
      <p:ext uri="{BB962C8B-B14F-4D97-AF65-F5344CB8AC3E}">
        <p14:creationId xmlns:p14="http://schemas.microsoft.com/office/powerpoint/2010/main" val="1409014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332656"/>
            <a:ext cx="9036496" cy="5078313"/>
          </a:xfrm>
          <a:prstGeom prst="rect">
            <a:avLst/>
          </a:prstGeom>
        </p:spPr>
        <p:txBody>
          <a:bodyPr wrap="square">
            <a:spAutoFit/>
          </a:bodyPr>
          <a:lstStyle/>
          <a:p>
            <a:pPr marL="16510" lvl="0" algn="just"/>
            <a:r>
              <a:rPr lang="ar-SA" b="1" dirty="0">
                <a:solidFill>
                  <a:prstClr val="black"/>
                </a:solidFill>
                <a:latin typeface="Times New Roman"/>
                <a:ea typeface="Times New Roman"/>
              </a:rPr>
              <a:t>أنواع التجوية:</a:t>
            </a:r>
            <a:endParaRPr lang="en-US" sz="1400" b="1" dirty="0">
              <a:solidFill>
                <a:prstClr val="black"/>
              </a:solidFill>
              <a:latin typeface="Times New Roman"/>
              <a:ea typeface="Times New Roman"/>
            </a:endParaRPr>
          </a:p>
          <a:p>
            <a:pPr marL="16510" lvl="0" indent="440690" algn="just"/>
            <a:r>
              <a:rPr lang="ar-SA" dirty="0">
                <a:solidFill>
                  <a:prstClr val="black"/>
                </a:solidFill>
                <a:latin typeface="Times New Roman"/>
                <a:ea typeface="Times New Roman"/>
              </a:rPr>
              <a:t>تضم التجوية العمليات الكيماوية </a:t>
            </a:r>
            <a:r>
              <a:rPr lang="ar-SA" dirty="0" err="1">
                <a:solidFill>
                  <a:prstClr val="black"/>
                </a:solidFill>
                <a:latin typeface="Times New Roman"/>
                <a:ea typeface="Times New Roman"/>
              </a:rPr>
              <a:t>والفيزياوية</a:t>
            </a:r>
            <a:r>
              <a:rPr lang="ar-SA" dirty="0">
                <a:solidFill>
                  <a:prstClr val="black"/>
                </a:solidFill>
                <a:latin typeface="Times New Roman"/>
                <a:ea typeface="Times New Roman"/>
              </a:rPr>
              <a:t> (أو الميكانيكية) التي يستطيع الجو من خلالها أن يؤثر على الصخور، ولذلك فهي تقسم إلى التجوية الميكانيكية أو </a:t>
            </a:r>
            <a:r>
              <a:rPr lang="ar-SA" dirty="0" err="1">
                <a:solidFill>
                  <a:prstClr val="black"/>
                </a:solidFill>
                <a:latin typeface="Times New Roman"/>
                <a:ea typeface="Times New Roman"/>
              </a:rPr>
              <a:t>الفيزياوية</a:t>
            </a:r>
            <a:r>
              <a:rPr lang="ar-SA" dirty="0">
                <a:solidFill>
                  <a:prstClr val="black"/>
                </a:solidFill>
                <a:latin typeface="Times New Roman"/>
                <a:ea typeface="Times New Roman"/>
              </a:rPr>
              <a:t> والتجوية الكيماوية. وي</a:t>
            </a:r>
            <a:r>
              <a:rPr lang="ar-BH" dirty="0">
                <a:solidFill>
                  <a:prstClr val="black"/>
                </a:solidFill>
                <a:latin typeface="Times New Roman"/>
                <a:ea typeface="Times New Roman"/>
              </a:rPr>
              <a:t>ضيف</a:t>
            </a:r>
            <a:r>
              <a:rPr lang="ar-SA" dirty="0">
                <a:solidFill>
                  <a:prstClr val="black"/>
                </a:solidFill>
                <a:latin typeface="Times New Roman"/>
                <a:ea typeface="Times New Roman"/>
              </a:rPr>
              <a:t> البعض من المختصين نوعا ثالثا من التجوية وهو التجوية العضوية حيث يناقشون فيه اثر الأحياء على الصخور، غير أن عمل الأحياء هذا لا يتعدى كونه عملا </a:t>
            </a:r>
            <a:r>
              <a:rPr lang="ar-SA" dirty="0" err="1">
                <a:solidFill>
                  <a:prstClr val="black"/>
                </a:solidFill>
                <a:latin typeface="Times New Roman"/>
                <a:ea typeface="Times New Roman"/>
              </a:rPr>
              <a:t>فيزياويا</a:t>
            </a:r>
            <a:r>
              <a:rPr lang="ar-SA" dirty="0">
                <a:solidFill>
                  <a:prstClr val="black"/>
                </a:solidFill>
                <a:latin typeface="Times New Roman"/>
                <a:ea typeface="Times New Roman"/>
              </a:rPr>
              <a:t> (ميكانيكيا) أو عملا كيماويا ولذلك فمن المستحسن أن تقسم التجوية إلى القسمين الأولين فقط.</a:t>
            </a:r>
            <a:endParaRPr lang="en-US" sz="1400" b="1" dirty="0">
              <a:solidFill>
                <a:prstClr val="black"/>
              </a:solidFill>
              <a:latin typeface="Times New Roman"/>
              <a:ea typeface="Times New Roman"/>
            </a:endParaRPr>
          </a:p>
          <a:p>
            <a:pPr marL="16510" lvl="0" indent="440690" algn="just"/>
            <a:r>
              <a:rPr lang="ar-BH"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وتعمل </a:t>
            </a:r>
            <a:r>
              <a:rPr lang="ar-SA" dirty="0">
                <a:solidFill>
                  <a:prstClr val="black"/>
                </a:solidFill>
                <a:latin typeface="Times New Roman"/>
                <a:ea typeface="Times New Roman"/>
              </a:rPr>
              <a:t>التجوية </a:t>
            </a:r>
            <a:r>
              <a:rPr lang="ar-SA" dirty="0" err="1">
                <a:solidFill>
                  <a:prstClr val="black"/>
                </a:solidFill>
                <a:latin typeface="Times New Roman"/>
                <a:ea typeface="Times New Roman"/>
              </a:rPr>
              <a:t>الفيزياوية</a:t>
            </a:r>
            <a:r>
              <a:rPr lang="ar-SA" dirty="0">
                <a:solidFill>
                  <a:prstClr val="black"/>
                </a:solidFill>
                <a:latin typeface="Times New Roman"/>
                <a:ea typeface="Times New Roman"/>
              </a:rPr>
              <a:t> </a:t>
            </a:r>
            <a:r>
              <a:rPr lang="ar-BH" dirty="0">
                <a:solidFill>
                  <a:prstClr val="black"/>
                </a:solidFill>
                <a:latin typeface="Times New Roman"/>
                <a:ea typeface="Times New Roman"/>
              </a:rPr>
              <a:t>على </a:t>
            </a:r>
            <a:r>
              <a:rPr lang="ar-SA" dirty="0">
                <a:solidFill>
                  <a:prstClr val="black"/>
                </a:solidFill>
                <a:latin typeface="Times New Roman"/>
                <a:ea typeface="Times New Roman"/>
              </a:rPr>
              <a:t>تتفكك الصخور الأصلية إلى مواد اصغر من حيث حجمها, ولا يصاحب هذه العملية أي تغير ملحوظ من الناحية الكيماوية أو في التركيب المعدن للصخور، أما التجوية الكيمياوية</a:t>
            </a:r>
            <a:r>
              <a:rPr lang="ar-BH" dirty="0">
                <a:solidFill>
                  <a:prstClr val="black"/>
                </a:solidFill>
                <a:latin typeface="Times New Roman"/>
                <a:ea typeface="Times New Roman"/>
              </a:rPr>
              <a:t> فتعمل على </a:t>
            </a:r>
            <a:r>
              <a:rPr lang="ar-SA" dirty="0">
                <a:solidFill>
                  <a:prstClr val="black"/>
                </a:solidFill>
                <a:latin typeface="Times New Roman"/>
                <a:ea typeface="Times New Roman"/>
              </a:rPr>
              <a:t>تغير التركيب الكيمياوي والمعدني للصخور التي تتعرض </a:t>
            </a:r>
            <a:r>
              <a:rPr lang="ar-BH" dirty="0">
                <a:solidFill>
                  <a:prstClr val="black"/>
                </a:solidFill>
                <a:latin typeface="Times New Roman"/>
                <a:ea typeface="Times New Roman"/>
              </a:rPr>
              <a:t>ل</a:t>
            </a:r>
            <a:r>
              <a:rPr lang="ar-SA" dirty="0">
                <a:solidFill>
                  <a:prstClr val="black"/>
                </a:solidFill>
                <a:latin typeface="Times New Roman"/>
                <a:ea typeface="Times New Roman"/>
              </a:rPr>
              <a:t>هذه العملية، وتحدث هاتان العمليتان بشكل متلازم في الطبيعة بحيث يصعب فصل تأثير أحداهما عن الأخرى، </a:t>
            </a:r>
            <a:r>
              <a:rPr lang="ar-BH" dirty="0">
                <a:solidFill>
                  <a:prstClr val="black"/>
                </a:solidFill>
                <a:latin typeface="Times New Roman"/>
                <a:ea typeface="Times New Roman"/>
              </a:rPr>
              <a:t>وبذلك فان عمليات التجوية تعمل </a:t>
            </a:r>
            <a:r>
              <a:rPr lang="ar-BH" dirty="0" err="1">
                <a:solidFill>
                  <a:prstClr val="black"/>
                </a:solidFill>
                <a:latin typeface="Times New Roman"/>
                <a:ea typeface="Times New Roman"/>
              </a:rPr>
              <a:t>كأ</a:t>
            </a:r>
            <a:r>
              <a:rPr lang="ar-SA" dirty="0" err="1">
                <a:solidFill>
                  <a:prstClr val="black"/>
                </a:solidFill>
                <a:latin typeface="Times New Roman"/>
                <a:ea typeface="Times New Roman"/>
              </a:rPr>
              <a:t>داة</a:t>
            </a:r>
            <a:r>
              <a:rPr lang="ar-SA" dirty="0">
                <a:solidFill>
                  <a:prstClr val="black"/>
                </a:solidFill>
                <a:latin typeface="Times New Roman"/>
                <a:ea typeface="Times New Roman"/>
              </a:rPr>
              <a:t> تكيف الصخور المكونة للقشرة الأرضية</a:t>
            </a:r>
            <a:r>
              <a:rPr lang="ar-BH" dirty="0">
                <a:solidFill>
                  <a:prstClr val="black"/>
                </a:solidFill>
                <a:latin typeface="Times New Roman"/>
                <a:ea typeface="Times New Roman"/>
              </a:rPr>
              <a:t> مع البيئة التي توجد فيها، وفيما يلي توضيح لأنواع التجوية:</a:t>
            </a:r>
            <a:endParaRPr lang="en-US" sz="14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أ- </a:t>
            </a:r>
            <a:r>
              <a:rPr lang="ar-SA" dirty="0">
                <a:solidFill>
                  <a:prstClr val="black"/>
                </a:solidFill>
                <a:latin typeface="Times New Roman"/>
                <a:ea typeface="Times New Roman"/>
              </a:rPr>
              <a:t>التجوية الميكانيكية (</a:t>
            </a:r>
            <a:r>
              <a:rPr lang="ar-SA" dirty="0" err="1">
                <a:solidFill>
                  <a:prstClr val="black"/>
                </a:solidFill>
                <a:latin typeface="Times New Roman"/>
                <a:ea typeface="Times New Roman"/>
              </a:rPr>
              <a:t>الفيزياوية</a:t>
            </a:r>
            <a:r>
              <a:rPr lang="ar-SA" dirty="0">
                <a:solidFill>
                  <a:prstClr val="black"/>
                </a:solidFill>
                <a:latin typeface="Times New Roman"/>
                <a:ea typeface="Times New Roman"/>
              </a:rPr>
              <a:t>)</a:t>
            </a:r>
            <a:r>
              <a:rPr lang="ar-BH" dirty="0">
                <a:solidFill>
                  <a:prstClr val="black"/>
                </a:solidFill>
                <a:latin typeface="Times New Roman"/>
                <a:ea typeface="Times New Roman"/>
              </a:rPr>
              <a:t>:</a:t>
            </a:r>
            <a:r>
              <a:rPr lang="ar-SA" dirty="0">
                <a:solidFill>
                  <a:prstClr val="black"/>
                </a:solidFill>
                <a:latin typeface="Times New Roman"/>
                <a:ea typeface="Times New Roman"/>
              </a:rPr>
              <a:t> </a:t>
            </a:r>
            <a:endParaRPr lang="en-US" sz="1400" dirty="0">
              <a:solidFill>
                <a:prstClr val="black"/>
              </a:solidFill>
              <a:latin typeface="Times New Roman"/>
              <a:ea typeface="Times New Roman"/>
            </a:endParaRPr>
          </a:p>
          <a:p>
            <a:pPr lvl="0"/>
            <a:r>
              <a:rPr lang="ar-SA" dirty="0">
                <a:solidFill>
                  <a:prstClr val="black"/>
                </a:solidFill>
                <a:ea typeface="Times New Roman"/>
                <a:cs typeface="Times New Roman"/>
              </a:rPr>
              <a:t>        يقوم الجو بوساطة هذه العملية في التأثير على الصخور بأساليب </a:t>
            </a:r>
            <a:r>
              <a:rPr lang="ar-SA" dirty="0" err="1">
                <a:solidFill>
                  <a:prstClr val="black"/>
                </a:solidFill>
                <a:ea typeface="Times New Roman"/>
                <a:cs typeface="Times New Roman"/>
              </a:rPr>
              <a:t>فيزياوية</a:t>
            </a:r>
            <a:r>
              <a:rPr lang="ar-SA" dirty="0">
                <a:solidFill>
                  <a:prstClr val="black"/>
                </a:solidFill>
                <a:ea typeface="Times New Roman"/>
                <a:cs typeface="Times New Roman"/>
              </a:rPr>
              <a:t> حيث تتحطم الصخور إلى فتات صخري اصغر حجما من الصخور الأصلية</a:t>
            </a:r>
            <a:r>
              <a:rPr lang="ar-BH" dirty="0">
                <a:solidFill>
                  <a:prstClr val="black"/>
                </a:solidFill>
                <a:ea typeface="Times New Roman"/>
                <a:cs typeface="Times New Roman"/>
              </a:rPr>
              <a:t>،</a:t>
            </a:r>
            <a:r>
              <a:rPr lang="ar-SA" dirty="0">
                <a:solidFill>
                  <a:prstClr val="black"/>
                </a:solidFill>
                <a:ea typeface="Times New Roman"/>
                <a:cs typeface="Times New Roman"/>
              </a:rPr>
              <a:t> ولا يحدث أي تغيير مهما كان بسيطا في التركيب الكيماوي للصخور الناتجة. ويلعب هذا النوع من أنواع التجوية دورا مهما في زيادة المساحة السطحية للفتات الصخري الناتج عن تحطم الصخرة الأصلية, الأمر الذي يزيد من احتمالات تعرضها إلى عمليات الت</a:t>
            </a:r>
            <a:r>
              <a:rPr lang="ar-BH" dirty="0">
                <a:solidFill>
                  <a:prstClr val="black"/>
                </a:solidFill>
                <a:ea typeface="Times New Roman"/>
                <a:cs typeface="Times New Roman"/>
              </a:rPr>
              <a:t>جوي</a:t>
            </a:r>
            <a:r>
              <a:rPr lang="ar-SA" dirty="0">
                <a:solidFill>
                  <a:prstClr val="black"/>
                </a:solidFill>
                <a:ea typeface="Times New Roman"/>
                <a:cs typeface="Times New Roman"/>
              </a:rPr>
              <a:t>ة الأخرى وخاصة الت</a:t>
            </a:r>
            <a:r>
              <a:rPr lang="ar-BH" dirty="0">
                <a:solidFill>
                  <a:prstClr val="black"/>
                </a:solidFill>
                <a:ea typeface="Times New Roman"/>
                <a:cs typeface="Times New Roman"/>
              </a:rPr>
              <a:t>جوية</a:t>
            </a:r>
            <a:r>
              <a:rPr lang="ar-SA" dirty="0">
                <a:solidFill>
                  <a:prstClr val="black"/>
                </a:solidFill>
                <a:ea typeface="Times New Roman"/>
                <a:cs typeface="Times New Roman"/>
              </a:rPr>
              <a:t> الكيماوية. ويمارس الجو دوره </a:t>
            </a:r>
            <a:r>
              <a:rPr lang="ar-SA" dirty="0" err="1">
                <a:solidFill>
                  <a:prstClr val="black"/>
                </a:solidFill>
                <a:ea typeface="Times New Roman"/>
                <a:cs typeface="Times New Roman"/>
              </a:rPr>
              <a:t>الفيزياوي</a:t>
            </a:r>
            <a:r>
              <a:rPr lang="ar-SA" dirty="0">
                <a:solidFill>
                  <a:prstClr val="black"/>
                </a:solidFill>
                <a:ea typeface="Times New Roman"/>
                <a:cs typeface="Times New Roman"/>
              </a:rPr>
              <a:t> بأساليب متعددة</a:t>
            </a:r>
            <a:endParaRPr lang="ar-IQ" dirty="0">
              <a:solidFill>
                <a:prstClr val="black"/>
              </a:solidFill>
            </a:endParaRPr>
          </a:p>
        </p:txBody>
      </p:sp>
    </p:spTree>
    <p:extLst>
      <p:ext uri="{BB962C8B-B14F-4D97-AF65-F5344CB8AC3E}">
        <p14:creationId xmlns:p14="http://schemas.microsoft.com/office/powerpoint/2010/main" val="1382153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58847"/>
            <a:ext cx="9036496" cy="4524315"/>
          </a:xfrm>
          <a:prstGeom prst="rect">
            <a:avLst/>
          </a:prstGeom>
        </p:spPr>
        <p:txBody>
          <a:bodyPr wrap="square">
            <a:spAutoFit/>
          </a:bodyPr>
          <a:lstStyle/>
          <a:p>
            <a:pPr marL="16510" marR="245110" lvl="0" algn="just"/>
            <a:r>
              <a:rPr lang="ar-BH" b="1" dirty="0">
                <a:solidFill>
                  <a:prstClr val="black"/>
                </a:solidFill>
                <a:latin typeface="Times New Roman"/>
                <a:ea typeface="Times New Roman"/>
              </a:rPr>
              <a:t>ب- </a:t>
            </a:r>
            <a:r>
              <a:rPr lang="ar-SA" b="1" dirty="0">
                <a:solidFill>
                  <a:prstClr val="black"/>
                </a:solidFill>
                <a:latin typeface="Times New Roman"/>
                <a:ea typeface="Times New Roman"/>
              </a:rPr>
              <a:t>التجوية الكيماوية:</a:t>
            </a:r>
            <a:endParaRPr lang="en-US" sz="1400" b="1" dirty="0">
              <a:solidFill>
                <a:prstClr val="black"/>
              </a:solidFill>
              <a:latin typeface="Times New Roman"/>
              <a:ea typeface="Times New Roman"/>
            </a:endParaRPr>
          </a:p>
          <a:p>
            <a:pPr marL="16510" marR="245110" lvl="0" algn="just"/>
            <a:r>
              <a:rPr lang="ar-BH" b="1" dirty="0">
                <a:solidFill>
                  <a:prstClr val="black"/>
                </a:solidFill>
                <a:latin typeface="Times New Roman"/>
                <a:ea typeface="Times New Roman"/>
              </a:rPr>
              <a:t> </a:t>
            </a:r>
            <a:endParaRPr lang="en-US" sz="1400" b="1" dirty="0">
              <a:solidFill>
                <a:prstClr val="black"/>
              </a:solidFill>
              <a:latin typeface="Times New Roman"/>
              <a:ea typeface="Times New Roman"/>
            </a:endParaRPr>
          </a:p>
          <a:p>
            <a:pPr marL="16510" lvl="0" algn="just"/>
            <a:r>
              <a:rPr lang="ar-SA" dirty="0">
                <a:solidFill>
                  <a:prstClr val="black"/>
                </a:solidFill>
                <a:latin typeface="Times New Roman"/>
                <a:ea typeface="Times New Roman"/>
              </a:rPr>
              <a:t>      تظم التجوية الكيماوية مجموعه من التفاعلات المعقدة التي تقوم بها مواد مختلفة كالماء والأوكسجين وثاني أكسيد الكربون والحوامض والمواد العضوية. وتعمل هذه المواد عند تأثيرها على الصخور إلى تغيير وتبديل المعادن وتركبها الكيماوي. </a:t>
            </a:r>
            <a:endParaRPr lang="en-US" sz="14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و</a:t>
            </a:r>
            <a:r>
              <a:rPr lang="ar-SA" dirty="0">
                <a:solidFill>
                  <a:prstClr val="black"/>
                </a:solidFill>
                <a:latin typeface="Times New Roman"/>
                <a:ea typeface="Times New Roman"/>
              </a:rPr>
              <a:t>ينتج من معظم العمليات الكيماوية للجو تغييرات تشمل: </a:t>
            </a:r>
            <a:endParaRPr lang="en-US" sz="1400" b="1"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زيادة في الحجم الذي يؤدي بالتالي إلى زيادة الضغط الداخلي </a:t>
            </a:r>
            <a:r>
              <a:rPr lang="ar-SA" dirty="0" err="1">
                <a:solidFill>
                  <a:prstClr val="black"/>
                </a:solidFill>
                <a:latin typeface="Times New Roman"/>
                <a:ea typeface="Times New Roman"/>
              </a:rPr>
              <a:t>للصخو</a:t>
            </a:r>
            <a:r>
              <a:rPr lang="ar-BH" dirty="0">
                <a:solidFill>
                  <a:prstClr val="black"/>
                </a:solidFill>
                <a:latin typeface="Times New Roman"/>
                <a:ea typeface="Times New Roman"/>
              </a:rPr>
              <a:t>ر</a:t>
            </a:r>
            <a:r>
              <a:rPr lang="ar-SA" dirty="0">
                <a:solidFill>
                  <a:prstClr val="black"/>
                </a:solidFill>
                <a:latin typeface="Times New Roman"/>
                <a:ea typeface="Times New Roman"/>
              </a:rPr>
              <a:t>.</a:t>
            </a:r>
            <a:endParaRPr lang="en-US" sz="1400" b="1"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تقليل في كثافة المعادن.</a:t>
            </a:r>
            <a:endParaRPr lang="en-US" sz="1400" b="1"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ذرات ذوات أحجام صغيرة ينتج عنها زيادة في المساحة السطحية. </a:t>
            </a:r>
            <a:endParaRPr lang="en-US" sz="1400" b="1"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مواد أكثر استقرار</a:t>
            </a:r>
            <a:r>
              <a:rPr lang="ar-BH" dirty="0">
                <a:solidFill>
                  <a:prstClr val="black"/>
                </a:solidFill>
                <a:latin typeface="Times New Roman"/>
                <a:ea typeface="Times New Roman"/>
              </a:rPr>
              <a:t> أحيانا</a:t>
            </a:r>
            <a:r>
              <a:rPr lang="ar-SA" dirty="0">
                <a:solidFill>
                  <a:prstClr val="black"/>
                </a:solidFill>
                <a:latin typeface="Times New Roman"/>
                <a:ea typeface="Times New Roman"/>
              </a:rPr>
              <a:t>.</a:t>
            </a:r>
            <a:endParaRPr lang="en-US" sz="1400" b="1" dirty="0">
              <a:solidFill>
                <a:prstClr val="black"/>
              </a:solidFill>
              <a:latin typeface="Times New Roman"/>
              <a:ea typeface="Times New Roman"/>
            </a:endParaRPr>
          </a:p>
          <a:p>
            <a:pPr marL="342900" lvl="0" indent="-342900" algn="just">
              <a:buFont typeface="+mj-lt"/>
              <a:buAutoNum type="arabicPeriod"/>
              <a:tabLst>
                <a:tab pos="245110" algn="l"/>
              </a:tabLst>
            </a:pPr>
            <a:r>
              <a:rPr lang="ar-SA" dirty="0">
                <a:solidFill>
                  <a:prstClr val="black"/>
                </a:solidFill>
                <a:latin typeface="Times New Roman"/>
                <a:ea typeface="Times New Roman"/>
              </a:rPr>
              <a:t>مواد أكثر قدرة على الانتقال.</a:t>
            </a:r>
            <a:endParaRPr lang="en-US" sz="1400" b="1" dirty="0">
              <a:solidFill>
                <a:prstClr val="black"/>
              </a:solidFill>
              <a:latin typeface="Times New Roman"/>
              <a:ea typeface="Times New Roman"/>
            </a:endParaRPr>
          </a:p>
          <a:p>
            <a:pPr marL="16510" lvl="0" algn="just"/>
            <a:r>
              <a:rPr lang="ar-BH" dirty="0">
                <a:solidFill>
                  <a:prstClr val="black"/>
                </a:solidFill>
                <a:latin typeface="Times New Roman"/>
                <a:ea typeface="Times New Roman"/>
              </a:rPr>
              <a:t>     و</a:t>
            </a:r>
            <a:r>
              <a:rPr lang="ar-SA" dirty="0">
                <a:solidFill>
                  <a:prstClr val="black"/>
                </a:solidFill>
                <a:latin typeface="Times New Roman"/>
                <a:ea typeface="Times New Roman"/>
              </a:rPr>
              <a:t>تعتبر الزيادة في المساحة السطحية ( البينية ) ذات أهمية خاصة إذ بموجبها سوف يزيد معدل التفاعل بين مواد الصخور وبين الم</a:t>
            </a:r>
            <a:r>
              <a:rPr lang="ar-BH" dirty="0">
                <a:solidFill>
                  <a:prstClr val="black"/>
                </a:solidFill>
                <a:latin typeface="Times New Roman"/>
                <a:ea typeface="Times New Roman"/>
              </a:rPr>
              <a:t>ح</a:t>
            </a:r>
            <a:r>
              <a:rPr lang="ar-SA" dirty="0" err="1">
                <a:solidFill>
                  <a:prstClr val="black"/>
                </a:solidFill>
                <a:latin typeface="Times New Roman"/>
                <a:ea typeface="Times New Roman"/>
              </a:rPr>
              <a:t>يط</a:t>
            </a:r>
            <a:r>
              <a:rPr lang="ar-SA" dirty="0">
                <a:solidFill>
                  <a:prstClr val="black"/>
                </a:solidFill>
                <a:latin typeface="Times New Roman"/>
                <a:ea typeface="Times New Roman"/>
              </a:rPr>
              <a:t> الغازي أو السائل المجاور لها وتعتبر التجوية الكيماوية وعلى نطاق الأرض كلها أكثر فعالية من التجوية الميكانيكية في تحطيم الصخور. ويبدو هذا النوع من التجوية مسيطرا تماما في بعض الأقاليم التي ترتفع فيها درجات الحرارة مع زيادة في كمية الأمطار.</a:t>
            </a:r>
            <a:endParaRPr lang="en-US" sz="1400" b="1" dirty="0">
              <a:solidFill>
                <a:prstClr val="black"/>
              </a:solidFill>
              <a:latin typeface="Times New Roman"/>
              <a:ea typeface="Times New Roman"/>
            </a:endParaRPr>
          </a:p>
          <a:p>
            <a:pPr marL="16510" lvl="0" algn="just"/>
            <a:r>
              <a:rPr lang="ar-BH" dirty="0" err="1">
                <a:solidFill>
                  <a:prstClr val="black"/>
                </a:solidFill>
                <a:latin typeface="Times New Roman"/>
                <a:ea typeface="Times New Roman"/>
              </a:rPr>
              <a:t>وت</a:t>
            </a:r>
            <a:r>
              <a:rPr lang="ar-SA" dirty="0">
                <a:solidFill>
                  <a:prstClr val="black"/>
                </a:solidFill>
                <a:latin typeface="Times New Roman"/>
                <a:ea typeface="Times New Roman"/>
              </a:rPr>
              <a:t>ضم التجوية الكيماوية عدة عمليات</a:t>
            </a:r>
            <a:r>
              <a:rPr lang="ar-IQ" dirty="0">
                <a:solidFill>
                  <a:prstClr val="black"/>
                </a:solidFill>
                <a:latin typeface="Times New Roman"/>
                <a:ea typeface="Times New Roman"/>
              </a:rPr>
              <a:t> تتمثل(الذوبان والتحلل المائي </a:t>
            </a:r>
            <a:r>
              <a:rPr lang="ar-IQ" dirty="0" err="1">
                <a:solidFill>
                  <a:prstClr val="black"/>
                </a:solidFill>
                <a:latin typeface="Times New Roman"/>
                <a:ea typeface="Times New Roman"/>
              </a:rPr>
              <a:t>والتكربن</a:t>
            </a:r>
            <a:endParaRPr lang="en-US" sz="1400" b="1" dirty="0">
              <a:solidFill>
                <a:prstClr val="black"/>
              </a:solidFill>
              <a:latin typeface="Times New Roman"/>
              <a:ea typeface="Times New Roman"/>
            </a:endParaRPr>
          </a:p>
        </p:txBody>
      </p:sp>
    </p:spTree>
    <p:extLst>
      <p:ext uri="{BB962C8B-B14F-4D97-AF65-F5344CB8AC3E}">
        <p14:creationId xmlns:p14="http://schemas.microsoft.com/office/powerpoint/2010/main" val="27252723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94</Words>
  <Application>Microsoft Office PowerPoint</Application>
  <PresentationFormat>عرض على الشاشة (3:4)‏</PresentationFormat>
  <Paragraphs>27</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الصخور المتحولة والعمليات الجيومورفولوجية</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الصخور المتحولة والعمليات الجيومورفولوجية</dc:title>
  <dc:creator>DR.Ahmed Saker 2o1O</dc:creator>
  <cp:lastModifiedBy>DR.Ahmed Saker 2o1O</cp:lastModifiedBy>
  <cp:revision>1</cp:revision>
  <dcterms:created xsi:type="dcterms:W3CDTF">2018-12-18T17:56:44Z</dcterms:created>
  <dcterms:modified xsi:type="dcterms:W3CDTF">2018-12-18T18:01:48Z</dcterms:modified>
</cp:coreProperties>
</file>